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4" r:id="rId4"/>
    <p:sldId id="265" r:id="rId5"/>
    <p:sldId id="266" r:id="rId6"/>
    <p:sldId id="267" r:id="rId7"/>
    <p:sldId id="268" r:id="rId8"/>
    <p:sldId id="269" r:id="rId9"/>
    <p:sldId id="270"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61"/>
    <p:restoredTop sz="96327"/>
  </p:normalViewPr>
  <p:slideViewPr>
    <p:cSldViewPr showGuides="1">
      <p:cViewPr varScale="1">
        <p:scale>
          <a:sx n="60" d="100"/>
          <a:sy n="60" d="100"/>
        </p:scale>
        <p:origin x="1149" y="4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3119D276-D205-5D36-6CC8-4B6B739B136D}"/>
              </a:ext>
              <a:ext uri="{C183D7F6-B498-43B3-948B-1728B52AA6E4}">
                <adec:decorative xmlns:adec="http://schemas.microsoft.com/office/drawing/2017/decorative" xmlns="" val="1"/>
              </a:ext>
            </a:extLst>
          </p:cNvPr>
          <p:cNvSpPr/>
          <p:nvPr userDrawn="1"/>
        </p:nvSpPr>
        <p:spPr bwMode="gray">
          <a:xfrm>
            <a:off x="1" y="2456892"/>
            <a:ext cx="1523492" cy="4401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7" name="Rechteck 16">
            <a:extLst>
              <a:ext uri="{FF2B5EF4-FFF2-40B4-BE49-F238E27FC236}">
                <a16:creationId xmlns:a16="http://schemas.microsoft.com/office/drawing/2014/main" id="{B7760684-12EF-0645-87F4-6FB685497957}"/>
              </a:ext>
              <a:ext uri="{C183D7F6-B498-43B3-948B-1728B52AA6E4}">
                <adec:decorative xmlns:adec="http://schemas.microsoft.com/office/drawing/2017/decorative" xmlns="" val="1"/>
              </a:ext>
            </a:extLst>
          </p:cNvPr>
          <p:cNvSpPr/>
          <p:nvPr userDrawn="1"/>
        </p:nvSpPr>
        <p:spPr bwMode="gray">
          <a:xfrm>
            <a:off x="1" y="5875338"/>
            <a:ext cx="1523492" cy="9826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descr="Universität Bremen Logo">
            <a:extLst>
              <a:ext uri="{FF2B5EF4-FFF2-40B4-BE49-F238E27FC236}">
                <a16:creationId xmlns:a16="http://schemas.microsoft.com/office/drawing/2014/main" id="{18BE6DFA-4A53-A29A-BA11-451CFFE8BD67}"/>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9" name="Titel 1">
            <a:extLst>
              <a:ext uri="{FF2B5EF4-FFF2-40B4-BE49-F238E27FC236}">
                <a16:creationId xmlns:a16="http://schemas.microsoft.com/office/drawing/2014/main" id="{343C1F55-D91C-6F7D-BB1F-453663C13629}"/>
              </a:ext>
            </a:extLst>
          </p:cNvPr>
          <p:cNvSpPr>
            <a:spLocks noGrp="1"/>
          </p:cNvSpPr>
          <p:nvPr>
            <p:ph type="ctrTitle"/>
          </p:nvPr>
        </p:nvSpPr>
        <p:spPr bwMode="gray">
          <a:xfrm>
            <a:off x="2027237" y="2365928"/>
            <a:ext cx="9143999" cy="1351104"/>
          </a:xfrm>
        </p:spPr>
        <p:txBody>
          <a:bodyPr anchor="t">
            <a:normAutofit/>
          </a:bodyPr>
          <a:lstStyle>
            <a:lvl1pPr algn="l">
              <a:defRPr sz="3600" b="0" i="0" spc="140" baseline="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0" name="Untertitel 2">
            <a:extLst>
              <a:ext uri="{FF2B5EF4-FFF2-40B4-BE49-F238E27FC236}">
                <a16:creationId xmlns:a16="http://schemas.microsoft.com/office/drawing/2014/main" id="{C12E3CEC-F611-3764-B314-B12C7BA0B3CD}"/>
              </a:ext>
            </a:extLst>
          </p:cNvPr>
          <p:cNvSpPr>
            <a:spLocks noGrp="1"/>
          </p:cNvSpPr>
          <p:nvPr>
            <p:ph type="subTitle" idx="1"/>
          </p:nvPr>
        </p:nvSpPr>
        <p:spPr bwMode="gray">
          <a:xfrm>
            <a:off x="2027237" y="3849712"/>
            <a:ext cx="9145587" cy="1055663"/>
          </a:xfrm>
        </p:spPr>
        <p:txBody>
          <a:bodyPr>
            <a:normAutofit/>
          </a:bodyPr>
          <a:lstStyle>
            <a:lvl1pPr marL="0" indent="0" algn="l">
              <a:lnSpc>
                <a:spcPct val="100000"/>
              </a:lnSpc>
              <a:buNone/>
              <a:defRPr sz="2400" b="0" i="0" spc="5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11" name="Textplatzhalter 18">
            <a:extLst>
              <a:ext uri="{FF2B5EF4-FFF2-40B4-BE49-F238E27FC236}">
                <a16:creationId xmlns:a16="http://schemas.microsoft.com/office/drawing/2014/main" id="{80FE5BD3-0E64-69B5-F66D-C51BAD05F2F9}"/>
              </a:ext>
            </a:extLst>
          </p:cNvPr>
          <p:cNvSpPr>
            <a:spLocks noGrp="1"/>
          </p:cNvSpPr>
          <p:nvPr>
            <p:ph type="body" sz="quarter" idx="10" hasCustomPrompt="1"/>
          </p:nvPr>
        </p:nvSpPr>
        <p:spPr bwMode="gray">
          <a:xfrm>
            <a:off x="2027238" y="5355021"/>
            <a:ext cx="5076825" cy="1006746"/>
          </a:xfrm>
        </p:spPr>
        <p:txBody>
          <a:bodyPr anchor="b">
            <a:normAutofit/>
          </a:bodyPr>
          <a:lstStyle>
            <a:lvl1pPr marL="0" indent="0">
              <a:lnSpc>
                <a:spcPct val="100000"/>
              </a:lnSpc>
              <a:buNone/>
              <a:defRPr sz="1400" b="0" i="0" baseline="0">
                <a:latin typeface="Arial" panose="020B0604020202020204" pitchFamily="34" charset="0"/>
                <a:cs typeface="Arial" panose="020B0604020202020204" pitchFamily="34" charset="0"/>
              </a:defRPr>
            </a:lvl1pPr>
            <a:lvl2pPr>
              <a:lnSpc>
                <a:spcPct val="100000"/>
              </a:lnSpc>
              <a:defRPr sz="1700"/>
            </a:lvl2pPr>
            <a:lvl3pPr>
              <a:lnSpc>
                <a:spcPct val="100000"/>
              </a:lnSpc>
              <a:defRPr sz="1700"/>
            </a:lvl3pPr>
            <a:lvl4pPr>
              <a:lnSpc>
                <a:spcPct val="100000"/>
              </a:lnSpc>
              <a:defRPr sz="1700"/>
            </a:lvl4pPr>
            <a:lvl5pPr>
              <a:lnSpc>
                <a:spcPct val="100000"/>
              </a:lnSpc>
              <a:defRPr sz="1700"/>
            </a:lvl5pPr>
          </a:lstStyle>
          <a:p>
            <a:pPr lvl="0"/>
            <a:r>
              <a:rPr lang="de-DE" dirty="0" smtClean="0"/>
              <a:t>Prof. Dr. XXX</a:t>
            </a:r>
          </a:p>
          <a:p>
            <a:pPr lvl="0"/>
            <a:r>
              <a:rPr lang="de-DE" dirty="0" smtClean="0"/>
              <a:t>Institut/Fachbereich XXX</a:t>
            </a:r>
          </a:p>
          <a:p>
            <a:pPr lvl="0"/>
            <a:r>
              <a:rPr lang="de-DE" dirty="0" smtClean="0"/>
              <a:t>Universität/Hochschule XXX</a:t>
            </a:r>
            <a:endParaRPr lang="de-DE" dirty="0"/>
          </a:p>
        </p:txBody>
      </p:sp>
      <p:pic>
        <p:nvPicPr>
          <p:cNvPr id="16" name="Grafik 15">
            <a:extLst>
              <a:ext uri="{FF2B5EF4-FFF2-40B4-BE49-F238E27FC236}">
                <a16:creationId xmlns:a16="http://schemas.microsoft.com/office/drawing/2014/main" id="{FEE4A1B2-7021-67ED-84E5-7780F776FA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12424" y="332656"/>
            <a:ext cx="1836464" cy="872321"/>
          </a:xfrm>
          <a:prstGeom prst="rect">
            <a:avLst/>
          </a:prstGeom>
        </p:spPr>
      </p:pic>
      <p:pic>
        <p:nvPicPr>
          <p:cNvPr id="3" name="Grafik 2">
            <a:extLst>
              <a:ext uri="{FF2B5EF4-FFF2-40B4-BE49-F238E27FC236}">
                <a16:creationId xmlns:a16="http://schemas.microsoft.com/office/drawing/2014/main" id="{DE4621A1-EC26-2840-A529-E11BEAABC4B4}"/>
              </a:ext>
            </a:extLst>
          </p:cNvPr>
          <p:cNvPicPr>
            <a:picLocks noChangeAspect="1"/>
          </p:cNvPicPr>
          <p:nvPr userDrawn="1"/>
        </p:nvPicPr>
        <p:blipFill>
          <a:blip r:embed="rId4"/>
          <a:stretch>
            <a:fillRect/>
          </a:stretch>
        </p:blipFill>
        <p:spPr>
          <a:xfrm>
            <a:off x="-515314" y="2456892"/>
            <a:ext cx="2290834" cy="3418446"/>
          </a:xfrm>
          <a:prstGeom prst="rect">
            <a:avLst/>
          </a:prstGeom>
        </p:spPr>
      </p:pic>
      <p:pic>
        <p:nvPicPr>
          <p:cNvPr id="12"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514004" y="5874641"/>
            <a:ext cx="1622556"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userDrawn="1"/>
        </p:nvSpPr>
        <p:spPr>
          <a:xfrm>
            <a:off x="8217860" y="6032321"/>
            <a:ext cx="2376264" cy="276999"/>
          </a:xfrm>
          <a:prstGeom prst="rect">
            <a:avLst/>
          </a:prstGeom>
          <a:noFill/>
        </p:spPr>
        <p:txBody>
          <a:bodyPr wrap="square" rtlCol="0">
            <a:spAutoFit/>
          </a:bodyPr>
          <a:lstStyle/>
          <a:p>
            <a:r>
              <a:rPr lang="de-DE" sz="1200" dirty="0" smtClean="0"/>
              <a:t>Produziert vom</a:t>
            </a:r>
            <a:endParaRPr lang="de-DE" sz="1200" dirty="0"/>
          </a:p>
        </p:txBody>
      </p:sp>
    </p:spTree>
    <p:extLst>
      <p:ext uri="{BB962C8B-B14F-4D97-AF65-F5344CB8AC3E}">
        <p14:creationId xmlns:p14="http://schemas.microsoft.com/office/powerpoint/2010/main" val="1412644026"/>
      </p:ext>
    </p:extLst>
  </p:cSld>
  <p:clrMapOvr>
    <a:masterClrMapping/>
  </p:clrMapOvr>
  <p:extLst mod="1">
    <p:ext uri="{DCECCB84-F9BA-43D5-87BE-67443E8EF086}">
      <p15:sldGuideLst xmlns:p15="http://schemas.microsoft.com/office/powerpoint/2012/main">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16" name="Grafik 15" descr="Universität Bremen Logo">
            <a:extLst>
              <a:ext uri="{FF2B5EF4-FFF2-40B4-BE49-F238E27FC236}">
                <a16:creationId xmlns:a16="http://schemas.microsoft.com/office/drawing/2014/main" id="{688FDD22-7C8F-903B-BD7E-A409FE4EBE8F}"/>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289509"/>
            <a:ext cx="1324159" cy="476631"/>
          </a:xfrm>
          <a:prstGeom prst="rect">
            <a:avLst/>
          </a:prstGeom>
        </p:spPr>
      </p:pic>
      <p:sp>
        <p:nvSpPr>
          <p:cNvPr id="17" name="Rechteck 16">
            <a:extLst>
              <a:ext uri="{FF2B5EF4-FFF2-40B4-BE49-F238E27FC236}">
                <a16:creationId xmlns:a16="http://schemas.microsoft.com/office/drawing/2014/main" id="{F6C931C5-58C2-FCF2-40F3-C051E617A0D9}"/>
              </a:ext>
              <a:ext uri="{C183D7F6-B498-43B3-948B-1728B52AA6E4}">
                <adec:decorative xmlns:adec="http://schemas.microsoft.com/office/drawing/2017/decorative" xmlns="" val="1"/>
              </a:ext>
            </a:extLst>
          </p:cNvPr>
          <p:cNvSpPr/>
          <p:nvPr userDrawn="1"/>
        </p:nvSpPr>
        <p:spPr bwMode="gray">
          <a:xfrm>
            <a:off x="1" y="1941514"/>
            <a:ext cx="442727" cy="19859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solidFill>
                <a:schemeClr val="accent1"/>
              </a:solidFill>
            </a:endParaRPr>
          </a:p>
        </p:txBody>
      </p:sp>
      <p:sp>
        <p:nvSpPr>
          <p:cNvPr id="18" name="Rechteck 17">
            <a:extLst>
              <a:ext uri="{FF2B5EF4-FFF2-40B4-BE49-F238E27FC236}">
                <a16:creationId xmlns:a16="http://schemas.microsoft.com/office/drawing/2014/main" id="{02D5E76F-020E-724F-1602-7B541E4C4435}"/>
              </a:ext>
              <a:ext uri="{C183D7F6-B498-43B3-948B-1728B52AA6E4}">
                <adec:decorative xmlns:adec="http://schemas.microsoft.com/office/drawing/2017/decorative" xmlns="" val="1"/>
              </a:ext>
            </a:extLst>
          </p:cNvPr>
          <p:cNvSpPr/>
          <p:nvPr userDrawn="1"/>
        </p:nvSpPr>
        <p:spPr bwMode="gray">
          <a:xfrm>
            <a:off x="-1" y="3927476"/>
            <a:ext cx="442729" cy="29305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solidFill>
                <a:schemeClr val="tx2"/>
              </a:solidFill>
            </a:endParaRPr>
          </a:p>
        </p:txBody>
      </p:sp>
      <p:pic>
        <p:nvPicPr>
          <p:cNvPr id="21" name="Grafik 20">
            <a:extLst>
              <a:ext uri="{FF2B5EF4-FFF2-40B4-BE49-F238E27FC236}">
                <a16:creationId xmlns:a16="http://schemas.microsoft.com/office/drawing/2014/main" id="{2233EA1E-7AF4-5D22-773A-599007FAD878}"/>
              </a:ext>
            </a:extLst>
          </p:cNvPr>
          <p:cNvPicPr>
            <a:picLocks noChangeAspect="1"/>
          </p:cNvPicPr>
          <p:nvPr userDrawn="1"/>
        </p:nvPicPr>
        <p:blipFill>
          <a:blip r:embed="rId3"/>
          <a:stretch>
            <a:fillRect/>
          </a:stretch>
        </p:blipFill>
        <p:spPr>
          <a:xfrm>
            <a:off x="2999657" y="182971"/>
            <a:ext cx="1376298" cy="653741"/>
          </a:xfrm>
          <a:prstGeom prst="rect">
            <a:avLst/>
          </a:prstGeom>
        </p:spPr>
      </p:pic>
      <p:sp>
        <p:nvSpPr>
          <p:cNvPr id="22" name="Titel 1">
            <a:extLst>
              <a:ext uri="{FF2B5EF4-FFF2-40B4-BE49-F238E27FC236}">
                <a16:creationId xmlns:a16="http://schemas.microsoft.com/office/drawing/2014/main" id="{0ED78937-D2BD-E967-562D-A11DD4BEDF31}"/>
              </a:ext>
            </a:extLst>
          </p:cNvPr>
          <p:cNvSpPr>
            <a:spLocks noGrp="1"/>
          </p:cNvSpPr>
          <p:nvPr>
            <p:ph type="title" hasCustomPrompt="1"/>
          </p:nvPr>
        </p:nvSpPr>
        <p:spPr bwMode="gray">
          <a:xfrm>
            <a:off x="910854" y="1930591"/>
            <a:ext cx="9145586" cy="590478"/>
          </a:xfrm>
        </p:spPr>
        <p:txBody>
          <a:bodyPr>
            <a:noAutofit/>
          </a:bodyPr>
          <a:lstStyle>
            <a:lvl1pPr>
              <a:defRPr sz="4000"/>
            </a:lvl1pPr>
          </a:lstStyle>
          <a:p>
            <a:r>
              <a:rPr lang="de-DE" dirty="0"/>
              <a:t>Überschrift</a:t>
            </a:r>
          </a:p>
        </p:txBody>
      </p:sp>
      <p:sp>
        <p:nvSpPr>
          <p:cNvPr id="23" name="Textplatzhalter 7">
            <a:extLst>
              <a:ext uri="{FF2B5EF4-FFF2-40B4-BE49-F238E27FC236}">
                <a16:creationId xmlns:a16="http://schemas.microsoft.com/office/drawing/2014/main" id="{3F60206A-95A5-4D32-FC62-B4E390DAA4F4}"/>
              </a:ext>
            </a:extLst>
          </p:cNvPr>
          <p:cNvSpPr>
            <a:spLocks noGrp="1"/>
          </p:cNvSpPr>
          <p:nvPr>
            <p:ph type="body" sz="quarter" idx="13" hasCustomPrompt="1"/>
          </p:nvPr>
        </p:nvSpPr>
        <p:spPr bwMode="gray">
          <a:xfrm>
            <a:off x="918711" y="2521069"/>
            <a:ext cx="9138299" cy="492568"/>
          </a:xfrm>
        </p:spPr>
        <p:txBody>
          <a:bodyPr/>
          <a:lstStyle>
            <a:lvl1pPr marL="0" indent="0">
              <a:lnSpc>
                <a:spcPct val="100000"/>
              </a:lnSpc>
              <a:buNone/>
              <a:defRPr sz="2400" spc="40" baseline="0"/>
            </a:lvl1pPr>
          </a:lstStyle>
          <a:p>
            <a:pPr lvl="0"/>
            <a:r>
              <a:rPr lang="de-DE" dirty="0"/>
              <a:t>Unterüberschrift</a:t>
            </a:r>
          </a:p>
        </p:txBody>
      </p:sp>
      <p:sp>
        <p:nvSpPr>
          <p:cNvPr id="24" name="Inhaltsplatzhalter 2">
            <a:extLst>
              <a:ext uri="{FF2B5EF4-FFF2-40B4-BE49-F238E27FC236}">
                <a16:creationId xmlns:a16="http://schemas.microsoft.com/office/drawing/2014/main" id="{BD284832-3729-7BAE-EBCE-64EF15F77CE0}"/>
              </a:ext>
            </a:extLst>
          </p:cNvPr>
          <p:cNvSpPr>
            <a:spLocks noGrp="1"/>
          </p:cNvSpPr>
          <p:nvPr>
            <p:ph idx="1"/>
          </p:nvPr>
        </p:nvSpPr>
        <p:spPr bwMode="gray">
          <a:xfrm>
            <a:off x="911424" y="3170627"/>
            <a:ext cx="9145587" cy="2963640"/>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Rechteck 9">
            <a:extLst>
              <a:ext uri="{FF2B5EF4-FFF2-40B4-BE49-F238E27FC236}">
                <a16:creationId xmlns:a16="http://schemas.microsoft.com/office/drawing/2014/main" id="{C3CC3617-790F-A3A4-0C77-4B3261FBEBA3}"/>
              </a:ext>
            </a:extLst>
          </p:cNvPr>
          <p:cNvSpPr/>
          <p:nvPr userDrawn="1"/>
        </p:nvSpPr>
        <p:spPr bwMode="gray">
          <a:xfrm>
            <a:off x="6816080" y="280777"/>
            <a:ext cx="5040560"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900" b="1" spc="20" baseline="0" dirty="0" smtClean="0">
                <a:solidFill>
                  <a:schemeClr val="tx1">
                    <a:lumMod val="50000"/>
                    <a:lumOff val="50000"/>
                  </a:schemeClr>
                </a:solidFill>
                <a:latin typeface="Arial" panose="020B0604020202020204" pitchFamily="34" charset="0"/>
                <a:cs typeface="Arial" panose="020B0604020202020204" pitchFamily="34" charset="0"/>
              </a:rPr>
              <a:t>Schutz der Biodiversität im Klimawandel</a:t>
            </a:r>
            <a:endParaRPr lang="de-DE" sz="900" b="1" spc="20" baseline="0" dirty="0">
              <a:solidFill>
                <a:schemeClr val="tx1">
                  <a:lumMod val="50000"/>
                  <a:lumOff val="50000"/>
                </a:schemeClr>
              </a:solidFill>
              <a:latin typeface="Arial" panose="020B0604020202020204" pitchFamily="34" charset="0"/>
              <a:cs typeface="Arial" panose="020B0604020202020204" pitchFamily="34" charset="0"/>
            </a:endParaRPr>
          </a:p>
          <a:p>
            <a:pPr algn="l">
              <a:lnSpc>
                <a:spcPts val="1200"/>
              </a:lnSpc>
            </a:pPr>
            <a:r>
              <a:rPr lang="de-DE" sz="900" b="1" spc="20" baseline="0" dirty="0" smtClean="0">
                <a:solidFill>
                  <a:schemeClr val="tx1">
                    <a:lumMod val="50000"/>
                    <a:lumOff val="50000"/>
                  </a:schemeClr>
                </a:solidFill>
                <a:latin typeface="Arial" panose="020B0604020202020204" pitchFamily="34" charset="0"/>
                <a:cs typeface="Arial" panose="020B0604020202020204" pitchFamily="34" charset="0"/>
              </a:rPr>
              <a:t>Lektion 1</a:t>
            </a:r>
            <a:endParaRPr lang="de-DE" sz="900" b="1" spc="20" baseline="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54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1216BA-4DF9-4599-8B77-0FC65291A037}"/>
              </a:ext>
            </a:extLst>
          </p:cNvPr>
          <p:cNvSpPr>
            <a:spLocks noGrp="1"/>
          </p:cNvSpPr>
          <p:nvPr>
            <p:ph type="title"/>
          </p:nvPr>
        </p:nvSpPr>
        <p:spPr>
          <a:xfrm>
            <a:off x="910208" y="1813252"/>
            <a:ext cx="10442376" cy="679644"/>
          </a:xfrm>
        </p:spPr>
        <p:txBody>
          <a:bodyPr>
            <a:normAutofit/>
          </a:bodyPr>
          <a:lstStyle>
            <a:lvl1pPr>
              <a:defRPr sz="4000"/>
            </a:lvl1pPr>
          </a:lstStyle>
          <a:p>
            <a:r>
              <a:rPr lang="de-DE" dirty="0"/>
              <a:t>Mastertitelformat bearbeiten</a:t>
            </a:r>
          </a:p>
        </p:txBody>
      </p:sp>
      <p:sp>
        <p:nvSpPr>
          <p:cNvPr id="3" name="Inhaltsplatzhalter 2">
            <a:extLst>
              <a:ext uri="{FF2B5EF4-FFF2-40B4-BE49-F238E27FC236}">
                <a16:creationId xmlns:a16="http://schemas.microsoft.com/office/drawing/2014/main" id="{A086F3BB-2D24-00BD-9AC4-C6243CCF2872}"/>
              </a:ext>
            </a:extLst>
          </p:cNvPr>
          <p:cNvSpPr>
            <a:spLocks noGrp="1"/>
          </p:cNvSpPr>
          <p:nvPr>
            <p:ph sz="half" idx="1"/>
          </p:nvPr>
        </p:nvSpPr>
        <p:spPr>
          <a:xfrm>
            <a:off x="911423" y="2649174"/>
            <a:ext cx="5132189" cy="322040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2ECE92A1-740D-02D5-1178-7D68DB752D9C}"/>
              </a:ext>
            </a:extLst>
          </p:cNvPr>
          <p:cNvSpPr>
            <a:spLocks noGrp="1"/>
          </p:cNvSpPr>
          <p:nvPr>
            <p:ph sz="half" idx="2"/>
          </p:nvPr>
        </p:nvSpPr>
        <p:spPr>
          <a:xfrm>
            <a:off x="6221610" y="2649174"/>
            <a:ext cx="5132190" cy="34337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 name="Grafik 9" descr="Universität Bremen Logo">
            <a:extLst>
              <a:ext uri="{FF2B5EF4-FFF2-40B4-BE49-F238E27FC236}">
                <a16:creationId xmlns:a16="http://schemas.microsoft.com/office/drawing/2014/main" id="{0AC91C05-D7F8-333F-69BF-C9A79C59F021}"/>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289509"/>
            <a:ext cx="1324159" cy="476631"/>
          </a:xfrm>
          <a:prstGeom prst="rect">
            <a:avLst/>
          </a:prstGeom>
        </p:spPr>
      </p:pic>
      <p:sp>
        <p:nvSpPr>
          <p:cNvPr id="19" name="Rechteck 18">
            <a:extLst>
              <a:ext uri="{FF2B5EF4-FFF2-40B4-BE49-F238E27FC236}">
                <a16:creationId xmlns:a16="http://schemas.microsoft.com/office/drawing/2014/main" id="{4668F206-083B-D85A-EC93-DF863AA4B11D}"/>
              </a:ext>
              <a:ext uri="{C183D7F6-B498-43B3-948B-1728B52AA6E4}">
                <adec:decorative xmlns:adec="http://schemas.microsoft.com/office/drawing/2017/decorative" xmlns="" val="1"/>
              </a:ext>
            </a:extLst>
          </p:cNvPr>
          <p:cNvSpPr/>
          <p:nvPr userDrawn="1"/>
        </p:nvSpPr>
        <p:spPr bwMode="gray">
          <a:xfrm>
            <a:off x="1" y="1941514"/>
            <a:ext cx="442727" cy="19859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0" name="Rechteck 19">
            <a:extLst>
              <a:ext uri="{FF2B5EF4-FFF2-40B4-BE49-F238E27FC236}">
                <a16:creationId xmlns:a16="http://schemas.microsoft.com/office/drawing/2014/main" id="{527ACA6A-390A-672C-0F6B-3193736994B8}"/>
              </a:ext>
              <a:ext uri="{C183D7F6-B498-43B3-948B-1728B52AA6E4}">
                <adec:decorative xmlns:adec="http://schemas.microsoft.com/office/drawing/2017/decorative" xmlns="" val="1"/>
              </a:ext>
            </a:extLst>
          </p:cNvPr>
          <p:cNvSpPr/>
          <p:nvPr userDrawn="1"/>
        </p:nvSpPr>
        <p:spPr bwMode="gray">
          <a:xfrm>
            <a:off x="-1" y="3927476"/>
            <a:ext cx="442729" cy="29305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solidFill>
                <a:schemeClr val="tx1"/>
              </a:solidFill>
            </a:endParaRPr>
          </a:p>
        </p:txBody>
      </p:sp>
      <p:pic>
        <p:nvPicPr>
          <p:cNvPr id="21" name="Grafik 20">
            <a:extLst>
              <a:ext uri="{FF2B5EF4-FFF2-40B4-BE49-F238E27FC236}">
                <a16:creationId xmlns:a16="http://schemas.microsoft.com/office/drawing/2014/main" id="{85368AB2-73AF-A22E-C10A-DAA4A3BFC0D1}"/>
              </a:ext>
            </a:extLst>
          </p:cNvPr>
          <p:cNvPicPr>
            <a:picLocks noChangeAspect="1"/>
          </p:cNvPicPr>
          <p:nvPr userDrawn="1"/>
        </p:nvPicPr>
        <p:blipFill>
          <a:blip r:embed="rId3"/>
          <a:stretch>
            <a:fillRect/>
          </a:stretch>
        </p:blipFill>
        <p:spPr>
          <a:xfrm>
            <a:off x="2999657" y="182971"/>
            <a:ext cx="1376298" cy="653741"/>
          </a:xfrm>
          <a:prstGeom prst="rect">
            <a:avLst/>
          </a:prstGeom>
        </p:spPr>
      </p:pic>
      <p:sp>
        <p:nvSpPr>
          <p:cNvPr id="12" name="Rechteck 11">
            <a:extLst>
              <a:ext uri="{FF2B5EF4-FFF2-40B4-BE49-F238E27FC236}">
                <a16:creationId xmlns:a16="http://schemas.microsoft.com/office/drawing/2014/main" id="{C3CC3617-790F-A3A4-0C77-4B3261FBEBA3}"/>
              </a:ext>
            </a:extLst>
          </p:cNvPr>
          <p:cNvSpPr/>
          <p:nvPr userDrawn="1"/>
        </p:nvSpPr>
        <p:spPr bwMode="gray">
          <a:xfrm>
            <a:off x="6816080" y="280777"/>
            <a:ext cx="5040560"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900" b="1" spc="20" baseline="0" dirty="0" smtClean="0">
                <a:solidFill>
                  <a:schemeClr val="tx1">
                    <a:lumMod val="50000"/>
                    <a:lumOff val="50000"/>
                  </a:schemeClr>
                </a:solidFill>
                <a:latin typeface="Arial" panose="020B0604020202020204" pitchFamily="34" charset="0"/>
                <a:cs typeface="Arial" panose="020B0604020202020204" pitchFamily="34" charset="0"/>
              </a:rPr>
              <a:t>Schutz der Biodiversität im Klimawandel</a:t>
            </a:r>
            <a:endParaRPr lang="de-DE" sz="900" b="1" spc="20" baseline="0" dirty="0">
              <a:solidFill>
                <a:schemeClr val="tx1">
                  <a:lumMod val="50000"/>
                  <a:lumOff val="50000"/>
                </a:schemeClr>
              </a:solidFill>
              <a:latin typeface="Arial" panose="020B0604020202020204" pitchFamily="34" charset="0"/>
              <a:cs typeface="Arial" panose="020B0604020202020204" pitchFamily="34" charset="0"/>
            </a:endParaRPr>
          </a:p>
          <a:p>
            <a:pPr algn="l">
              <a:lnSpc>
                <a:spcPts val="1200"/>
              </a:lnSpc>
            </a:pPr>
            <a:r>
              <a:rPr lang="de-DE" sz="900" b="1" spc="20" baseline="0" dirty="0" smtClean="0">
                <a:solidFill>
                  <a:schemeClr val="tx1">
                    <a:lumMod val="50000"/>
                    <a:lumOff val="50000"/>
                  </a:schemeClr>
                </a:solidFill>
                <a:latin typeface="Arial" panose="020B0604020202020204" pitchFamily="34" charset="0"/>
                <a:cs typeface="Arial" panose="020B0604020202020204" pitchFamily="34" charset="0"/>
              </a:rPr>
              <a:t>Lektion 1</a:t>
            </a:r>
            <a:endParaRPr lang="de-DE" sz="900" b="1" spc="20" baseline="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80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pic>
        <p:nvPicPr>
          <p:cNvPr id="12" name="Grafik 11" descr="Universität Bremen Logo">
            <a:extLst>
              <a:ext uri="{FF2B5EF4-FFF2-40B4-BE49-F238E27FC236}">
                <a16:creationId xmlns:a16="http://schemas.microsoft.com/office/drawing/2014/main" id="{7393E249-F47A-1910-8731-F0BB809EADAB}"/>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289509"/>
            <a:ext cx="1324159" cy="476631"/>
          </a:xfrm>
          <a:prstGeom prst="rect">
            <a:avLst/>
          </a:prstGeom>
        </p:spPr>
      </p:pic>
      <p:sp>
        <p:nvSpPr>
          <p:cNvPr id="16" name="Rechteck 15">
            <a:extLst>
              <a:ext uri="{FF2B5EF4-FFF2-40B4-BE49-F238E27FC236}">
                <a16:creationId xmlns:a16="http://schemas.microsoft.com/office/drawing/2014/main" id="{1F8AB7F2-18D6-6AD4-1903-79C1947C32F7}"/>
              </a:ext>
              <a:ext uri="{C183D7F6-B498-43B3-948B-1728B52AA6E4}">
                <adec:decorative xmlns:adec="http://schemas.microsoft.com/office/drawing/2017/decorative" xmlns="" val="1"/>
              </a:ext>
            </a:extLst>
          </p:cNvPr>
          <p:cNvSpPr/>
          <p:nvPr userDrawn="1"/>
        </p:nvSpPr>
        <p:spPr bwMode="gray">
          <a:xfrm>
            <a:off x="1" y="1941514"/>
            <a:ext cx="442727" cy="19859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7" name="Rechteck 16">
            <a:extLst>
              <a:ext uri="{FF2B5EF4-FFF2-40B4-BE49-F238E27FC236}">
                <a16:creationId xmlns:a16="http://schemas.microsoft.com/office/drawing/2014/main" id="{FA933A10-5E3A-1F12-7438-FA7AC00A74E2}"/>
              </a:ext>
              <a:ext uri="{C183D7F6-B498-43B3-948B-1728B52AA6E4}">
                <adec:decorative xmlns:adec="http://schemas.microsoft.com/office/drawing/2017/decorative" xmlns="" val="1"/>
              </a:ext>
            </a:extLst>
          </p:cNvPr>
          <p:cNvSpPr/>
          <p:nvPr userDrawn="1"/>
        </p:nvSpPr>
        <p:spPr bwMode="gray">
          <a:xfrm>
            <a:off x="-1" y="3927476"/>
            <a:ext cx="442729" cy="29305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solidFill>
                <a:schemeClr val="tx1"/>
              </a:solidFill>
            </a:endParaRPr>
          </a:p>
        </p:txBody>
      </p:sp>
      <p:sp>
        <p:nvSpPr>
          <p:cNvPr id="18" name="Titel 1">
            <a:extLst>
              <a:ext uri="{FF2B5EF4-FFF2-40B4-BE49-F238E27FC236}">
                <a16:creationId xmlns:a16="http://schemas.microsoft.com/office/drawing/2014/main" id="{F3712CB0-9CE8-3E0E-ED13-F5FF4CD34D85}"/>
              </a:ext>
            </a:extLst>
          </p:cNvPr>
          <p:cNvSpPr>
            <a:spLocks noGrp="1"/>
          </p:cNvSpPr>
          <p:nvPr>
            <p:ph type="title"/>
          </p:nvPr>
        </p:nvSpPr>
        <p:spPr>
          <a:xfrm>
            <a:off x="925514" y="1906302"/>
            <a:ext cx="9145586" cy="590478"/>
          </a:xfrm>
        </p:spPr>
        <p:txBody>
          <a:bodyPr/>
          <a:lstStyle/>
          <a:p>
            <a:r>
              <a:rPr lang="de-DE" dirty="0"/>
              <a:t>Überschrift 4, Arial Regular 36 </a:t>
            </a:r>
            <a:r>
              <a:rPr lang="de-DE" dirty="0" err="1"/>
              <a:t>pt</a:t>
            </a:r>
            <a:endParaRPr lang="de-DE" dirty="0"/>
          </a:p>
        </p:txBody>
      </p:sp>
      <p:graphicFrame>
        <p:nvGraphicFramePr>
          <p:cNvPr id="19" name="02_Tabelle" descr="Hier müsste der Alternativtext ergänzt werden.">
            <a:extLst>
              <a:ext uri="{FF2B5EF4-FFF2-40B4-BE49-F238E27FC236}">
                <a16:creationId xmlns:a16="http://schemas.microsoft.com/office/drawing/2014/main" id="{9E2887F2-9E6C-CFB5-B7E6-810FB7692EC7}"/>
              </a:ext>
            </a:extLst>
          </p:cNvPr>
          <p:cNvGraphicFramePr>
            <a:graphicFrameLocks noGrp="1"/>
          </p:cNvGraphicFramePr>
          <p:nvPr userDrawn="1">
            <p:extLst>
              <p:ext uri="{D42A27DB-BD31-4B8C-83A1-F6EECF244321}">
                <p14:modId xmlns:p14="http://schemas.microsoft.com/office/powerpoint/2010/main" val="2411012471"/>
              </p:ext>
            </p:extLst>
          </p:nvPr>
        </p:nvGraphicFramePr>
        <p:xfrm>
          <a:off x="925514" y="2667909"/>
          <a:ext cx="9145586" cy="2936640"/>
        </p:xfrm>
        <a:graphic>
          <a:graphicData uri="http://schemas.openxmlformats.org/drawingml/2006/table">
            <a:tbl>
              <a:tblPr firstRow="1">
                <a:tableStyleId>{5C22544A-7EE6-4342-B048-85BDC9FD1C3A}</a:tableStyleId>
              </a:tblPr>
              <a:tblGrid>
                <a:gridCol w="4572793">
                  <a:extLst>
                    <a:ext uri="{9D8B030D-6E8A-4147-A177-3AD203B41FA5}">
                      <a16:colId xmlns:a16="http://schemas.microsoft.com/office/drawing/2014/main" val="2368704670"/>
                    </a:ext>
                  </a:extLst>
                </a:gridCol>
                <a:gridCol w="4572793">
                  <a:extLst>
                    <a:ext uri="{9D8B030D-6E8A-4147-A177-3AD203B41FA5}">
                      <a16:colId xmlns:a16="http://schemas.microsoft.com/office/drawing/2014/main" val="2042996148"/>
                    </a:ext>
                  </a:extLst>
                </a:gridCol>
              </a:tblGrid>
              <a:tr h="0">
                <a:tc>
                  <a:txBody>
                    <a:bodyPr/>
                    <a:lstStyle/>
                    <a:p>
                      <a:r>
                        <a:rPr lang="de-DE" sz="2000" b="0" i="0" dirty="0">
                          <a:latin typeface="Arial" panose="020B0604020202020204" pitchFamily="34" charset="0"/>
                          <a:cs typeface="Arial" panose="020B0604020202020204" pitchFamily="34" charset="0"/>
                        </a:rPr>
                        <a:t>Bezeichnung 1</a:t>
                      </a:r>
                    </a:p>
                  </a:txBody>
                  <a:tcPr marL="108000" marR="108000" marT="54000" marB="54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0" dirty="0">
                          <a:solidFill>
                            <a:schemeClr val="tx1"/>
                          </a:solidFill>
                          <a:latin typeface="Arial" panose="020B0604020202020204" pitchFamily="34" charset="0"/>
                          <a:cs typeface="Arial" panose="020B0604020202020204" pitchFamily="34" charset="0"/>
                        </a:rPr>
                        <a:t>Bezeichnung 2</a:t>
                      </a:r>
                    </a:p>
                  </a:txBody>
                  <a:tcPr marL="108000" marR="108000" marT="54000" marB="54000">
                    <a:solidFill>
                      <a:schemeClr val="bg2"/>
                    </a:solidFill>
                  </a:tcPr>
                </a:tc>
                <a:extLst>
                  <a:ext uri="{0D108BD9-81ED-4DB2-BD59-A6C34878D82A}">
                    <a16:rowId xmlns:a16="http://schemas.microsoft.com/office/drawing/2014/main" val="375785608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i="0" dirty="0">
                          <a:solidFill>
                            <a:schemeClr val="accent1"/>
                          </a:solidFill>
                          <a:latin typeface="Arial" panose="020B0604020202020204" pitchFamily="34" charset="0"/>
                          <a:cs typeface="Arial" panose="020B0604020202020204" pitchFamily="34" charset="0"/>
                        </a:rPr>
                        <a:t>Subheadline einer Tabelle</a:t>
                      </a:r>
                    </a:p>
                  </a:txBody>
                  <a:tcPr marL="108000" marR="108000" marT="54000" marB="5400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i="0" dirty="0">
                          <a:solidFill>
                            <a:schemeClr val="accent2"/>
                          </a:solidFill>
                          <a:latin typeface="Arial" panose="020B0604020202020204" pitchFamily="34" charset="0"/>
                          <a:cs typeface="Arial" panose="020B0604020202020204" pitchFamily="34" charset="0"/>
                        </a:rPr>
                        <a:t>Subheadline einer Tabelle</a:t>
                      </a:r>
                    </a:p>
                  </a:txBody>
                  <a:tcPr marL="108000" marR="108000" marT="54000" marB="54000">
                    <a:noFill/>
                  </a:tcPr>
                </a:tc>
                <a:extLst>
                  <a:ext uri="{0D108BD9-81ED-4DB2-BD59-A6C34878D82A}">
                    <a16:rowId xmlns:a16="http://schemas.microsoft.com/office/drawing/2014/main" val="290591422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i="0" dirty="0">
                          <a:solidFill>
                            <a:schemeClr val="tx1"/>
                          </a:solidFill>
                          <a:latin typeface="Arial" panose="020B0604020202020204" pitchFamily="34" charset="0"/>
                          <a:cs typeface="Arial" panose="020B0604020202020204" pitchFamily="34" charset="0"/>
                        </a:rPr>
                        <a:t>Blindtext einer Tabellenzeile</a:t>
                      </a:r>
                    </a:p>
                  </a:txBody>
                  <a:tcPr marL="108000" marR="108000" marT="54000" marB="5400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i="0" dirty="0">
                          <a:solidFill>
                            <a:schemeClr val="tx1"/>
                          </a:solidFill>
                          <a:latin typeface="Arial" panose="020B0604020202020204" pitchFamily="34" charset="0"/>
                          <a:cs typeface="Arial" panose="020B0604020202020204" pitchFamily="34" charset="0"/>
                        </a:rPr>
                        <a:t>Blindtext einer Tabellenzeile</a:t>
                      </a:r>
                    </a:p>
                  </a:txBody>
                  <a:tcPr marL="108000" marR="108000" marT="54000" marB="54000">
                    <a:noFill/>
                  </a:tcPr>
                </a:tc>
                <a:extLst>
                  <a:ext uri="{0D108BD9-81ED-4DB2-BD59-A6C34878D82A}">
                    <a16:rowId xmlns:a16="http://schemas.microsoft.com/office/drawing/2014/main" val="142699518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i="0" dirty="0">
                          <a:solidFill>
                            <a:schemeClr val="tx1"/>
                          </a:solidFill>
                          <a:latin typeface="Arial" panose="020B0604020202020204" pitchFamily="34" charset="0"/>
                          <a:cs typeface="Arial" panose="020B0604020202020204" pitchFamily="34" charset="0"/>
                        </a:rPr>
                        <a:t>Blindtext einer Tabellenzeile</a:t>
                      </a:r>
                    </a:p>
                  </a:txBody>
                  <a:tcPr marL="108000" marR="108000" marT="54000" marB="5400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i="0" dirty="0">
                          <a:solidFill>
                            <a:schemeClr val="tx1"/>
                          </a:solidFill>
                          <a:latin typeface="Arial" panose="020B0604020202020204" pitchFamily="34" charset="0"/>
                          <a:cs typeface="Arial" panose="020B0604020202020204" pitchFamily="34" charset="0"/>
                        </a:rPr>
                        <a:t>Blindtext einer Tabellenzeile</a:t>
                      </a:r>
                    </a:p>
                  </a:txBody>
                  <a:tcPr marL="108000" marR="108000" marT="54000" marB="54000">
                    <a:noFill/>
                  </a:tcPr>
                </a:tc>
                <a:extLst>
                  <a:ext uri="{0D108BD9-81ED-4DB2-BD59-A6C34878D82A}">
                    <a16:rowId xmlns:a16="http://schemas.microsoft.com/office/drawing/2014/main" val="86076069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0" dirty="0">
                          <a:solidFill>
                            <a:schemeClr val="bg1"/>
                          </a:solidFill>
                          <a:latin typeface="Arial" panose="020B0604020202020204" pitchFamily="34" charset="0"/>
                          <a:cs typeface="Arial" panose="020B0604020202020204" pitchFamily="34" charset="0"/>
                        </a:rPr>
                        <a:t>Bezeichnung 2</a:t>
                      </a:r>
                    </a:p>
                  </a:txBody>
                  <a:tcPr marL="108000" marR="108000" marT="54000" marB="54000">
                    <a:solidFill>
                      <a:schemeClr val="accent1"/>
                    </a:solidFill>
                  </a:tcPr>
                </a:tc>
                <a:tc>
                  <a:txBody>
                    <a:bodyPr/>
                    <a:lstStyle/>
                    <a:p>
                      <a:r>
                        <a:rPr lang="de-DE" sz="2000" b="0" i="0" dirty="0">
                          <a:solidFill>
                            <a:schemeClr val="tx1"/>
                          </a:solidFill>
                          <a:latin typeface="Arial" panose="020B0604020202020204" pitchFamily="34" charset="0"/>
                          <a:cs typeface="Arial" panose="020B0604020202020204" pitchFamily="34" charset="0"/>
                        </a:rPr>
                        <a:t>Bezeichnung 2</a:t>
                      </a:r>
                    </a:p>
                  </a:txBody>
                  <a:tcPr marL="108000" marR="108000" marT="54000" marB="54000">
                    <a:solidFill>
                      <a:schemeClr val="bg2"/>
                    </a:solidFill>
                  </a:tcPr>
                </a:tc>
                <a:extLst>
                  <a:ext uri="{0D108BD9-81ED-4DB2-BD59-A6C34878D82A}">
                    <a16:rowId xmlns:a16="http://schemas.microsoft.com/office/drawing/2014/main" val="17699393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i="0" dirty="0">
                          <a:solidFill>
                            <a:schemeClr val="accent1"/>
                          </a:solidFill>
                          <a:latin typeface="Arial" panose="020B0604020202020204" pitchFamily="34" charset="0"/>
                          <a:cs typeface="Arial" panose="020B0604020202020204" pitchFamily="34" charset="0"/>
                        </a:rPr>
                        <a:t>Subheadline einer Tabelle</a:t>
                      </a:r>
                    </a:p>
                  </a:txBody>
                  <a:tcPr marL="108000" marR="108000" marT="54000" marB="5400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i="0" dirty="0">
                          <a:solidFill>
                            <a:schemeClr val="accent2"/>
                          </a:solidFill>
                          <a:latin typeface="Arial" panose="020B0604020202020204" pitchFamily="34" charset="0"/>
                          <a:cs typeface="Arial" panose="020B0604020202020204" pitchFamily="34" charset="0"/>
                        </a:rPr>
                        <a:t>Subheadline einer Tabelle</a:t>
                      </a:r>
                    </a:p>
                  </a:txBody>
                  <a:tcPr marL="108000" marR="108000" marT="54000" marB="54000">
                    <a:noFill/>
                  </a:tcPr>
                </a:tc>
                <a:extLst>
                  <a:ext uri="{0D108BD9-81ED-4DB2-BD59-A6C34878D82A}">
                    <a16:rowId xmlns:a16="http://schemas.microsoft.com/office/drawing/2014/main" val="233327372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i="0" dirty="0">
                          <a:solidFill>
                            <a:schemeClr val="tx1"/>
                          </a:solidFill>
                          <a:latin typeface="Arial" panose="020B0604020202020204" pitchFamily="34" charset="0"/>
                          <a:cs typeface="Arial" panose="020B0604020202020204" pitchFamily="34" charset="0"/>
                        </a:rPr>
                        <a:t>Blindtext einer Tabellenzeile</a:t>
                      </a:r>
                    </a:p>
                  </a:txBody>
                  <a:tcPr marL="108000" marR="108000" marT="54000" marB="5400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i="0" dirty="0">
                          <a:solidFill>
                            <a:schemeClr val="tx1"/>
                          </a:solidFill>
                          <a:latin typeface="Arial" panose="020B0604020202020204" pitchFamily="34" charset="0"/>
                          <a:cs typeface="Arial" panose="020B0604020202020204" pitchFamily="34" charset="0"/>
                        </a:rPr>
                        <a:t>Blindtext einer Tabellenzeile</a:t>
                      </a:r>
                    </a:p>
                  </a:txBody>
                  <a:tcPr marL="108000" marR="108000" marT="54000" marB="54000">
                    <a:noFill/>
                  </a:tcPr>
                </a:tc>
                <a:extLst>
                  <a:ext uri="{0D108BD9-81ED-4DB2-BD59-A6C34878D82A}">
                    <a16:rowId xmlns:a16="http://schemas.microsoft.com/office/drawing/2014/main" val="19513582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i="0" dirty="0">
                          <a:solidFill>
                            <a:schemeClr val="tx1"/>
                          </a:solidFill>
                          <a:latin typeface="Arial" panose="020B0604020202020204" pitchFamily="34" charset="0"/>
                          <a:cs typeface="Arial" panose="020B0604020202020204" pitchFamily="34" charset="0"/>
                        </a:rPr>
                        <a:t>Blindtext einer Tabellenzeile</a:t>
                      </a:r>
                    </a:p>
                  </a:txBody>
                  <a:tcPr marL="108000" marR="108000" marT="54000" marB="5400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i="0" dirty="0">
                          <a:solidFill>
                            <a:schemeClr val="tx1"/>
                          </a:solidFill>
                          <a:latin typeface="Arial" panose="020B0604020202020204" pitchFamily="34" charset="0"/>
                          <a:cs typeface="Arial" panose="020B0604020202020204" pitchFamily="34" charset="0"/>
                        </a:rPr>
                        <a:t>Blindtext einer Tabellenzeile</a:t>
                      </a:r>
                    </a:p>
                  </a:txBody>
                  <a:tcPr marL="108000" marR="108000" marT="54000" marB="54000">
                    <a:noFill/>
                  </a:tcPr>
                </a:tc>
                <a:extLst>
                  <a:ext uri="{0D108BD9-81ED-4DB2-BD59-A6C34878D82A}">
                    <a16:rowId xmlns:a16="http://schemas.microsoft.com/office/drawing/2014/main" val="4172376638"/>
                  </a:ext>
                </a:extLst>
              </a:tr>
            </a:tbl>
          </a:graphicData>
        </a:graphic>
      </p:graphicFrame>
      <p:pic>
        <p:nvPicPr>
          <p:cNvPr id="20" name="Grafik 19">
            <a:extLst>
              <a:ext uri="{FF2B5EF4-FFF2-40B4-BE49-F238E27FC236}">
                <a16:creationId xmlns:a16="http://schemas.microsoft.com/office/drawing/2014/main" id="{61730974-B7AC-6633-C490-5913448D9626}"/>
              </a:ext>
            </a:extLst>
          </p:cNvPr>
          <p:cNvPicPr>
            <a:picLocks noChangeAspect="1"/>
          </p:cNvPicPr>
          <p:nvPr userDrawn="1"/>
        </p:nvPicPr>
        <p:blipFill>
          <a:blip r:embed="rId3"/>
          <a:stretch>
            <a:fillRect/>
          </a:stretch>
        </p:blipFill>
        <p:spPr>
          <a:xfrm>
            <a:off x="2999657" y="182971"/>
            <a:ext cx="1376298" cy="653741"/>
          </a:xfrm>
          <a:prstGeom prst="rect">
            <a:avLst/>
          </a:prstGeom>
        </p:spPr>
      </p:pic>
      <p:sp>
        <p:nvSpPr>
          <p:cNvPr id="9" name="Rechteck 8">
            <a:extLst>
              <a:ext uri="{FF2B5EF4-FFF2-40B4-BE49-F238E27FC236}">
                <a16:creationId xmlns:a16="http://schemas.microsoft.com/office/drawing/2014/main" id="{C3CC3617-790F-A3A4-0C77-4B3261FBEBA3}"/>
              </a:ext>
            </a:extLst>
          </p:cNvPr>
          <p:cNvSpPr/>
          <p:nvPr userDrawn="1"/>
        </p:nvSpPr>
        <p:spPr bwMode="gray">
          <a:xfrm>
            <a:off x="6816080" y="280777"/>
            <a:ext cx="5040560"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900" b="1" spc="20" baseline="0" dirty="0" smtClean="0">
                <a:solidFill>
                  <a:schemeClr val="tx1">
                    <a:lumMod val="50000"/>
                    <a:lumOff val="50000"/>
                  </a:schemeClr>
                </a:solidFill>
                <a:latin typeface="Arial" panose="020B0604020202020204" pitchFamily="34" charset="0"/>
                <a:cs typeface="Arial" panose="020B0604020202020204" pitchFamily="34" charset="0"/>
              </a:rPr>
              <a:t>Schutz der Biodiversität im Klimawandel</a:t>
            </a:r>
            <a:endParaRPr lang="de-DE" sz="900" b="1" spc="20" baseline="0" dirty="0">
              <a:solidFill>
                <a:schemeClr val="tx1">
                  <a:lumMod val="50000"/>
                  <a:lumOff val="50000"/>
                </a:schemeClr>
              </a:solidFill>
              <a:latin typeface="Arial" panose="020B0604020202020204" pitchFamily="34" charset="0"/>
              <a:cs typeface="Arial" panose="020B0604020202020204" pitchFamily="34" charset="0"/>
            </a:endParaRPr>
          </a:p>
          <a:p>
            <a:pPr algn="l">
              <a:lnSpc>
                <a:spcPts val="1200"/>
              </a:lnSpc>
            </a:pPr>
            <a:r>
              <a:rPr lang="de-DE" sz="900" b="1" spc="20" baseline="0" dirty="0" smtClean="0">
                <a:solidFill>
                  <a:schemeClr val="tx1">
                    <a:lumMod val="50000"/>
                    <a:lumOff val="50000"/>
                  </a:schemeClr>
                </a:solidFill>
                <a:latin typeface="Arial" panose="020B0604020202020204" pitchFamily="34" charset="0"/>
                <a:cs typeface="Arial" panose="020B0604020202020204" pitchFamily="34" charset="0"/>
              </a:rPr>
              <a:t>Lektion 1</a:t>
            </a:r>
            <a:endParaRPr lang="de-DE" sz="900" b="1" spc="20" baseline="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79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161D8E68-B9E3-4429-BB78-E98C3D3E9CE2}"/>
              </a:ext>
            </a:extLst>
          </p:cNvPr>
          <p:cNvSpPr>
            <a:spLocks noGrp="1"/>
          </p:cNvSpPr>
          <p:nvPr>
            <p:ph type="title"/>
          </p:nvPr>
        </p:nvSpPr>
        <p:spPr>
          <a:xfrm>
            <a:off x="915742" y="1911309"/>
            <a:ext cx="9572746" cy="590478"/>
          </a:xfrm>
        </p:spPr>
        <p:txBody>
          <a:bodyPr/>
          <a:lstStyle/>
          <a:p>
            <a:r>
              <a:rPr lang="de-DE" dirty="0"/>
              <a:t>Überschrift, Arial Regular 36 </a:t>
            </a:r>
            <a:r>
              <a:rPr lang="de-DE" dirty="0" err="1"/>
              <a:t>pt</a:t>
            </a:r>
            <a:endParaRPr lang="de-DE" dirty="0"/>
          </a:p>
        </p:txBody>
      </p:sp>
      <p:sp>
        <p:nvSpPr>
          <p:cNvPr id="20" name="Textplatzhalter 3">
            <a:extLst>
              <a:ext uri="{FF2B5EF4-FFF2-40B4-BE49-F238E27FC236}">
                <a16:creationId xmlns:a16="http://schemas.microsoft.com/office/drawing/2014/main" id="{3259CC84-0B9A-FE60-DEC6-CC79DC16CD40}"/>
              </a:ext>
            </a:extLst>
          </p:cNvPr>
          <p:cNvSpPr>
            <a:spLocks noGrp="1"/>
          </p:cNvSpPr>
          <p:nvPr>
            <p:ph type="body" sz="quarter" idx="13" hasCustomPrompt="1"/>
          </p:nvPr>
        </p:nvSpPr>
        <p:spPr>
          <a:xfrm>
            <a:off x="923028" y="2479752"/>
            <a:ext cx="9565460" cy="492568"/>
          </a:xfrm>
        </p:spPr>
        <p:txBody>
          <a:bodyPr>
            <a:normAutofit/>
          </a:bodyPr>
          <a:lstStyle>
            <a:lvl1pPr marL="0" indent="0">
              <a:buFontTx/>
              <a:buNone/>
              <a:defRPr sz="2400"/>
            </a:lvl1pPr>
          </a:lstStyle>
          <a:p>
            <a:r>
              <a:rPr lang="de-DE" dirty="0"/>
              <a:t>Überschrift, Arial Regular 24 </a:t>
            </a:r>
            <a:r>
              <a:rPr lang="de-DE" dirty="0" err="1"/>
              <a:t>pt</a:t>
            </a:r>
            <a:endParaRPr lang="de-DE" dirty="0"/>
          </a:p>
        </p:txBody>
      </p:sp>
      <p:sp>
        <p:nvSpPr>
          <p:cNvPr id="21" name="Inhaltsplatzhalter 2">
            <a:extLst>
              <a:ext uri="{FF2B5EF4-FFF2-40B4-BE49-F238E27FC236}">
                <a16:creationId xmlns:a16="http://schemas.microsoft.com/office/drawing/2014/main" id="{FBEA342A-30EE-9F7F-9391-126C43FD9169}"/>
              </a:ext>
            </a:extLst>
          </p:cNvPr>
          <p:cNvSpPr>
            <a:spLocks noGrp="1"/>
          </p:cNvSpPr>
          <p:nvPr>
            <p:ph idx="1" hasCustomPrompt="1"/>
          </p:nvPr>
        </p:nvSpPr>
        <p:spPr>
          <a:xfrm>
            <a:off x="915741" y="3129310"/>
            <a:ext cx="9572747" cy="3540050"/>
          </a:xfrm>
        </p:spPr>
        <p:txBody>
          <a:bodyPr>
            <a:normAutofit/>
          </a:bodyPr>
          <a:lstStyle>
            <a:lvl1pPr>
              <a:defRPr sz="1800"/>
            </a:lvl1pPr>
          </a:lstStyle>
          <a:p>
            <a:pPr marL="0" indent="0">
              <a:buNone/>
            </a:pPr>
            <a:r>
              <a:rPr lang="de-DE" dirty="0"/>
              <a:t>Fließtext. Wahrscheinlich sitzen Sie gerade in einer Präsentation und lesen sich diesen Text hier durch. Dabei stellen Sie langsam aber sicher fest, dass dies eigentlich nur ein Blindtext ist und mit Ihrem Produkt überhaupt nichts zu tun hat. Sie fühlen sich ertappt, lesen aber trotzdem unauffällig weiter.</a:t>
            </a:r>
          </a:p>
          <a:p>
            <a:pPr marL="0" indent="0">
              <a:buNone/>
            </a:pPr>
            <a:r>
              <a:rPr lang="de-DE" b="1" dirty="0"/>
              <a:t>Eine Zwischenüberschrift</a:t>
            </a:r>
          </a:p>
          <a:p>
            <a:pPr marL="0" indent="0">
              <a:buNone/>
            </a:pPr>
            <a:r>
              <a:rPr lang="de-DE" dirty="0"/>
              <a:t>Wie Sie wissen, hat ein Blindtext eigentlich nur zwei Funktionen: Zum einen soll er die ungefähre Textmenge stellvertretend für den späteren Originaltext aufzeigen. Zum anderen unterstützt er den grafischen Anspruch eines Layouts. </a:t>
            </a:r>
            <a:r>
              <a:rPr lang="de-DE" b="1" dirty="0"/>
              <a:t>Eine Hervorhebung.</a:t>
            </a:r>
            <a:r>
              <a:rPr lang="de-DE" dirty="0"/>
              <a:t> Blindtexte sollen nicht gelesen werden. Nachdem Sie dies erfahren haben, sollten Sie jetzt langsam den Kopf heben und mit dem Lesen aufhören. Arial Regular, 18 </a:t>
            </a:r>
            <a:r>
              <a:rPr lang="de-DE" dirty="0" err="1"/>
              <a:t>pt</a:t>
            </a:r>
            <a:endParaRPr lang="de-DE" dirty="0"/>
          </a:p>
        </p:txBody>
      </p:sp>
      <p:pic>
        <p:nvPicPr>
          <p:cNvPr id="22" name="Grafik 21" descr="Universität Bremen Logo">
            <a:extLst>
              <a:ext uri="{FF2B5EF4-FFF2-40B4-BE49-F238E27FC236}">
                <a16:creationId xmlns:a16="http://schemas.microsoft.com/office/drawing/2014/main" id="{E6913657-B059-AB6C-0622-BC889B69F3F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289509"/>
            <a:ext cx="1324159" cy="476631"/>
          </a:xfrm>
          <a:prstGeom prst="rect">
            <a:avLst/>
          </a:prstGeom>
        </p:spPr>
      </p:pic>
      <p:sp>
        <p:nvSpPr>
          <p:cNvPr id="26" name="Rechteck 25">
            <a:extLst>
              <a:ext uri="{FF2B5EF4-FFF2-40B4-BE49-F238E27FC236}">
                <a16:creationId xmlns:a16="http://schemas.microsoft.com/office/drawing/2014/main" id="{6E4AEDE0-E63C-ABFF-C514-DAA9AC844278}"/>
              </a:ext>
              <a:ext uri="{C183D7F6-B498-43B3-948B-1728B52AA6E4}">
                <adec:decorative xmlns:adec="http://schemas.microsoft.com/office/drawing/2017/decorative" xmlns="" val="1"/>
              </a:ext>
            </a:extLst>
          </p:cNvPr>
          <p:cNvSpPr/>
          <p:nvPr userDrawn="1"/>
        </p:nvSpPr>
        <p:spPr bwMode="gray">
          <a:xfrm>
            <a:off x="1" y="1941514"/>
            <a:ext cx="442727" cy="19859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5A135536-E3CA-1593-B151-3353756930B6}"/>
              </a:ext>
              <a:ext uri="{C183D7F6-B498-43B3-948B-1728B52AA6E4}">
                <adec:decorative xmlns:adec="http://schemas.microsoft.com/office/drawing/2017/decorative" xmlns="" val="1"/>
              </a:ext>
            </a:extLst>
          </p:cNvPr>
          <p:cNvSpPr/>
          <p:nvPr userDrawn="1"/>
        </p:nvSpPr>
        <p:spPr bwMode="gray">
          <a:xfrm>
            <a:off x="-1" y="3927476"/>
            <a:ext cx="442729" cy="29305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solidFill>
                <a:schemeClr val="tx1"/>
              </a:solidFill>
            </a:endParaRPr>
          </a:p>
        </p:txBody>
      </p:sp>
      <p:pic>
        <p:nvPicPr>
          <p:cNvPr id="34" name="Grafik 33">
            <a:extLst>
              <a:ext uri="{FF2B5EF4-FFF2-40B4-BE49-F238E27FC236}">
                <a16:creationId xmlns:a16="http://schemas.microsoft.com/office/drawing/2014/main" id="{F8EF573A-D353-51FD-A5B3-4B65C952AC63}"/>
              </a:ext>
            </a:extLst>
          </p:cNvPr>
          <p:cNvPicPr>
            <a:picLocks noChangeAspect="1"/>
          </p:cNvPicPr>
          <p:nvPr userDrawn="1"/>
        </p:nvPicPr>
        <p:blipFill>
          <a:blip r:embed="rId3"/>
          <a:stretch>
            <a:fillRect/>
          </a:stretch>
        </p:blipFill>
        <p:spPr>
          <a:xfrm>
            <a:off x="2999657" y="182971"/>
            <a:ext cx="1376298" cy="653741"/>
          </a:xfrm>
          <a:prstGeom prst="rect">
            <a:avLst/>
          </a:prstGeom>
        </p:spPr>
      </p:pic>
      <p:sp>
        <p:nvSpPr>
          <p:cNvPr id="11" name="Rechteck 10">
            <a:extLst>
              <a:ext uri="{FF2B5EF4-FFF2-40B4-BE49-F238E27FC236}">
                <a16:creationId xmlns:a16="http://schemas.microsoft.com/office/drawing/2014/main" id="{C3CC3617-790F-A3A4-0C77-4B3261FBEBA3}"/>
              </a:ext>
            </a:extLst>
          </p:cNvPr>
          <p:cNvSpPr/>
          <p:nvPr userDrawn="1"/>
        </p:nvSpPr>
        <p:spPr bwMode="gray">
          <a:xfrm>
            <a:off x="6816080" y="280777"/>
            <a:ext cx="5040560"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900" b="1" spc="20" baseline="0" dirty="0" smtClean="0">
                <a:solidFill>
                  <a:schemeClr val="tx1">
                    <a:lumMod val="50000"/>
                    <a:lumOff val="50000"/>
                  </a:schemeClr>
                </a:solidFill>
                <a:latin typeface="Arial" panose="020B0604020202020204" pitchFamily="34" charset="0"/>
                <a:cs typeface="Arial" panose="020B0604020202020204" pitchFamily="34" charset="0"/>
              </a:rPr>
              <a:t>Schutz der Biodiversität im Klimawandel</a:t>
            </a:r>
            <a:endParaRPr lang="de-DE" sz="900" b="1" spc="20" baseline="0" dirty="0">
              <a:solidFill>
                <a:schemeClr val="tx1">
                  <a:lumMod val="50000"/>
                  <a:lumOff val="50000"/>
                </a:schemeClr>
              </a:solidFill>
              <a:latin typeface="Arial" panose="020B0604020202020204" pitchFamily="34" charset="0"/>
              <a:cs typeface="Arial" panose="020B0604020202020204" pitchFamily="34" charset="0"/>
            </a:endParaRPr>
          </a:p>
          <a:p>
            <a:pPr algn="l">
              <a:lnSpc>
                <a:spcPts val="1200"/>
              </a:lnSpc>
            </a:pPr>
            <a:r>
              <a:rPr lang="de-DE" sz="900" b="1" spc="20" baseline="0" dirty="0" smtClean="0">
                <a:solidFill>
                  <a:schemeClr val="tx1">
                    <a:lumMod val="50000"/>
                    <a:lumOff val="50000"/>
                  </a:schemeClr>
                </a:solidFill>
                <a:latin typeface="Arial" panose="020B0604020202020204" pitchFamily="34" charset="0"/>
                <a:cs typeface="Arial" panose="020B0604020202020204" pitchFamily="34" charset="0"/>
              </a:rPr>
              <a:t>Lektion 1</a:t>
            </a:r>
            <a:endParaRPr lang="de-DE" sz="900" b="1" spc="20" baseline="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13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6223D1C-8E46-EEE5-BED2-75D7AE2ABAEC}"/>
              </a:ext>
            </a:extLst>
          </p:cNvPr>
          <p:cNvSpPr txBox="1">
            <a:spLocks/>
          </p:cNvSpPr>
          <p:nvPr userDrawn="1"/>
        </p:nvSpPr>
        <p:spPr>
          <a:xfrm>
            <a:off x="911425" y="1911657"/>
            <a:ext cx="10174088" cy="590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a:lstStyle>
          <a:p>
            <a:r>
              <a:rPr lang="de-DE" dirty="0"/>
              <a:t>Überschrift 3, Arial Regular 36 </a:t>
            </a:r>
            <a:r>
              <a:rPr lang="de-DE" dirty="0" err="1"/>
              <a:t>pt</a:t>
            </a:r>
            <a:endParaRPr lang="de-DE" dirty="0"/>
          </a:p>
        </p:txBody>
      </p:sp>
      <p:sp>
        <p:nvSpPr>
          <p:cNvPr id="7" name="Textplatzhalter 2">
            <a:extLst>
              <a:ext uri="{FF2B5EF4-FFF2-40B4-BE49-F238E27FC236}">
                <a16:creationId xmlns:a16="http://schemas.microsoft.com/office/drawing/2014/main" id="{DD62AA68-5DC7-377D-4696-F36AD2901449}"/>
              </a:ext>
            </a:extLst>
          </p:cNvPr>
          <p:cNvSpPr>
            <a:spLocks noGrp="1"/>
          </p:cNvSpPr>
          <p:nvPr>
            <p:ph type="body" sz="quarter" idx="13" hasCustomPrompt="1"/>
          </p:nvPr>
        </p:nvSpPr>
        <p:spPr>
          <a:xfrm>
            <a:off x="911424" y="2601255"/>
            <a:ext cx="10174089" cy="3492041"/>
          </a:xfrm>
        </p:spPr>
        <p:txBody>
          <a:bodyPr/>
          <a:lstStyle/>
          <a:p>
            <a:r>
              <a:rPr lang="de-DE" dirty="0"/>
              <a:t> Aufzählung, erste Ebene</a:t>
            </a:r>
          </a:p>
          <a:p>
            <a:pPr lvl="1"/>
            <a:r>
              <a:rPr lang="de-DE" dirty="0"/>
              <a:t> Aufzählung, zweite Ebene</a:t>
            </a:r>
          </a:p>
          <a:p>
            <a:pPr lvl="2"/>
            <a:r>
              <a:rPr lang="de-DE" dirty="0"/>
              <a:t>Aufzählung, dritte Ebene</a:t>
            </a:r>
          </a:p>
          <a:p>
            <a:pPr lvl="2"/>
            <a:r>
              <a:rPr lang="de-DE" dirty="0"/>
              <a:t>Aufzählung, dritte Ebene</a:t>
            </a:r>
          </a:p>
          <a:p>
            <a:pPr lvl="2"/>
            <a:endParaRPr lang="de-DE" dirty="0"/>
          </a:p>
          <a:p>
            <a:r>
              <a:rPr lang="de-DE" dirty="0"/>
              <a:t> Aufzählung, erste Ebene</a:t>
            </a:r>
          </a:p>
          <a:p>
            <a:pPr lvl="1"/>
            <a:r>
              <a:rPr lang="de-DE" dirty="0"/>
              <a:t> Aufzählung, zweite Ebene</a:t>
            </a:r>
          </a:p>
          <a:p>
            <a:pPr lvl="2"/>
            <a:r>
              <a:rPr lang="de-DE" dirty="0"/>
              <a:t>Aufzählung, dritte Ebene</a:t>
            </a:r>
          </a:p>
          <a:p>
            <a:pPr lvl="2"/>
            <a:r>
              <a:rPr lang="de-DE" dirty="0"/>
              <a:t>Aufzählung, dritte Ebene</a:t>
            </a:r>
          </a:p>
        </p:txBody>
      </p:sp>
      <p:pic>
        <p:nvPicPr>
          <p:cNvPr id="8" name="Grafik 7" descr="Universität Bremen Logo">
            <a:extLst>
              <a:ext uri="{FF2B5EF4-FFF2-40B4-BE49-F238E27FC236}">
                <a16:creationId xmlns:a16="http://schemas.microsoft.com/office/drawing/2014/main" id="{F90C17B3-DEAA-9CC9-04D5-70C73D1CD34A}"/>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289509"/>
            <a:ext cx="1324159" cy="476631"/>
          </a:xfrm>
          <a:prstGeom prst="rect">
            <a:avLst/>
          </a:prstGeom>
        </p:spPr>
      </p:pic>
      <p:sp>
        <p:nvSpPr>
          <p:cNvPr id="10" name="Rechteck 9">
            <a:extLst>
              <a:ext uri="{FF2B5EF4-FFF2-40B4-BE49-F238E27FC236}">
                <a16:creationId xmlns:a16="http://schemas.microsoft.com/office/drawing/2014/main" id="{32372FFD-A44C-4EDD-EF3F-F4879026A035}"/>
              </a:ext>
              <a:ext uri="{C183D7F6-B498-43B3-948B-1728B52AA6E4}">
                <adec:decorative xmlns:adec="http://schemas.microsoft.com/office/drawing/2017/decorative" xmlns="" val="1"/>
              </a:ext>
            </a:extLst>
          </p:cNvPr>
          <p:cNvSpPr/>
          <p:nvPr userDrawn="1"/>
        </p:nvSpPr>
        <p:spPr bwMode="gray">
          <a:xfrm>
            <a:off x="1" y="1941514"/>
            <a:ext cx="442727" cy="19859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1" name="Rechteck 10">
            <a:extLst>
              <a:ext uri="{FF2B5EF4-FFF2-40B4-BE49-F238E27FC236}">
                <a16:creationId xmlns:a16="http://schemas.microsoft.com/office/drawing/2014/main" id="{361C3A5D-EE13-59BC-F3B8-22FEE41D8FB4}"/>
              </a:ext>
              <a:ext uri="{C183D7F6-B498-43B3-948B-1728B52AA6E4}">
                <adec:decorative xmlns:adec="http://schemas.microsoft.com/office/drawing/2017/decorative" xmlns="" val="1"/>
              </a:ext>
            </a:extLst>
          </p:cNvPr>
          <p:cNvSpPr/>
          <p:nvPr userDrawn="1"/>
        </p:nvSpPr>
        <p:spPr bwMode="gray">
          <a:xfrm>
            <a:off x="-1" y="3927476"/>
            <a:ext cx="442729" cy="29305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solidFill>
                <a:schemeClr val="tx1"/>
              </a:solidFill>
            </a:endParaRPr>
          </a:p>
        </p:txBody>
      </p:sp>
      <p:pic>
        <p:nvPicPr>
          <p:cNvPr id="13" name="Grafik 12">
            <a:extLst>
              <a:ext uri="{FF2B5EF4-FFF2-40B4-BE49-F238E27FC236}">
                <a16:creationId xmlns:a16="http://schemas.microsoft.com/office/drawing/2014/main" id="{463719B0-A8E4-91F8-8A5F-DF3D5E8355A7}"/>
              </a:ext>
            </a:extLst>
          </p:cNvPr>
          <p:cNvPicPr>
            <a:picLocks noChangeAspect="1"/>
          </p:cNvPicPr>
          <p:nvPr userDrawn="1"/>
        </p:nvPicPr>
        <p:blipFill>
          <a:blip r:embed="rId3"/>
          <a:stretch>
            <a:fillRect/>
          </a:stretch>
        </p:blipFill>
        <p:spPr>
          <a:xfrm>
            <a:off x="2999657" y="182971"/>
            <a:ext cx="1376298" cy="653741"/>
          </a:xfrm>
          <a:prstGeom prst="rect">
            <a:avLst/>
          </a:prstGeom>
        </p:spPr>
      </p:pic>
      <p:sp>
        <p:nvSpPr>
          <p:cNvPr id="12" name="Rechteck 11">
            <a:extLst>
              <a:ext uri="{FF2B5EF4-FFF2-40B4-BE49-F238E27FC236}">
                <a16:creationId xmlns:a16="http://schemas.microsoft.com/office/drawing/2014/main" id="{C3CC3617-790F-A3A4-0C77-4B3261FBEBA3}"/>
              </a:ext>
            </a:extLst>
          </p:cNvPr>
          <p:cNvSpPr/>
          <p:nvPr userDrawn="1"/>
        </p:nvSpPr>
        <p:spPr bwMode="gray">
          <a:xfrm>
            <a:off x="6816080" y="280777"/>
            <a:ext cx="5040560"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900" b="1" spc="20" baseline="0" dirty="0" smtClean="0">
                <a:solidFill>
                  <a:schemeClr val="tx1">
                    <a:lumMod val="50000"/>
                    <a:lumOff val="50000"/>
                  </a:schemeClr>
                </a:solidFill>
                <a:latin typeface="Arial" panose="020B0604020202020204" pitchFamily="34" charset="0"/>
                <a:cs typeface="Arial" panose="020B0604020202020204" pitchFamily="34" charset="0"/>
              </a:rPr>
              <a:t>Schutz der Biodiversität im Klimawandel</a:t>
            </a:r>
            <a:endParaRPr lang="de-DE" sz="900" b="1" spc="20" baseline="0" dirty="0">
              <a:solidFill>
                <a:schemeClr val="tx1">
                  <a:lumMod val="50000"/>
                  <a:lumOff val="50000"/>
                </a:schemeClr>
              </a:solidFill>
              <a:latin typeface="Arial" panose="020B0604020202020204" pitchFamily="34" charset="0"/>
              <a:cs typeface="Arial" panose="020B0604020202020204" pitchFamily="34" charset="0"/>
            </a:endParaRPr>
          </a:p>
          <a:p>
            <a:pPr algn="l">
              <a:lnSpc>
                <a:spcPts val="1200"/>
              </a:lnSpc>
            </a:pPr>
            <a:r>
              <a:rPr lang="de-DE" sz="900" b="1" spc="20" baseline="0" dirty="0" smtClean="0">
                <a:solidFill>
                  <a:schemeClr val="tx1">
                    <a:lumMod val="50000"/>
                    <a:lumOff val="50000"/>
                  </a:schemeClr>
                </a:solidFill>
                <a:latin typeface="Arial" panose="020B0604020202020204" pitchFamily="34" charset="0"/>
                <a:cs typeface="Arial" panose="020B0604020202020204" pitchFamily="34" charset="0"/>
              </a:rPr>
              <a:t>Lektion 1</a:t>
            </a:r>
            <a:endParaRPr lang="de-DE" sz="900" b="1" spc="20" baseline="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82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5D7A2E67-52FC-3069-2629-890507BB7579}"/>
              </a:ext>
            </a:extLst>
          </p:cNvPr>
          <p:cNvSpPr>
            <a:spLocks noGrp="1"/>
          </p:cNvSpPr>
          <p:nvPr>
            <p:ph type="title"/>
          </p:nvPr>
        </p:nvSpPr>
        <p:spPr>
          <a:xfrm>
            <a:off x="910854" y="1911657"/>
            <a:ext cx="9145586" cy="590478"/>
          </a:xfrm>
        </p:spPr>
        <p:txBody>
          <a:bodyPr/>
          <a:lstStyle/>
          <a:p>
            <a:r>
              <a:rPr lang="de-DE" dirty="0"/>
              <a:t>Überschrift 3, Arial Regular 36 </a:t>
            </a:r>
            <a:r>
              <a:rPr lang="de-DE" dirty="0" err="1"/>
              <a:t>pt</a:t>
            </a:r>
            <a:endParaRPr lang="de-DE" dirty="0"/>
          </a:p>
        </p:txBody>
      </p:sp>
      <p:sp>
        <p:nvSpPr>
          <p:cNvPr id="7" name="Textplatzhalter 2">
            <a:extLst>
              <a:ext uri="{FF2B5EF4-FFF2-40B4-BE49-F238E27FC236}">
                <a16:creationId xmlns:a16="http://schemas.microsoft.com/office/drawing/2014/main" id="{D267BAD3-2EA3-1925-85B6-AE25AE40FC91}"/>
              </a:ext>
            </a:extLst>
          </p:cNvPr>
          <p:cNvSpPr>
            <a:spLocks noGrp="1"/>
          </p:cNvSpPr>
          <p:nvPr>
            <p:ph type="body" sz="quarter" idx="10"/>
          </p:nvPr>
        </p:nvSpPr>
        <p:spPr>
          <a:xfrm>
            <a:off x="910854" y="2601255"/>
            <a:ext cx="6134472" cy="3492041"/>
          </a:xfrm>
        </p:spPr>
        <p:txBody>
          <a:bodyPr/>
          <a:lstStyle/>
          <a:p>
            <a:r>
              <a:rPr lang="de-DE" dirty="0"/>
              <a:t> Aufzählung, erste Ebene</a:t>
            </a:r>
          </a:p>
          <a:p>
            <a:pPr lvl="1"/>
            <a:r>
              <a:rPr lang="de-DE" dirty="0"/>
              <a:t> Aufzählung, zweite Ebene</a:t>
            </a:r>
          </a:p>
          <a:p>
            <a:pPr lvl="2"/>
            <a:r>
              <a:rPr lang="de-DE" dirty="0"/>
              <a:t>Aufzählung, dritte Ebene</a:t>
            </a:r>
          </a:p>
          <a:p>
            <a:pPr lvl="2"/>
            <a:r>
              <a:rPr lang="de-DE" dirty="0"/>
              <a:t>Aufzählung, dritte Ebene</a:t>
            </a:r>
          </a:p>
          <a:p>
            <a:pPr lvl="2"/>
            <a:endParaRPr lang="de-DE" dirty="0"/>
          </a:p>
          <a:p>
            <a:r>
              <a:rPr lang="de-DE" dirty="0"/>
              <a:t> Aufzählung, erste Ebene</a:t>
            </a:r>
          </a:p>
          <a:p>
            <a:pPr lvl="1"/>
            <a:r>
              <a:rPr lang="de-DE" dirty="0"/>
              <a:t> Aufzählung, zweite Ebene</a:t>
            </a:r>
          </a:p>
          <a:p>
            <a:pPr lvl="2"/>
            <a:r>
              <a:rPr lang="de-DE" dirty="0"/>
              <a:t>Aufzählung, dritte Ebene</a:t>
            </a:r>
          </a:p>
          <a:p>
            <a:pPr lvl="2"/>
            <a:r>
              <a:rPr lang="de-DE" dirty="0"/>
              <a:t>Aufzählung, dritte Ebene</a:t>
            </a:r>
          </a:p>
        </p:txBody>
      </p:sp>
      <p:sp>
        <p:nvSpPr>
          <p:cNvPr id="9" name="Rechteck 8">
            <a:extLst>
              <a:ext uri="{FF2B5EF4-FFF2-40B4-BE49-F238E27FC236}">
                <a16:creationId xmlns:a16="http://schemas.microsoft.com/office/drawing/2014/main" id="{3AD146B8-23C6-F1D7-5DA9-7FE4C552D54B}"/>
              </a:ext>
              <a:ext uri="{C183D7F6-B498-43B3-948B-1728B52AA6E4}">
                <adec:decorative xmlns:adec="http://schemas.microsoft.com/office/drawing/2017/decorative" xmlns="" val="1"/>
              </a:ext>
            </a:extLst>
          </p:cNvPr>
          <p:cNvSpPr/>
          <p:nvPr/>
        </p:nvSpPr>
        <p:spPr>
          <a:xfrm>
            <a:off x="7183823" y="2600908"/>
            <a:ext cx="5079297" cy="3564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tx1"/>
              </a:solidFill>
            </a:endParaRPr>
          </a:p>
        </p:txBody>
      </p:sp>
      <p:sp>
        <p:nvSpPr>
          <p:cNvPr id="10" name="Rechteck 9">
            <a:extLst>
              <a:ext uri="{FF2B5EF4-FFF2-40B4-BE49-F238E27FC236}">
                <a16:creationId xmlns:a16="http://schemas.microsoft.com/office/drawing/2014/main" id="{B7FF90A6-327C-AEDF-B094-9B6FAC00FE62}"/>
              </a:ext>
              <a:ext uri="{C183D7F6-B498-43B3-948B-1728B52AA6E4}">
                <adec:decorative xmlns:adec="http://schemas.microsoft.com/office/drawing/2017/decorative" xmlns="" val="1"/>
              </a:ext>
            </a:extLst>
          </p:cNvPr>
          <p:cNvSpPr/>
          <p:nvPr/>
        </p:nvSpPr>
        <p:spPr>
          <a:xfrm>
            <a:off x="7183823" y="5661248"/>
            <a:ext cx="2044046" cy="5040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1" name="Rechteck 10">
            <a:extLst>
              <a:ext uri="{FF2B5EF4-FFF2-40B4-BE49-F238E27FC236}">
                <a16:creationId xmlns:a16="http://schemas.microsoft.com/office/drawing/2014/main" id="{42BD3A78-A6EB-D972-F8FA-9A21AFF383BA}"/>
              </a:ext>
              <a:ext uri="{C183D7F6-B498-43B3-948B-1728B52AA6E4}">
                <adec:decorative xmlns:adec="http://schemas.microsoft.com/office/drawing/2017/decorative" xmlns="" val="1"/>
              </a:ext>
            </a:extLst>
          </p:cNvPr>
          <p:cNvSpPr/>
          <p:nvPr/>
        </p:nvSpPr>
        <p:spPr>
          <a:xfrm>
            <a:off x="9227820" y="5661248"/>
            <a:ext cx="3035300" cy="504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20" name="Grafik 19" descr="Universität Bremen Logo">
            <a:extLst>
              <a:ext uri="{FF2B5EF4-FFF2-40B4-BE49-F238E27FC236}">
                <a16:creationId xmlns:a16="http://schemas.microsoft.com/office/drawing/2014/main" id="{F4CC5A5D-DE62-2DCA-DFF0-F507A144F929}"/>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289509"/>
            <a:ext cx="1324159" cy="476631"/>
          </a:xfrm>
          <a:prstGeom prst="rect">
            <a:avLst/>
          </a:prstGeom>
        </p:spPr>
      </p:pic>
      <p:pic>
        <p:nvPicPr>
          <p:cNvPr id="24" name="Grafik 23">
            <a:extLst>
              <a:ext uri="{FF2B5EF4-FFF2-40B4-BE49-F238E27FC236}">
                <a16:creationId xmlns:a16="http://schemas.microsoft.com/office/drawing/2014/main" id="{06F210E5-122F-AC87-3732-6EBC382A35F8}"/>
              </a:ext>
            </a:extLst>
          </p:cNvPr>
          <p:cNvPicPr>
            <a:picLocks noChangeAspect="1"/>
          </p:cNvPicPr>
          <p:nvPr userDrawn="1"/>
        </p:nvPicPr>
        <p:blipFill>
          <a:blip r:embed="rId3"/>
          <a:stretch>
            <a:fillRect/>
          </a:stretch>
        </p:blipFill>
        <p:spPr>
          <a:xfrm>
            <a:off x="2999657" y="182971"/>
            <a:ext cx="1376298" cy="653741"/>
          </a:xfrm>
          <a:prstGeom prst="rect">
            <a:avLst/>
          </a:prstGeom>
        </p:spPr>
      </p:pic>
      <p:sp>
        <p:nvSpPr>
          <p:cNvPr id="13" name="Rechteck 12">
            <a:extLst>
              <a:ext uri="{FF2B5EF4-FFF2-40B4-BE49-F238E27FC236}">
                <a16:creationId xmlns:a16="http://schemas.microsoft.com/office/drawing/2014/main" id="{C3CC3617-790F-A3A4-0C77-4B3261FBEBA3}"/>
              </a:ext>
            </a:extLst>
          </p:cNvPr>
          <p:cNvSpPr/>
          <p:nvPr userDrawn="1"/>
        </p:nvSpPr>
        <p:spPr bwMode="gray">
          <a:xfrm>
            <a:off x="6816080" y="280777"/>
            <a:ext cx="5040560"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900" b="1" spc="20" baseline="0" dirty="0" smtClean="0">
                <a:solidFill>
                  <a:schemeClr val="tx1">
                    <a:lumMod val="50000"/>
                    <a:lumOff val="50000"/>
                  </a:schemeClr>
                </a:solidFill>
                <a:latin typeface="Arial" panose="020B0604020202020204" pitchFamily="34" charset="0"/>
                <a:cs typeface="Arial" panose="020B0604020202020204" pitchFamily="34" charset="0"/>
              </a:rPr>
              <a:t>Schutz der Biodiversität im Klimawandel</a:t>
            </a:r>
            <a:endParaRPr lang="de-DE" sz="900" b="1" spc="20" baseline="0" dirty="0">
              <a:solidFill>
                <a:schemeClr val="tx1">
                  <a:lumMod val="50000"/>
                  <a:lumOff val="50000"/>
                </a:schemeClr>
              </a:solidFill>
              <a:latin typeface="Arial" panose="020B0604020202020204" pitchFamily="34" charset="0"/>
              <a:cs typeface="Arial" panose="020B0604020202020204" pitchFamily="34" charset="0"/>
            </a:endParaRPr>
          </a:p>
          <a:p>
            <a:pPr algn="l">
              <a:lnSpc>
                <a:spcPts val="1200"/>
              </a:lnSpc>
            </a:pPr>
            <a:r>
              <a:rPr lang="de-DE" sz="900" b="1" spc="20" baseline="0" dirty="0" smtClean="0">
                <a:solidFill>
                  <a:schemeClr val="tx1">
                    <a:lumMod val="50000"/>
                    <a:lumOff val="50000"/>
                  </a:schemeClr>
                </a:solidFill>
                <a:latin typeface="Arial" panose="020B0604020202020204" pitchFamily="34" charset="0"/>
                <a:cs typeface="Arial" panose="020B0604020202020204" pitchFamily="34" charset="0"/>
              </a:rPr>
              <a:t>Lektion 1</a:t>
            </a:r>
            <a:endParaRPr lang="de-DE" sz="900" b="1" spc="20" baseline="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090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7528117-C48B-1A4E-3EF6-5D2E3D6D6543}"/>
              </a:ext>
            </a:extLst>
          </p:cNvPr>
          <p:cNvSpPr>
            <a:spLocks noGrp="1"/>
          </p:cNvSpPr>
          <p:nvPr>
            <p:ph type="title"/>
          </p:nvPr>
        </p:nvSpPr>
        <p:spPr>
          <a:xfrm>
            <a:off x="911424" y="1581944"/>
            <a:ext cx="10515600" cy="719138"/>
          </a:xfrm>
          <a:prstGeom prst="rect">
            <a:avLst/>
          </a:prstGeom>
        </p:spPr>
        <p:txBody>
          <a:bodyPr vert="horz" lIns="91440" tIns="45720" rIns="91440" bIns="45720" rtlCol="0" anchor="ctr">
            <a:normAutofit/>
          </a:bodyPr>
          <a:lstStyle/>
          <a:p>
            <a:r>
              <a:rPr lang="de-DE" dirty="0"/>
              <a:t>Überschrift</a:t>
            </a:r>
          </a:p>
        </p:txBody>
      </p:sp>
      <p:sp>
        <p:nvSpPr>
          <p:cNvPr id="3" name="Textplatzhalter 2">
            <a:extLst>
              <a:ext uri="{FF2B5EF4-FFF2-40B4-BE49-F238E27FC236}">
                <a16:creationId xmlns:a16="http://schemas.microsoft.com/office/drawing/2014/main" id="{8F6E21B3-6B01-DE2B-3AFB-99BF4CA2417F}"/>
              </a:ext>
            </a:extLst>
          </p:cNvPr>
          <p:cNvSpPr>
            <a:spLocks noGrp="1"/>
          </p:cNvSpPr>
          <p:nvPr>
            <p:ph type="body" idx="1"/>
          </p:nvPr>
        </p:nvSpPr>
        <p:spPr>
          <a:xfrm>
            <a:off x="1006475" y="2852936"/>
            <a:ext cx="10515600" cy="333156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900320" y="6381328"/>
            <a:ext cx="1172344" cy="412985"/>
          </a:xfrm>
          <a:prstGeom prst="rect">
            <a:avLst/>
          </a:prstGeom>
        </p:spPr>
      </p:pic>
    </p:spTree>
    <p:extLst>
      <p:ext uri="{BB962C8B-B14F-4D97-AF65-F5344CB8AC3E}">
        <p14:creationId xmlns:p14="http://schemas.microsoft.com/office/powerpoint/2010/main" val="4156601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8" r:id="rId7"/>
  </p:sldLayoutIdLst>
  <p:txStyles>
    <p:titleStyle>
      <a:lvl1pPr algn="l" defTabSz="9144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62" userDrawn="1">
          <p15:clr>
            <a:srgbClr val="F26B43"/>
          </p15:clr>
        </p15:guide>
        <p15:guide id="2" pos="4438" userDrawn="1">
          <p15:clr>
            <a:srgbClr val="F26B43"/>
          </p15:clr>
        </p15:guide>
        <p15:guide id="3" pos="634" userDrawn="1">
          <p15:clr>
            <a:srgbClr val="F26B43"/>
          </p15:clr>
        </p15:guide>
        <p15:guide id="4" orient="horz" pos="612" userDrawn="1">
          <p15:clr>
            <a:srgbClr val="F26B43"/>
          </p15:clr>
        </p15:guide>
        <p15:guide id="5" orient="horz" pos="1223" userDrawn="1">
          <p15:clr>
            <a:srgbClr val="F26B43"/>
          </p15:clr>
        </p15:guide>
        <p15:guide id="6" orient="horz" pos="2474" userDrawn="1">
          <p15:clr>
            <a:srgbClr val="F26B43"/>
          </p15:clr>
        </p15:guide>
        <p15:guide id="7" orient="horz" pos="3085" userDrawn="1">
          <p15:clr>
            <a:srgbClr val="F26B43"/>
          </p15:clr>
        </p15:guide>
        <p15:guide id="8" orient="horz" pos="3701" userDrawn="1">
          <p15:clr>
            <a:srgbClr val="F26B43"/>
          </p15:clr>
        </p15:guide>
        <p15:guide id="9" pos="1266" userDrawn="1">
          <p15:clr>
            <a:srgbClr val="F26B43"/>
          </p15:clr>
        </p15:guide>
        <p15:guide id="10" pos="1902" userDrawn="1">
          <p15:clr>
            <a:srgbClr val="F26B43"/>
          </p15:clr>
        </p15:guide>
        <p15:guide id="11" pos="2537" userDrawn="1">
          <p15:clr>
            <a:srgbClr val="F26B43"/>
          </p15:clr>
        </p15:guide>
        <p15:guide id="12" pos="3172" userDrawn="1">
          <p15:clr>
            <a:srgbClr val="F26B43"/>
          </p15:clr>
        </p15:guide>
        <p15:guide id="13" pos="3807" userDrawn="1">
          <p15:clr>
            <a:srgbClr val="F26B43"/>
          </p15:clr>
        </p15:guide>
        <p15:guide id="14" pos="5074" userDrawn="1">
          <p15:clr>
            <a:srgbClr val="F26B43"/>
          </p15:clr>
        </p15:guide>
        <p15:guide id="15" pos="5709" userDrawn="1">
          <p15:clr>
            <a:srgbClr val="F26B43"/>
          </p15:clr>
        </p15:guide>
        <p15:guide id="16" pos="6344" userDrawn="1">
          <p15:clr>
            <a:srgbClr val="F26B43"/>
          </p15:clr>
        </p15:guide>
        <p15:guide id="17" pos="698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Main_Page" TargetMode="External"/><Relationship Id="rId2" Type="http://schemas.openxmlformats.org/officeDocument/2006/relationships/hyperlink" Target="https://commons.wikimedia.org/wiki/User:F%C3%A4hrtenleser"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creativecommons.org/licenses/by/3.0/deed.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srcRect t="29256"/>
          <a:stretch/>
        </p:blipFill>
        <p:spPr>
          <a:xfrm>
            <a:off x="2040489" y="1821908"/>
            <a:ext cx="7061429" cy="3308290"/>
          </a:xfrm>
          <a:prstGeom prst="rect">
            <a:avLst/>
          </a:prstGeom>
        </p:spPr>
      </p:pic>
      <p:sp>
        <p:nvSpPr>
          <p:cNvPr id="6" name="Titel 1">
            <a:extLst>
              <a:ext uri="{FF2B5EF4-FFF2-40B4-BE49-F238E27FC236}">
                <a16:creationId xmlns:a16="http://schemas.microsoft.com/office/drawing/2014/main" id="{55DBB347-8C52-0723-0750-0CB92C459EB6}"/>
              </a:ext>
            </a:extLst>
          </p:cNvPr>
          <p:cNvSpPr>
            <a:spLocks noGrp="1"/>
          </p:cNvSpPr>
          <p:nvPr>
            <p:ph type="ctrTitle"/>
          </p:nvPr>
        </p:nvSpPr>
        <p:spPr bwMode="gray">
          <a:xfrm>
            <a:off x="2027237" y="2365928"/>
            <a:ext cx="9143999" cy="1351104"/>
          </a:xfrm>
        </p:spPr>
        <p:txBody>
          <a:bodyPr anchor="t">
            <a:normAutofit fontScale="90000"/>
          </a:bodyPr>
          <a:lstStyle>
            <a:lvl1pPr algn="l">
              <a:defRPr sz="4800" spc="140" baseline="0"/>
            </a:lvl1pPr>
          </a:lstStyle>
          <a:p>
            <a:r>
              <a:rPr lang="de-DE" dirty="0" smtClean="0">
                <a:solidFill>
                  <a:schemeClr val="bg1"/>
                </a:solidFill>
              </a:rPr>
              <a:t>Schutz der Biodiversität im Klimawandel</a:t>
            </a:r>
            <a:endParaRPr lang="de-DE" dirty="0">
              <a:solidFill>
                <a:schemeClr val="bg1"/>
              </a:solidFill>
            </a:endParaRPr>
          </a:p>
        </p:txBody>
      </p:sp>
      <p:sp>
        <p:nvSpPr>
          <p:cNvPr id="7" name="Untertitel 2">
            <a:extLst>
              <a:ext uri="{FF2B5EF4-FFF2-40B4-BE49-F238E27FC236}">
                <a16:creationId xmlns:a16="http://schemas.microsoft.com/office/drawing/2014/main" id="{C63825E2-654B-C122-8146-22742E7E1E0E}"/>
              </a:ext>
            </a:extLst>
          </p:cNvPr>
          <p:cNvSpPr>
            <a:spLocks noGrp="1"/>
          </p:cNvSpPr>
          <p:nvPr>
            <p:ph type="subTitle" idx="4294967295"/>
          </p:nvPr>
        </p:nvSpPr>
        <p:spPr bwMode="gray">
          <a:xfrm>
            <a:off x="2027237" y="3849712"/>
            <a:ext cx="9145587" cy="1055663"/>
          </a:xfrm>
        </p:spPr>
        <p:txBody>
          <a:bodyPr/>
          <a:lstStyle>
            <a:lvl1pPr marL="0" indent="0" algn="l">
              <a:lnSpc>
                <a:spcPct val="100000"/>
              </a:lnSpc>
              <a:buNone/>
              <a:defRPr sz="24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solidFill>
                  <a:schemeClr val="bg1"/>
                </a:solidFill>
              </a:rPr>
              <a:t>Lektion 1: Was ist Biodiversität?</a:t>
            </a:r>
            <a:endParaRPr lang="de-DE" dirty="0">
              <a:solidFill>
                <a:schemeClr val="bg1"/>
              </a:solidFill>
            </a:endParaRPr>
          </a:p>
        </p:txBody>
      </p:sp>
      <p:sp>
        <p:nvSpPr>
          <p:cNvPr id="8" name="Textplatzhalter 18">
            <a:extLst>
              <a:ext uri="{FF2B5EF4-FFF2-40B4-BE49-F238E27FC236}">
                <a16:creationId xmlns:a16="http://schemas.microsoft.com/office/drawing/2014/main" id="{C1DC693C-DF7F-C828-78F5-E4693E476062}"/>
              </a:ext>
            </a:extLst>
          </p:cNvPr>
          <p:cNvSpPr txBox="1">
            <a:spLocks/>
          </p:cNvSpPr>
          <p:nvPr/>
        </p:nvSpPr>
        <p:spPr bwMode="gray">
          <a:xfrm>
            <a:off x="2027238" y="5355020"/>
            <a:ext cx="5076825" cy="1055663"/>
          </a:xfrm>
          <a:prstGeom prst="rect">
            <a:avLst/>
          </a:prstGeom>
        </p:spPr>
        <p:txBody>
          <a:bodyPr vert="horz" lIns="91440" tIns="45720" rIns="91440" bIns="45720" rtlCol="0" anchor="b"/>
          <a:lstStyle>
            <a:defPPr>
              <a:defRPr lang="de-DE"/>
            </a:defPPr>
            <a:lvl1pPr marL="0" indent="0" algn="l" defTabSz="914400" rtl="0" eaLnBrk="1" latinLnBrk="0" hangingPunct="1">
              <a:lnSpc>
                <a:spcPct val="100000"/>
              </a:lnSpc>
              <a:buNone/>
              <a:defRPr sz="1800" kern="1200">
                <a:solidFill>
                  <a:schemeClr val="tx1">
                    <a:tint val="75000"/>
                  </a:schemeClr>
                </a:solidFill>
                <a:latin typeface="+mn-lt"/>
                <a:ea typeface="+mn-ea"/>
                <a:cs typeface="+mn-cs"/>
              </a:defRPr>
            </a:lvl1pPr>
            <a:lvl2pPr marL="457200" algn="l" defTabSz="914400" rtl="0" eaLnBrk="1" latinLnBrk="0" hangingPunct="1">
              <a:lnSpc>
                <a:spcPct val="100000"/>
              </a:lnSpc>
              <a:defRPr sz="1700" kern="1200">
                <a:solidFill>
                  <a:schemeClr val="tx1"/>
                </a:solidFill>
                <a:latin typeface="+mn-lt"/>
                <a:ea typeface="+mn-ea"/>
                <a:cs typeface="+mn-cs"/>
              </a:defRPr>
            </a:lvl2pPr>
            <a:lvl3pPr marL="914400" algn="l" defTabSz="914400" rtl="0" eaLnBrk="1" latinLnBrk="0" hangingPunct="1">
              <a:lnSpc>
                <a:spcPct val="100000"/>
              </a:lnSpc>
              <a:defRPr sz="1700" kern="1200">
                <a:solidFill>
                  <a:schemeClr val="tx1"/>
                </a:solidFill>
                <a:latin typeface="+mn-lt"/>
                <a:ea typeface="+mn-ea"/>
                <a:cs typeface="+mn-cs"/>
              </a:defRPr>
            </a:lvl3pPr>
            <a:lvl4pPr marL="1371600" algn="l" defTabSz="914400" rtl="0" eaLnBrk="1" latinLnBrk="0" hangingPunct="1">
              <a:lnSpc>
                <a:spcPct val="100000"/>
              </a:lnSpc>
              <a:defRPr sz="1700" kern="1200">
                <a:solidFill>
                  <a:schemeClr val="tx1"/>
                </a:solidFill>
                <a:latin typeface="+mn-lt"/>
                <a:ea typeface="+mn-ea"/>
                <a:cs typeface="+mn-cs"/>
              </a:defRPr>
            </a:lvl4pPr>
            <a:lvl5pPr marL="1828800" algn="l" defTabSz="914400" rtl="0" eaLnBrk="1" latinLnBrk="0" hangingPunct="1">
              <a:lnSpc>
                <a:spcPct val="100000"/>
              </a:lnSpc>
              <a:defRPr sz="17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de-DE" dirty="0"/>
              <a:t>Prof. Dr. </a:t>
            </a:r>
            <a:r>
              <a:rPr lang="de-DE" dirty="0" smtClean="0"/>
              <a:t>Martin Diekmann </a:t>
            </a:r>
            <a:endParaRPr lang="de-DE" dirty="0"/>
          </a:p>
          <a:p>
            <a:pPr lvl="0"/>
            <a:r>
              <a:rPr lang="de-DE" dirty="0" smtClean="0"/>
              <a:t>Arbeitsgruppe Vegetationsökologie &amp; Naturschutzbiologie</a:t>
            </a:r>
            <a:endParaRPr lang="de-DE" dirty="0"/>
          </a:p>
          <a:p>
            <a:pPr lvl="0"/>
            <a:r>
              <a:rPr lang="de-DE" dirty="0" smtClean="0"/>
              <a:t>Universität Bremen</a:t>
            </a:r>
            <a:endParaRPr lang="de-DE" dirty="0"/>
          </a:p>
        </p:txBody>
      </p:sp>
    </p:spTree>
    <p:extLst>
      <p:ext uri="{BB962C8B-B14F-4D97-AF65-F5344CB8AC3E}">
        <p14:creationId xmlns:p14="http://schemas.microsoft.com/office/powerpoint/2010/main" val="204552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DE898-5BE8-2FF6-5A4C-D53409760A7B}"/>
              </a:ext>
            </a:extLst>
          </p:cNvPr>
          <p:cNvSpPr>
            <a:spLocks noGrp="1"/>
          </p:cNvSpPr>
          <p:nvPr>
            <p:ph type="title"/>
          </p:nvPr>
        </p:nvSpPr>
        <p:spPr/>
        <p:txBody>
          <a:bodyPr/>
          <a:lstStyle/>
          <a:p>
            <a:r>
              <a:rPr lang="de-DE" dirty="0" smtClean="0"/>
              <a:t>Lektionen</a:t>
            </a:r>
            <a:endParaRPr lang="de-DE" dirty="0"/>
          </a:p>
        </p:txBody>
      </p:sp>
      <p:sp>
        <p:nvSpPr>
          <p:cNvPr id="4" name="Inhaltsplatzhalter 3">
            <a:extLst>
              <a:ext uri="{FF2B5EF4-FFF2-40B4-BE49-F238E27FC236}">
                <a16:creationId xmlns:a16="http://schemas.microsoft.com/office/drawing/2014/main" id="{417C67E5-3F4C-4F4F-8733-CF5D6C696531}"/>
              </a:ext>
            </a:extLst>
          </p:cNvPr>
          <p:cNvSpPr>
            <a:spLocks noGrp="1"/>
          </p:cNvSpPr>
          <p:nvPr>
            <p:ph idx="1"/>
          </p:nvPr>
        </p:nvSpPr>
        <p:spPr>
          <a:xfrm>
            <a:off x="911424" y="2708920"/>
            <a:ext cx="9145587" cy="2963640"/>
          </a:xfrm>
        </p:spPr>
        <p:txBody>
          <a:bodyPr>
            <a:noAutofit/>
          </a:bodyPr>
          <a:lstStyle/>
          <a:p>
            <a:pPr marL="0" indent="0">
              <a:buNone/>
            </a:pPr>
            <a:r>
              <a:rPr lang="de-DE" sz="2400" dirty="0"/>
              <a:t>1 – Was ist Biodiversität?</a:t>
            </a:r>
          </a:p>
          <a:p>
            <a:pPr marL="0" indent="0">
              <a:buNone/>
            </a:pPr>
            <a:r>
              <a:rPr lang="de-DE" sz="2400" dirty="0"/>
              <a:t>2 – Artenvielfalt auf der Erde</a:t>
            </a:r>
          </a:p>
          <a:p>
            <a:pPr marL="0" indent="0">
              <a:buNone/>
            </a:pPr>
            <a:r>
              <a:rPr lang="de-DE" sz="2400" dirty="0"/>
              <a:t>3 – Biodiversität ist bedroht</a:t>
            </a:r>
          </a:p>
          <a:p>
            <a:pPr marL="0" indent="0">
              <a:buNone/>
            </a:pPr>
            <a:r>
              <a:rPr lang="de-DE" sz="2400" dirty="0"/>
              <a:t>4 – Klimawandeleffekte</a:t>
            </a:r>
          </a:p>
          <a:p>
            <a:pPr marL="0" indent="0">
              <a:buNone/>
            </a:pPr>
            <a:r>
              <a:rPr lang="de-DE" sz="2400" dirty="0"/>
              <a:t>5 – Globaler Schutz der Biodiversität</a:t>
            </a:r>
          </a:p>
          <a:p>
            <a:pPr marL="0" indent="0">
              <a:buNone/>
            </a:pPr>
            <a:r>
              <a:rPr lang="de-DE" sz="2400" dirty="0"/>
              <a:t>6 – Biotopmanagement</a:t>
            </a:r>
          </a:p>
          <a:p>
            <a:pPr marL="0" indent="0">
              <a:buNone/>
            </a:pPr>
            <a:r>
              <a:rPr lang="de-DE" sz="2400" dirty="0"/>
              <a:t>7 – Artenschutz </a:t>
            </a:r>
          </a:p>
          <a:p>
            <a:pPr marL="0" indent="0">
              <a:buNone/>
            </a:pPr>
            <a:endParaRPr lang="de-DE" sz="2400" dirty="0"/>
          </a:p>
        </p:txBody>
      </p:sp>
    </p:spTree>
    <p:extLst>
      <p:ext uri="{BB962C8B-B14F-4D97-AF65-F5344CB8AC3E}">
        <p14:creationId xmlns:p14="http://schemas.microsoft.com/office/powerpoint/2010/main" val="102846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DE898-5BE8-2FF6-5A4C-D53409760A7B}"/>
              </a:ext>
            </a:extLst>
          </p:cNvPr>
          <p:cNvSpPr>
            <a:spLocks noGrp="1"/>
          </p:cNvSpPr>
          <p:nvPr>
            <p:ph type="title"/>
          </p:nvPr>
        </p:nvSpPr>
        <p:spPr/>
        <p:txBody>
          <a:bodyPr/>
          <a:lstStyle/>
          <a:p>
            <a:r>
              <a:rPr lang="de-DE" dirty="0" smtClean="0"/>
              <a:t>Lernziele</a:t>
            </a:r>
            <a:endParaRPr lang="de-DE" dirty="0"/>
          </a:p>
        </p:txBody>
      </p:sp>
      <p:sp>
        <p:nvSpPr>
          <p:cNvPr id="4" name="Inhaltsplatzhalter 3">
            <a:extLst>
              <a:ext uri="{FF2B5EF4-FFF2-40B4-BE49-F238E27FC236}">
                <a16:creationId xmlns:a16="http://schemas.microsoft.com/office/drawing/2014/main" id="{417C67E5-3F4C-4F4F-8733-CF5D6C696531}"/>
              </a:ext>
            </a:extLst>
          </p:cNvPr>
          <p:cNvSpPr>
            <a:spLocks noGrp="1"/>
          </p:cNvSpPr>
          <p:nvPr>
            <p:ph idx="1"/>
          </p:nvPr>
        </p:nvSpPr>
        <p:spPr>
          <a:xfrm>
            <a:off x="911424" y="2769616"/>
            <a:ext cx="9145587" cy="2963640"/>
          </a:xfrm>
        </p:spPr>
        <p:txBody>
          <a:bodyPr>
            <a:noAutofit/>
          </a:bodyPr>
          <a:lstStyle/>
          <a:p>
            <a:pPr marL="457200" indent="-457200"/>
            <a:r>
              <a:rPr lang="de-DE" sz="2400" dirty="0"/>
              <a:t>Sie verstehen, dass Biodiversität verschiedene Ebenen hat</a:t>
            </a:r>
          </a:p>
          <a:p>
            <a:pPr marL="457200" indent="-457200"/>
            <a:r>
              <a:rPr lang="de-DE" sz="2400" dirty="0"/>
              <a:t>Sie wissen, dass es auf der Erde eine riesige und faszinierende biologische Vielfalt gibt, die stark bedroht ist</a:t>
            </a:r>
          </a:p>
          <a:p>
            <a:pPr marL="457200" indent="-457200"/>
            <a:r>
              <a:rPr lang="de-DE" sz="2400" dirty="0"/>
              <a:t>Sie erkennen, dass der Klimawandel eine zunehmend wichtige Rolle beim Artensterben hat</a:t>
            </a:r>
          </a:p>
          <a:p>
            <a:pPr marL="457200" indent="-457200"/>
            <a:r>
              <a:rPr lang="de-DE" sz="2400" dirty="0"/>
              <a:t>Sie können die verschiedenen planerischen und praktischen Möglichkeiten zum Schutz der Biodiversität vor dem Hintergrund des Klimawandels benennen</a:t>
            </a:r>
          </a:p>
          <a:p>
            <a:pPr marL="0" indent="0">
              <a:buNone/>
            </a:pPr>
            <a:endParaRPr lang="de-DE" sz="2400" dirty="0"/>
          </a:p>
        </p:txBody>
      </p:sp>
    </p:spTree>
    <p:extLst>
      <p:ext uri="{BB962C8B-B14F-4D97-AF65-F5344CB8AC3E}">
        <p14:creationId xmlns:p14="http://schemas.microsoft.com/office/powerpoint/2010/main" val="341802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DE898-5BE8-2FF6-5A4C-D53409760A7B}"/>
              </a:ext>
            </a:extLst>
          </p:cNvPr>
          <p:cNvSpPr>
            <a:spLocks noGrp="1"/>
          </p:cNvSpPr>
          <p:nvPr>
            <p:ph type="title"/>
          </p:nvPr>
        </p:nvSpPr>
        <p:spPr/>
        <p:txBody>
          <a:bodyPr/>
          <a:lstStyle/>
          <a:p>
            <a:r>
              <a:rPr lang="de-DE" dirty="0" smtClean="0"/>
              <a:t>Was ist Biodiversität?</a:t>
            </a:r>
            <a:endParaRPr lang="de-DE" dirty="0"/>
          </a:p>
        </p:txBody>
      </p:sp>
      <p:sp>
        <p:nvSpPr>
          <p:cNvPr id="4" name="Inhaltsplatzhalter 3">
            <a:extLst>
              <a:ext uri="{FF2B5EF4-FFF2-40B4-BE49-F238E27FC236}">
                <a16:creationId xmlns:a16="http://schemas.microsoft.com/office/drawing/2014/main" id="{417C67E5-3F4C-4F4F-8733-CF5D6C696531}"/>
              </a:ext>
            </a:extLst>
          </p:cNvPr>
          <p:cNvSpPr>
            <a:spLocks noGrp="1"/>
          </p:cNvSpPr>
          <p:nvPr>
            <p:ph idx="1"/>
          </p:nvPr>
        </p:nvSpPr>
        <p:spPr>
          <a:xfrm>
            <a:off x="911424" y="2708920"/>
            <a:ext cx="10873208" cy="2963640"/>
          </a:xfrm>
        </p:spPr>
        <p:txBody>
          <a:bodyPr>
            <a:noAutofit/>
          </a:bodyPr>
          <a:lstStyle/>
          <a:p>
            <a:pPr marL="0" indent="0">
              <a:buNone/>
            </a:pPr>
            <a:r>
              <a:rPr lang="de-DE" sz="2400" dirty="0"/>
              <a:t>Biodiversität (= Biologische Vielfalt) ist vage definiert als ...</a:t>
            </a:r>
          </a:p>
          <a:p>
            <a:pPr marL="0" indent="0">
              <a:buNone/>
            </a:pPr>
            <a:r>
              <a:rPr lang="de-DE" sz="2400" dirty="0"/>
              <a:t>„Mannigfaltigkeit und Variabilität der Lebewesen und der ökologischen Strukturen, in die sie eingebunden sind“,</a:t>
            </a:r>
          </a:p>
          <a:p>
            <a:endParaRPr lang="de-DE" sz="2400" dirty="0"/>
          </a:p>
          <a:p>
            <a:pPr marL="0" indent="0">
              <a:buNone/>
            </a:pPr>
            <a:r>
              <a:rPr lang="de-DE" sz="2400" dirty="0"/>
              <a:t>		</a:t>
            </a:r>
            <a:r>
              <a:rPr lang="de-DE" sz="2400" i="1" dirty="0"/>
              <a:t>oder</a:t>
            </a:r>
          </a:p>
          <a:p>
            <a:endParaRPr lang="de-DE" sz="2400" i="1" dirty="0"/>
          </a:p>
          <a:p>
            <a:pPr marL="0" indent="0">
              <a:buNone/>
            </a:pPr>
            <a:r>
              <a:rPr lang="de-DE" sz="2400" dirty="0" smtClean="0"/>
              <a:t>„</a:t>
            </a:r>
            <a:r>
              <a:rPr lang="de-DE" sz="2400" dirty="0"/>
              <a:t>Vielfalt des Lebens in all seinen Formen und auf allen Organisationsebenen“.</a:t>
            </a:r>
          </a:p>
          <a:p>
            <a:pPr marL="0" indent="0">
              <a:buNone/>
            </a:pPr>
            <a:endParaRPr lang="de-DE" sz="2400" dirty="0"/>
          </a:p>
        </p:txBody>
      </p:sp>
    </p:spTree>
    <p:extLst>
      <p:ext uri="{BB962C8B-B14F-4D97-AF65-F5344CB8AC3E}">
        <p14:creationId xmlns:p14="http://schemas.microsoft.com/office/powerpoint/2010/main" val="1846501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DE898-5BE8-2FF6-5A4C-D53409760A7B}"/>
              </a:ext>
            </a:extLst>
          </p:cNvPr>
          <p:cNvSpPr>
            <a:spLocks noGrp="1"/>
          </p:cNvSpPr>
          <p:nvPr>
            <p:ph type="title"/>
          </p:nvPr>
        </p:nvSpPr>
        <p:spPr/>
        <p:txBody>
          <a:bodyPr/>
          <a:lstStyle/>
          <a:p>
            <a:r>
              <a:rPr lang="de-DE" dirty="0" smtClean="0"/>
              <a:t>1) Arten</a:t>
            </a:r>
            <a:endParaRPr lang="de-DE" dirty="0"/>
          </a:p>
        </p:txBody>
      </p:sp>
      <p:pic>
        <p:nvPicPr>
          <p:cNvPr id="7" name="Grafik 6"/>
          <p:cNvPicPr>
            <a:picLocks noChangeAspect="1"/>
          </p:cNvPicPr>
          <p:nvPr/>
        </p:nvPicPr>
        <p:blipFill>
          <a:blip r:embed="rId2"/>
          <a:stretch>
            <a:fillRect/>
          </a:stretch>
        </p:blipFill>
        <p:spPr>
          <a:xfrm>
            <a:off x="1055440" y="2727859"/>
            <a:ext cx="3267634" cy="2170935"/>
          </a:xfrm>
          <a:prstGeom prst="rect">
            <a:avLst/>
          </a:prstGeom>
        </p:spPr>
      </p:pic>
      <p:pic>
        <p:nvPicPr>
          <p:cNvPr id="8" name="Grafik 7"/>
          <p:cNvPicPr>
            <a:picLocks noChangeAspect="1"/>
          </p:cNvPicPr>
          <p:nvPr/>
        </p:nvPicPr>
        <p:blipFill>
          <a:blip r:embed="rId3"/>
          <a:stretch>
            <a:fillRect/>
          </a:stretch>
        </p:blipFill>
        <p:spPr>
          <a:xfrm>
            <a:off x="4511824" y="1936312"/>
            <a:ext cx="2982134" cy="1779340"/>
          </a:xfrm>
          <a:prstGeom prst="rect">
            <a:avLst/>
          </a:prstGeom>
        </p:spPr>
      </p:pic>
      <p:pic>
        <p:nvPicPr>
          <p:cNvPr id="9" name="Grafik 8"/>
          <p:cNvPicPr>
            <a:picLocks noChangeAspect="1"/>
          </p:cNvPicPr>
          <p:nvPr/>
        </p:nvPicPr>
        <p:blipFill>
          <a:blip r:embed="rId4"/>
          <a:stretch>
            <a:fillRect/>
          </a:stretch>
        </p:blipFill>
        <p:spPr>
          <a:xfrm>
            <a:off x="7684683" y="1941423"/>
            <a:ext cx="2878144" cy="2158608"/>
          </a:xfrm>
          <a:prstGeom prst="rect">
            <a:avLst/>
          </a:prstGeom>
        </p:spPr>
      </p:pic>
      <p:pic>
        <p:nvPicPr>
          <p:cNvPr id="10" name="Grafik 9"/>
          <p:cNvPicPr>
            <a:picLocks noChangeAspect="1"/>
          </p:cNvPicPr>
          <p:nvPr/>
        </p:nvPicPr>
        <p:blipFill>
          <a:blip r:embed="rId5"/>
          <a:stretch>
            <a:fillRect/>
          </a:stretch>
        </p:blipFill>
        <p:spPr>
          <a:xfrm>
            <a:off x="4572367" y="3861048"/>
            <a:ext cx="2861048" cy="1854913"/>
          </a:xfrm>
          <a:prstGeom prst="rect">
            <a:avLst/>
          </a:prstGeom>
        </p:spPr>
      </p:pic>
    </p:spTree>
    <p:extLst>
      <p:ext uri="{BB962C8B-B14F-4D97-AF65-F5344CB8AC3E}">
        <p14:creationId xmlns:p14="http://schemas.microsoft.com/office/powerpoint/2010/main" val="354600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DE898-5BE8-2FF6-5A4C-D53409760A7B}"/>
              </a:ext>
            </a:extLst>
          </p:cNvPr>
          <p:cNvSpPr>
            <a:spLocks noGrp="1"/>
          </p:cNvSpPr>
          <p:nvPr>
            <p:ph type="title"/>
          </p:nvPr>
        </p:nvSpPr>
        <p:spPr/>
        <p:txBody>
          <a:bodyPr/>
          <a:lstStyle/>
          <a:p>
            <a:r>
              <a:rPr lang="de-DE" dirty="0"/>
              <a:t>2</a:t>
            </a:r>
            <a:r>
              <a:rPr lang="de-DE" dirty="0" smtClean="0"/>
              <a:t>) Genetische Vielfalt</a:t>
            </a:r>
            <a:endParaRPr lang="de-DE" dirty="0"/>
          </a:p>
        </p:txBody>
      </p:sp>
      <p:sp>
        <p:nvSpPr>
          <p:cNvPr id="11" name="Inhaltsplatzhalter 3">
            <a:extLst>
              <a:ext uri="{FF2B5EF4-FFF2-40B4-BE49-F238E27FC236}">
                <a16:creationId xmlns:a16="http://schemas.microsoft.com/office/drawing/2014/main" id="{417C67E5-3F4C-4F4F-8733-CF5D6C696531}"/>
              </a:ext>
            </a:extLst>
          </p:cNvPr>
          <p:cNvSpPr>
            <a:spLocks noGrp="1"/>
          </p:cNvSpPr>
          <p:nvPr>
            <p:ph idx="1"/>
          </p:nvPr>
        </p:nvSpPr>
        <p:spPr>
          <a:xfrm>
            <a:off x="911425" y="2769616"/>
            <a:ext cx="7776864" cy="2963640"/>
          </a:xfrm>
        </p:spPr>
        <p:txBody>
          <a:bodyPr>
            <a:noAutofit/>
          </a:bodyPr>
          <a:lstStyle/>
          <a:p>
            <a:pPr marL="0" indent="0">
              <a:buNone/>
            </a:pPr>
            <a:r>
              <a:rPr lang="de-DE" sz="2400" b="1" dirty="0"/>
              <a:t>Vier Ebenen:</a:t>
            </a:r>
          </a:p>
          <a:p>
            <a:pPr marL="0" indent="0">
              <a:buNone/>
            </a:pPr>
            <a:r>
              <a:rPr lang="de-DE" sz="2400" dirty="0" smtClean="0"/>
              <a:t>1) zwischen </a:t>
            </a:r>
            <a:r>
              <a:rPr lang="de-DE" sz="2400" dirty="0"/>
              <a:t>Arten: spiegelt Artenvielfalt wider</a:t>
            </a:r>
          </a:p>
          <a:p>
            <a:pPr marL="457200" indent="-457200">
              <a:buFontTx/>
              <a:buAutoNum type="arabicParenR" startAt="2"/>
            </a:pPr>
            <a:r>
              <a:rPr lang="de-DE" sz="2400" dirty="0"/>
              <a:t>zwischen Populationen derselben Arten: </a:t>
            </a:r>
            <a:endParaRPr lang="de-DE" sz="2400" dirty="0" smtClean="0"/>
          </a:p>
          <a:p>
            <a:pPr marL="0" indent="0">
              <a:buNone/>
            </a:pPr>
            <a:r>
              <a:rPr lang="de-DE" sz="2400" dirty="0"/>
              <a:t>	</a:t>
            </a:r>
            <a:r>
              <a:rPr lang="de-DE" sz="2400" dirty="0" smtClean="0"/>
              <a:t>normalerweise </a:t>
            </a:r>
            <a:r>
              <a:rPr lang="de-DE" sz="2400" dirty="0"/>
              <a:t>kaum sichtbar</a:t>
            </a:r>
            <a:r>
              <a:rPr lang="de-DE" sz="2400" dirty="0" smtClean="0"/>
              <a:t>, </a:t>
            </a:r>
          </a:p>
          <a:p>
            <a:pPr marL="0" indent="0">
              <a:buNone/>
            </a:pPr>
            <a:r>
              <a:rPr lang="de-DE" sz="2400" dirty="0"/>
              <a:t>	</a:t>
            </a:r>
            <a:r>
              <a:rPr lang="de-DE" sz="2400" dirty="0" smtClean="0"/>
              <a:t>zuweilen </a:t>
            </a:r>
            <a:r>
              <a:rPr lang="de-DE" sz="2400" dirty="0"/>
              <a:t>deutlicher</a:t>
            </a:r>
          </a:p>
          <a:p>
            <a:pPr marL="0" indent="0">
              <a:buNone/>
            </a:pPr>
            <a:r>
              <a:rPr lang="de-DE" sz="2400" dirty="0" smtClean="0"/>
              <a:t>3) Innerhalb </a:t>
            </a:r>
            <a:r>
              <a:rPr lang="de-DE" sz="2400" dirty="0"/>
              <a:t>von Populationen: Individuen unterscheiden sich</a:t>
            </a:r>
          </a:p>
          <a:p>
            <a:pPr marL="0" indent="0">
              <a:buNone/>
            </a:pPr>
            <a:r>
              <a:rPr lang="de-DE" sz="2400" dirty="0" smtClean="0"/>
              <a:t>4) Innerhalb </a:t>
            </a:r>
            <a:r>
              <a:rPr lang="de-DE" sz="2400" dirty="0"/>
              <a:t>von Individuen: weitgehend unsichtbar</a:t>
            </a:r>
          </a:p>
        </p:txBody>
      </p:sp>
      <p:pic>
        <p:nvPicPr>
          <p:cNvPr id="3" name="Grafik 2"/>
          <p:cNvPicPr>
            <a:picLocks noChangeAspect="1"/>
          </p:cNvPicPr>
          <p:nvPr/>
        </p:nvPicPr>
        <p:blipFill>
          <a:blip r:embed="rId2"/>
          <a:stretch>
            <a:fillRect/>
          </a:stretch>
        </p:blipFill>
        <p:spPr>
          <a:xfrm>
            <a:off x="8439954" y="1930591"/>
            <a:ext cx="3232971" cy="3750246"/>
          </a:xfrm>
          <a:prstGeom prst="rect">
            <a:avLst/>
          </a:prstGeom>
        </p:spPr>
      </p:pic>
      <p:sp>
        <p:nvSpPr>
          <p:cNvPr id="12" name="Rechteck 11">
            <a:extLst>
              <a:ext uri="{FF2B5EF4-FFF2-40B4-BE49-F238E27FC236}">
                <a16:creationId xmlns:a16="http://schemas.microsoft.com/office/drawing/2014/main" id="{9E41D956-22D2-4ABD-B67F-3C0740C3D584}"/>
              </a:ext>
            </a:extLst>
          </p:cNvPr>
          <p:cNvSpPr/>
          <p:nvPr/>
        </p:nvSpPr>
        <p:spPr>
          <a:xfrm>
            <a:off x="8439954" y="5744718"/>
            <a:ext cx="3232971" cy="646331"/>
          </a:xfrm>
          <a:prstGeom prst="rect">
            <a:avLst/>
          </a:prstGeom>
        </p:spPr>
        <p:txBody>
          <a:bodyPr wrap="square">
            <a:spAutoFit/>
          </a:bodyPr>
          <a:lstStyle/>
          <a:p>
            <a:r>
              <a:rPr lang="de-DE" dirty="0">
                <a:solidFill>
                  <a:srgbClr val="202122"/>
                </a:solidFill>
              </a:rPr>
              <a:t>Braune und weiße Form bei der Schneegans</a:t>
            </a:r>
            <a:endParaRPr lang="de-DE" dirty="0"/>
          </a:p>
        </p:txBody>
      </p:sp>
    </p:spTree>
    <p:extLst>
      <p:ext uri="{BB962C8B-B14F-4D97-AF65-F5344CB8AC3E}">
        <p14:creationId xmlns:p14="http://schemas.microsoft.com/office/powerpoint/2010/main" val="111065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DE898-5BE8-2FF6-5A4C-D53409760A7B}"/>
              </a:ext>
            </a:extLst>
          </p:cNvPr>
          <p:cNvSpPr>
            <a:spLocks noGrp="1"/>
          </p:cNvSpPr>
          <p:nvPr>
            <p:ph type="title"/>
          </p:nvPr>
        </p:nvSpPr>
        <p:spPr>
          <a:xfrm>
            <a:off x="910854" y="1930591"/>
            <a:ext cx="3168922" cy="590478"/>
          </a:xfrm>
        </p:spPr>
        <p:txBody>
          <a:bodyPr/>
          <a:lstStyle/>
          <a:p>
            <a:r>
              <a:rPr lang="de-DE" sz="3600" dirty="0"/>
              <a:t>3</a:t>
            </a:r>
            <a:r>
              <a:rPr lang="de-DE" sz="3600" dirty="0" smtClean="0"/>
              <a:t>) Ökosystem-vielfalt</a:t>
            </a:r>
            <a:endParaRPr lang="de-DE" sz="3600" dirty="0"/>
          </a:p>
        </p:txBody>
      </p:sp>
      <p:sp>
        <p:nvSpPr>
          <p:cNvPr id="12" name="Rechteck 11">
            <a:extLst>
              <a:ext uri="{FF2B5EF4-FFF2-40B4-BE49-F238E27FC236}">
                <a16:creationId xmlns:a16="http://schemas.microsoft.com/office/drawing/2014/main" id="{9E41D956-22D2-4ABD-B67F-3C0740C3D584}"/>
              </a:ext>
            </a:extLst>
          </p:cNvPr>
          <p:cNvSpPr/>
          <p:nvPr/>
        </p:nvSpPr>
        <p:spPr>
          <a:xfrm>
            <a:off x="910854" y="6181415"/>
            <a:ext cx="4889725" cy="246221"/>
          </a:xfrm>
          <a:prstGeom prst="rect">
            <a:avLst/>
          </a:prstGeom>
        </p:spPr>
        <p:txBody>
          <a:bodyPr wrap="square">
            <a:spAutoFit/>
          </a:bodyPr>
          <a:lstStyle/>
          <a:p>
            <a:r>
              <a:rPr lang="de-DE" sz="1000" dirty="0" smtClean="0">
                <a:solidFill>
                  <a:srgbClr val="202122"/>
                </a:solidFill>
              </a:rPr>
              <a:t>Quelle: „Oekozonen.png“ von </a:t>
            </a:r>
            <a:r>
              <a:rPr lang="de-DE" sz="1000" dirty="0" smtClean="0">
                <a:solidFill>
                  <a:srgbClr val="202122"/>
                </a:solidFill>
                <a:hlinkClick r:id="rId2"/>
              </a:rPr>
              <a:t>Ökologix</a:t>
            </a:r>
            <a:r>
              <a:rPr lang="de-DE" sz="1000" dirty="0" smtClean="0">
                <a:solidFill>
                  <a:srgbClr val="202122"/>
                </a:solidFill>
              </a:rPr>
              <a:t> auf </a:t>
            </a:r>
            <a:r>
              <a:rPr lang="de-DE" sz="1000" dirty="0" smtClean="0">
                <a:solidFill>
                  <a:srgbClr val="202122"/>
                </a:solidFill>
                <a:hlinkClick r:id="rId3"/>
              </a:rPr>
              <a:t>wikimedia </a:t>
            </a:r>
            <a:r>
              <a:rPr lang="de-DE" sz="1000" dirty="0" err="1" smtClean="0">
                <a:solidFill>
                  <a:srgbClr val="202122"/>
                </a:solidFill>
                <a:hlinkClick r:id="rId3"/>
              </a:rPr>
              <a:t>commons</a:t>
            </a:r>
            <a:r>
              <a:rPr lang="de-DE" sz="1000" dirty="0" smtClean="0">
                <a:solidFill>
                  <a:srgbClr val="202122"/>
                </a:solidFill>
              </a:rPr>
              <a:t>, Lizenz: </a:t>
            </a:r>
            <a:r>
              <a:rPr lang="de-DE" sz="1000" dirty="0" smtClean="0">
                <a:solidFill>
                  <a:srgbClr val="202122"/>
                </a:solidFill>
                <a:hlinkClick r:id="rId4"/>
              </a:rPr>
              <a:t>CC-BY 3.0</a:t>
            </a:r>
            <a:endParaRPr lang="de-DE" sz="1000" dirty="0"/>
          </a:p>
        </p:txBody>
      </p:sp>
      <p:pic>
        <p:nvPicPr>
          <p:cNvPr id="5" name="Grafik 4"/>
          <p:cNvPicPr>
            <a:picLocks noChangeAspect="1"/>
          </p:cNvPicPr>
          <p:nvPr/>
        </p:nvPicPr>
        <p:blipFill>
          <a:blip r:embed="rId5"/>
          <a:stretch>
            <a:fillRect/>
          </a:stretch>
        </p:blipFill>
        <p:spPr>
          <a:xfrm>
            <a:off x="4403027" y="260648"/>
            <a:ext cx="7741645" cy="4199843"/>
          </a:xfrm>
          <a:prstGeom prst="rect">
            <a:avLst/>
          </a:prstGeom>
        </p:spPr>
      </p:pic>
      <p:pic>
        <p:nvPicPr>
          <p:cNvPr id="8" name="Picture 3">
            <a:extLst>
              <a:ext uri="{FF2B5EF4-FFF2-40B4-BE49-F238E27FC236}">
                <a16:creationId xmlns:a16="http://schemas.microsoft.com/office/drawing/2014/main" id="{E2AFA8B2-33E6-4241-84B2-BF4E5FAB46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416" y="4365104"/>
            <a:ext cx="7487135" cy="147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42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DE898-5BE8-2FF6-5A4C-D53409760A7B}"/>
              </a:ext>
            </a:extLst>
          </p:cNvPr>
          <p:cNvSpPr>
            <a:spLocks noGrp="1"/>
          </p:cNvSpPr>
          <p:nvPr>
            <p:ph type="title"/>
          </p:nvPr>
        </p:nvSpPr>
        <p:spPr/>
        <p:txBody>
          <a:bodyPr/>
          <a:lstStyle/>
          <a:p>
            <a:r>
              <a:rPr lang="de-DE" dirty="0" smtClean="0"/>
              <a:t>Zeitalter der Biodiversität</a:t>
            </a:r>
            <a:endParaRPr lang="de-DE" dirty="0"/>
          </a:p>
        </p:txBody>
      </p:sp>
      <p:sp>
        <p:nvSpPr>
          <p:cNvPr id="4" name="Inhaltsplatzhalter 3">
            <a:extLst>
              <a:ext uri="{FF2B5EF4-FFF2-40B4-BE49-F238E27FC236}">
                <a16:creationId xmlns:a16="http://schemas.microsoft.com/office/drawing/2014/main" id="{417C67E5-3F4C-4F4F-8733-CF5D6C696531}"/>
              </a:ext>
            </a:extLst>
          </p:cNvPr>
          <p:cNvSpPr>
            <a:spLocks noGrp="1"/>
          </p:cNvSpPr>
          <p:nvPr>
            <p:ph idx="1"/>
          </p:nvPr>
        </p:nvSpPr>
        <p:spPr>
          <a:xfrm>
            <a:off x="911424" y="2769616"/>
            <a:ext cx="9145587" cy="2963640"/>
          </a:xfrm>
        </p:spPr>
        <p:txBody>
          <a:bodyPr>
            <a:noAutofit/>
          </a:bodyPr>
          <a:lstStyle/>
          <a:p>
            <a:pPr marL="0" indent="0">
              <a:buNone/>
            </a:pPr>
            <a:r>
              <a:rPr lang="de-DE" sz="2400" dirty="0"/>
              <a:t>Lange wurde die Vielfalt des Lebens mit verschiedenen Begriffen umschrieben, etwa Artenreichtum, organismische Vielfalt, etc.</a:t>
            </a:r>
          </a:p>
          <a:p>
            <a:pPr marL="0" indent="0">
              <a:buNone/>
            </a:pPr>
            <a:r>
              <a:rPr lang="de-DE" sz="2400" dirty="0">
                <a:cs typeface="Arial" charset="0"/>
              </a:rPr>
              <a:t>September 1986: Die „National Academy of </a:t>
            </a:r>
            <a:r>
              <a:rPr lang="de-DE" sz="2400" dirty="0" err="1">
                <a:cs typeface="Arial" charset="0"/>
              </a:rPr>
              <a:t>Sciences</a:t>
            </a:r>
            <a:r>
              <a:rPr lang="de-DE" sz="2400" dirty="0">
                <a:cs typeface="Arial" charset="0"/>
              </a:rPr>
              <a:t>“ in den USA veranstaltete ein Symposium in Washington mit dem </a:t>
            </a:r>
            <a:r>
              <a:rPr lang="de-DE" sz="2400" dirty="0" smtClean="0">
                <a:cs typeface="Arial" charset="0"/>
              </a:rPr>
              <a:t>Titel „</a:t>
            </a:r>
            <a:r>
              <a:rPr lang="de-DE" sz="2400" dirty="0">
                <a:cs typeface="Arial" charset="0"/>
              </a:rPr>
              <a:t>National Forum on </a:t>
            </a:r>
            <a:r>
              <a:rPr lang="de-DE" sz="2400" dirty="0" err="1">
                <a:cs typeface="Arial" charset="0"/>
              </a:rPr>
              <a:t>Biodiversity</a:t>
            </a:r>
            <a:r>
              <a:rPr lang="de-DE" sz="2400" dirty="0">
                <a:cs typeface="Arial" charset="0"/>
              </a:rPr>
              <a:t>“. Erste Definition: </a:t>
            </a:r>
            <a:r>
              <a:rPr lang="de-DE" sz="2400" b="1" dirty="0">
                <a:cs typeface="Arial" charset="0"/>
              </a:rPr>
              <a:t>Biodiversität ist die gesamte Variation des Lebenden auf der Erde</a:t>
            </a:r>
            <a:r>
              <a:rPr lang="de-DE" sz="2400" dirty="0">
                <a:cs typeface="Arial" charset="0"/>
              </a:rPr>
              <a:t>.</a:t>
            </a:r>
          </a:p>
          <a:p>
            <a:pPr marL="0" indent="0">
              <a:buNone/>
            </a:pPr>
            <a:endParaRPr lang="de-DE" sz="2400" dirty="0"/>
          </a:p>
        </p:txBody>
      </p:sp>
    </p:spTree>
    <p:extLst>
      <p:ext uri="{BB962C8B-B14F-4D97-AF65-F5344CB8AC3E}">
        <p14:creationId xmlns:p14="http://schemas.microsoft.com/office/powerpoint/2010/main" val="2356829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DE898-5BE8-2FF6-5A4C-D53409760A7B}"/>
              </a:ext>
            </a:extLst>
          </p:cNvPr>
          <p:cNvSpPr>
            <a:spLocks noGrp="1"/>
          </p:cNvSpPr>
          <p:nvPr>
            <p:ph type="title"/>
          </p:nvPr>
        </p:nvSpPr>
        <p:spPr/>
        <p:txBody>
          <a:bodyPr/>
          <a:lstStyle/>
          <a:p>
            <a:r>
              <a:rPr lang="de-DE" dirty="0" err="1" smtClean="0"/>
              <a:t>Lesetipp</a:t>
            </a:r>
            <a:endParaRPr lang="de-DE" dirty="0"/>
          </a:p>
        </p:txBody>
      </p:sp>
      <p:sp>
        <p:nvSpPr>
          <p:cNvPr id="4" name="Inhaltsplatzhalter 3">
            <a:extLst>
              <a:ext uri="{FF2B5EF4-FFF2-40B4-BE49-F238E27FC236}">
                <a16:creationId xmlns:a16="http://schemas.microsoft.com/office/drawing/2014/main" id="{417C67E5-3F4C-4F4F-8733-CF5D6C696531}"/>
              </a:ext>
            </a:extLst>
          </p:cNvPr>
          <p:cNvSpPr>
            <a:spLocks noGrp="1"/>
          </p:cNvSpPr>
          <p:nvPr>
            <p:ph idx="1"/>
          </p:nvPr>
        </p:nvSpPr>
        <p:spPr>
          <a:xfrm>
            <a:off x="1919536" y="2924944"/>
            <a:ext cx="9145587" cy="2963640"/>
          </a:xfrm>
        </p:spPr>
        <p:txBody>
          <a:bodyPr>
            <a:noAutofit/>
          </a:bodyPr>
          <a:lstStyle/>
          <a:p>
            <a:pPr marL="0" indent="0" algn="ctr">
              <a:buNone/>
            </a:pPr>
            <a:r>
              <a:rPr lang="de-DE" sz="3600" b="1" dirty="0">
                <a:cs typeface="Arial" charset="0"/>
              </a:rPr>
              <a:t>Bruno Baur: Biodiversität. </a:t>
            </a:r>
          </a:p>
          <a:p>
            <a:pPr marL="0" indent="0" algn="ctr">
              <a:buNone/>
            </a:pPr>
            <a:r>
              <a:rPr lang="de-DE" sz="3600" b="1" dirty="0">
                <a:cs typeface="Arial" charset="0"/>
              </a:rPr>
              <a:t>Haupt UTB. 2010</a:t>
            </a:r>
          </a:p>
          <a:p>
            <a:pPr marL="0" indent="0">
              <a:buNone/>
            </a:pPr>
            <a:endParaRPr lang="de-DE" sz="3600" dirty="0"/>
          </a:p>
        </p:txBody>
      </p:sp>
    </p:spTree>
    <p:extLst>
      <p:ext uri="{BB962C8B-B14F-4D97-AF65-F5344CB8AC3E}">
        <p14:creationId xmlns:p14="http://schemas.microsoft.com/office/powerpoint/2010/main" val="1665866238"/>
      </p:ext>
    </p:extLst>
  </p:cSld>
  <p:clrMapOvr>
    <a:masterClrMapping/>
  </p:clrMapOvr>
</p:sld>
</file>

<file path=ppt/theme/theme1.xml><?xml version="1.0" encoding="utf-8"?>
<a:theme xmlns:a="http://schemas.openxmlformats.org/drawingml/2006/main" name="Office">
  <a:themeElements>
    <a:clrScheme name="Virtuelle Akademie">
      <a:dk1>
        <a:sysClr val="windowText" lastClr="000000"/>
      </a:dk1>
      <a:lt1>
        <a:sysClr val="window" lastClr="FFFFFF"/>
      </a:lt1>
      <a:dk2>
        <a:srgbClr val="7E867D"/>
      </a:dk2>
      <a:lt2>
        <a:srgbClr val="E2E5E1"/>
      </a:lt2>
      <a:accent1>
        <a:srgbClr val="B71833"/>
      </a:accent1>
      <a:accent2>
        <a:srgbClr val="9E9B2F"/>
      </a:accent2>
      <a:accent3>
        <a:srgbClr val="D8D124"/>
      </a:accent3>
      <a:accent4>
        <a:srgbClr val="86C1CF"/>
      </a:accent4>
      <a:accent5>
        <a:srgbClr val="3A5881"/>
      </a:accent5>
      <a:accent6>
        <a:srgbClr val="731D2E"/>
      </a:accent6>
      <a:hlink>
        <a:srgbClr val="A6443D"/>
      </a:hlink>
      <a:folHlink>
        <a:srgbClr val="A1A9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Words>
  <Application>Microsoft Office PowerPoint</Application>
  <PresentationFormat>Breitbild</PresentationFormat>
  <Paragraphs>43</Paragraphs>
  <Slides>9</Slides>
  <Notes>0</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9</vt:i4>
      </vt:variant>
    </vt:vector>
  </HeadingPairs>
  <TitlesOfParts>
    <vt:vector size="11" baseType="lpstr">
      <vt:lpstr>Arial</vt:lpstr>
      <vt:lpstr>Office</vt:lpstr>
      <vt:lpstr>Schutz der Biodiversität im Klimawandel</vt:lpstr>
      <vt:lpstr>Lektionen</vt:lpstr>
      <vt:lpstr>Lernziele</vt:lpstr>
      <vt:lpstr>Was ist Biodiversität?</vt:lpstr>
      <vt:lpstr>1) Arten</vt:lpstr>
      <vt:lpstr>2) Genetische Vielfalt</vt:lpstr>
      <vt:lpstr>3) Ökosystem-vielfalt</vt:lpstr>
      <vt:lpstr>Zeitalter der Biodiversität</vt:lpstr>
      <vt:lpstr>Lesetipp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Titelmasterformat durch Klicken bearbeiten</dc:title>
  <dc:creator>Mabel Baumgarten</dc:creator>
  <cp:lastModifiedBy>Windows-Benutzer</cp:lastModifiedBy>
  <cp:revision>95</cp:revision>
  <dcterms:created xsi:type="dcterms:W3CDTF">2023-03-03T07:19:01Z</dcterms:created>
  <dcterms:modified xsi:type="dcterms:W3CDTF">2024-03-08T08:42:17Z</dcterms:modified>
</cp:coreProperties>
</file>