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2"/>
  </p:notesMasterIdLst>
  <p:handoutMasterIdLst>
    <p:handoutMasterId r:id="rId23"/>
  </p:handoutMasterIdLst>
  <p:sldIdLst>
    <p:sldId id="405" r:id="rId2"/>
    <p:sldId id="406" r:id="rId3"/>
    <p:sldId id="407" r:id="rId4"/>
    <p:sldId id="567" r:id="rId5"/>
    <p:sldId id="570" r:id="rId6"/>
    <p:sldId id="569" r:id="rId7"/>
    <p:sldId id="556" r:id="rId8"/>
    <p:sldId id="571" r:id="rId9"/>
    <p:sldId id="284" r:id="rId10"/>
    <p:sldId id="285" r:id="rId11"/>
    <p:sldId id="286" r:id="rId12"/>
    <p:sldId id="398" r:id="rId13"/>
    <p:sldId id="575" r:id="rId14"/>
    <p:sldId id="576" r:id="rId15"/>
    <p:sldId id="348" r:id="rId16"/>
    <p:sldId id="574" r:id="rId17"/>
    <p:sldId id="572" r:id="rId18"/>
    <p:sldId id="293" r:id="rId19"/>
    <p:sldId id="577" r:id="rId20"/>
    <p:sldId id="573"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Benutzer" initials="W" lastIdx="2" clrIdx="0">
    <p:extLst>
      <p:ext uri="{19B8F6BF-5375-455C-9EA6-DF929625EA0E}">
        <p15:presenceInfo xmlns:p15="http://schemas.microsoft.com/office/powerpoint/2012/main" userId="Windows-Benutz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843F"/>
    <a:srgbClr val="861A59"/>
    <a:srgbClr val="BEBC32"/>
    <a:srgbClr val="00664B"/>
    <a:srgbClr val="FFFFFF"/>
    <a:srgbClr val="6CB8D8"/>
    <a:srgbClr val="DFC638"/>
    <a:srgbClr val="C1D694"/>
    <a:srgbClr val="A99090"/>
    <a:srgbClr val="3B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75" autoAdjust="0"/>
    <p:restoredTop sz="86145" autoAdjust="0"/>
  </p:normalViewPr>
  <p:slideViewPr>
    <p:cSldViewPr>
      <p:cViewPr varScale="1">
        <p:scale>
          <a:sx n="52" d="100"/>
          <a:sy n="52" d="100"/>
        </p:scale>
        <p:origin x="1446" y="39"/>
      </p:cViewPr>
      <p:guideLst>
        <p:guide orient="horz" pos="2115"/>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9" d="100"/>
          <a:sy n="49" d="100"/>
        </p:scale>
        <p:origin x="2733" y="3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B48940-3F9E-BD46-B2E5-66DC496F67FF}" type="doc">
      <dgm:prSet loTypeId="urn:microsoft.com/office/officeart/2005/8/layout/arrow1" loCatId="" qsTypeId="urn:microsoft.com/office/officeart/2005/8/quickstyle/simple1" qsCatId="simple" csTypeId="urn:microsoft.com/office/officeart/2005/8/colors/colorful5" csCatId="colorful" phldr="1"/>
      <dgm:spPr/>
      <dgm:t>
        <a:bodyPr/>
        <a:lstStyle/>
        <a:p>
          <a:endParaRPr lang="de-DE"/>
        </a:p>
      </dgm:t>
    </dgm:pt>
    <dgm:pt modelId="{2247E895-35B0-D44A-BE47-F8BC7FB29C99}">
      <dgm:prSet phldrT="[Text]"/>
      <dgm:spPr>
        <a:solidFill>
          <a:srgbClr val="0070C0"/>
        </a:solidFill>
      </dgm:spPr>
      <dgm:t>
        <a:bodyPr/>
        <a:lstStyle/>
        <a:p>
          <a:r>
            <a:rPr lang="de-DE" dirty="0" err="1"/>
            <a:t>Purposive</a:t>
          </a:r>
          <a:r>
            <a:rPr lang="de-DE" dirty="0"/>
            <a:t>, </a:t>
          </a:r>
          <a:r>
            <a:rPr lang="de-DE" dirty="0" err="1"/>
            <a:t>hierarchical</a:t>
          </a:r>
          <a:r>
            <a:rPr lang="de-DE" dirty="0"/>
            <a:t>, formal</a:t>
          </a:r>
        </a:p>
      </dgm:t>
    </dgm:pt>
    <dgm:pt modelId="{A6DD456D-16BB-6049-B323-2A4768D78C15}" type="parTrans" cxnId="{DD639F34-C655-D641-A6A7-D627382F0F4F}">
      <dgm:prSet/>
      <dgm:spPr/>
      <dgm:t>
        <a:bodyPr/>
        <a:lstStyle/>
        <a:p>
          <a:endParaRPr lang="de-DE"/>
        </a:p>
      </dgm:t>
    </dgm:pt>
    <dgm:pt modelId="{B08E63CE-21C3-4D4B-B9E3-1AD339955D10}" type="sibTrans" cxnId="{DD639F34-C655-D641-A6A7-D627382F0F4F}">
      <dgm:prSet/>
      <dgm:spPr/>
      <dgm:t>
        <a:bodyPr/>
        <a:lstStyle/>
        <a:p>
          <a:endParaRPr lang="de-DE"/>
        </a:p>
      </dgm:t>
    </dgm:pt>
    <dgm:pt modelId="{62F8C334-8A64-534F-84E0-EB45AFB81A77}">
      <dgm:prSet phldrT="[Text]"/>
      <dgm:spPr>
        <a:solidFill>
          <a:srgbClr val="C00000"/>
        </a:solidFill>
      </dgm:spPr>
      <dgm:t>
        <a:bodyPr/>
        <a:lstStyle/>
        <a:p>
          <a:r>
            <a:rPr lang="de-DE" dirty="0"/>
            <a:t>Non-</a:t>
          </a:r>
          <a:r>
            <a:rPr lang="de-DE" dirty="0" err="1"/>
            <a:t>purposive</a:t>
          </a:r>
          <a:r>
            <a:rPr lang="de-DE" dirty="0"/>
            <a:t>, </a:t>
          </a:r>
          <a:r>
            <a:rPr lang="de-DE" dirty="0" err="1"/>
            <a:t>particpatory</a:t>
          </a:r>
          <a:r>
            <a:rPr lang="de-DE" dirty="0"/>
            <a:t>, informal, </a:t>
          </a:r>
          <a:r>
            <a:rPr lang="de-DE" dirty="0" err="1"/>
            <a:t>dialectic</a:t>
          </a:r>
          <a:r>
            <a:rPr lang="de-DE" dirty="0"/>
            <a:t>, </a:t>
          </a:r>
          <a:r>
            <a:rPr lang="de-DE" dirty="0" err="1"/>
            <a:t>co-constructed</a:t>
          </a:r>
          <a:endParaRPr lang="de-DE" dirty="0"/>
        </a:p>
      </dgm:t>
    </dgm:pt>
    <dgm:pt modelId="{59EE33A0-D006-064E-BCED-1748E22FCADF}" type="parTrans" cxnId="{1D2F34E4-5B95-D54E-AC3B-8E0C98E35303}">
      <dgm:prSet/>
      <dgm:spPr/>
      <dgm:t>
        <a:bodyPr/>
        <a:lstStyle/>
        <a:p>
          <a:endParaRPr lang="de-DE"/>
        </a:p>
      </dgm:t>
    </dgm:pt>
    <dgm:pt modelId="{AFAAFE4F-8A7F-9347-8EF3-5DC398A17F6A}" type="sibTrans" cxnId="{1D2F34E4-5B95-D54E-AC3B-8E0C98E35303}">
      <dgm:prSet/>
      <dgm:spPr/>
      <dgm:t>
        <a:bodyPr/>
        <a:lstStyle/>
        <a:p>
          <a:endParaRPr lang="de-DE"/>
        </a:p>
      </dgm:t>
    </dgm:pt>
    <dgm:pt modelId="{2EB2D0C1-D745-204F-89DF-2480A6A8087C}" type="pres">
      <dgm:prSet presAssocID="{E6B48940-3F9E-BD46-B2E5-66DC496F67FF}" presName="cycle" presStyleCnt="0">
        <dgm:presLayoutVars>
          <dgm:dir/>
          <dgm:resizeHandles val="exact"/>
        </dgm:presLayoutVars>
      </dgm:prSet>
      <dgm:spPr/>
      <dgm:t>
        <a:bodyPr/>
        <a:lstStyle/>
        <a:p>
          <a:endParaRPr lang="de-DE"/>
        </a:p>
      </dgm:t>
    </dgm:pt>
    <dgm:pt modelId="{0B33976B-2BEF-334B-BB9D-3FE6BB60ED20}" type="pres">
      <dgm:prSet presAssocID="{2247E895-35B0-D44A-BE47-F8BC7FB29C99}" presName="arrow" presStyleLbl="node1" presStyleIdx="0" presStyleCnt="2">
        <dgm:presLayoutVars>
          <dgm:bulletEnabled val="1"/>
        </dgm:presLayoutVars>
      </dgm:prSet>
      <dgm:spPr/>
      <dgm:t>
        <a:bodyPr/>
        <a:lstStyle/>
        <a:p>
          <a:endParaRPr lang="de-DE"/>
        </a:p>
      </dgm:t>
    </dgm:pt>
    <dgm:pt modelId="{43F83249-C400-434F-AE04-54D2A4D7601B}" type="pres">
      <dgm:prSet presAssocID="{62F8C334-8A64-534F-84E0-EB45AFB81A77}" presName="arrow" presStyleLbl="node1" presStyleIdx="1" presStyleCnt="2">
        <dgm:presLayoutVars>
          <dgm:bulletEnabled val="1"/>
        </dgm:presLayoutVars>
      </dgm:prSet>
      <dgm:spPr/>
      <dgm:t>
        <a:bodyPr/>
        <a:lstStyle/>
        <a:p>
          <a:endParaRPr lang="de-DE"/>
        </a:p>
      </dgm:t>
    </dgm:pt>
  </dgm:ptLst>
  <dgm:cxnLst>
    <dgm:cxn modelId="{DD639F34-C655-D641-A6A7-D627382F0F4F}" srcId="{E6B48940-3F9E-BD46-B2E5-66DC496F67FF}" destId="{2247E895-35B0-D44A-BE47-F8BC7FB29C99}" srcOrd="0" destOrd="0" parTransId="{A6DD456D-16BB-6049-B323-2A4768D78C15}" sibTransId="{B08E63CE-21C3-4D4B-B9E3-1AD339955D10}"/>
    <dgm:cxn modelId="{627E8850-773B-BE41-8AA0-9EF99507CEA5}" type="presOf" srcId="{E6B48940-3F9E-BD46-B2E5-66DC496F67FF}" destId="{2EB2D0C1-D745-204F-89DF-2480A6A8087C}" srcOrd="0" destOrd="0" presId="urn:microsoft.com/office/officeart/2005/8/layout/arrow1"/>
    <dgm:cxn modelId="{5DF65180-BBF5-554F-82AB-A2A35CE1F477}" type="presOf" srcId="{62F8C334-8A64-534F-84E0-EB45AFB81A77}" destId="{43F83249-C400-434F-AE04-54D2A4D7601B}" srcOrd="0" destOrd="0" presId="urn:microsoft.com/office/officeart/2005/8/layout/arrow1"/>
    <dgm:cxn modelId="{375D9CC4-D0ED-C043-9E9D-E42F06A449E3}" type="presOf" srcId="{2247E895-35B0-D44A-BE47-F8BC7FB29C99}" destId="{0B33976B-2BEF-334B-BB9D-3FE6BB60ED20}" srcOrd="0" destOrd="0" presId="urn:microsoft.com/office/officeart/2005/8/layout/arrow1"/>
    <dgm:cxn modelId="{1D2F34E4-5B95-D54E-AC3B-8E0C98E35303}" srcId="{E6B48940-3F9E-BD46-B2E5-66DC496F67FF}" destId="{62F8C334-8A64-534F-84E0-EB45AFB81A77}" srcOrd="1" destOrd="0" parTransId="{59EE33A0-D006-064E-BCED-1748E22FCADF}" sibTransId="{AFAAFE4F-8A7F-9347-8EF3-5DC398A17F6A}"/>
    <dgm:cxn modelId="{2E522935-6E7C-8F4E-811E-D1054F54FEED}" type="presParOf" srcId="{2EB2D0C1-D745-204F-89DF-2480A6A8087C}" destId="{0B33976B-2BEF-334B-BB9D-3FE6BB60ED20}" srcOrd="0" destOrd="0" presId="urn:microsoft.com/office/officeart/2005/8/layout/arrow1"/>
    <dgm:cxn modelId="{AACA62C8-921A-D74E-A324-570D20BFFBA7}" type="presParOf" srcId="{2EB2D0C1-D745-204F-89DF-2480A6A8087C}" destId="{43F83249-C400-434F-AE04-54D2A4D7601B}"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B48940-3F9E-BD46-B2E5-66DC496F67FF}" type="doc">
      <dgm:prSet loTypeId="urn:microsoft.com/office/officeart/2005/8/layout/arrow1" loCatId="" qsTypeId="urn:microsoft.com/office/officeart/2005/8/quickstyle/simple1" qsCatId="simple" csTypeId="urn:microsoft.com/office/officeart/2005/8/colors/colorful5" csCatId="colorful" phldr="1"/>
      <dgm:spPr/>
      <dgm:t>
        <a:bodyPr/>
        <a:lstStyle/>
        <a:p>
          <a:endParaRPr lang="de-DE"/>
        </a:p>
      </dgm:t>
    </dgm:pt>
    <dgm:pt modelId="{2247E895-35B0-D44A-BE47-F8BC7FB29C99}">
      <dgm:prSet phldrT="[Text]"/>
      <dgm:spPr>
        <a:solidFill>
          <a:srgbClr val="0070C0"/>
        </a:solidFill>
      </dgm:spPr>
      <dgm:t>
        <a:bodyPr/>
        <a:lstStyle/>
        <a:p>
          <a:r>
            <a:rPr lang="de-DE" dirty="0" err="1"/>
            <a:t>Purposive</a:t>
          </a:r>
          <a:r>
            <a:rPr lang="de-DE" dirty="0"/>
            <a:t>, </a:t>
          </a:r>
          <a:r>
            <a:rPr lang="de-DE" dirty="0" err="1"/>
            <a:t>hierarchical</a:t>
          </a:r>
          <a:r>
            <a:rPr lang="de-DE" dirty="0"/>
            <a:t>, formal</a:t>
          </a:r>
        </a:p>
      </dgm:t>
    </dgm:pt>
    <dgm:pt modelId="{A6DD456D-16BB-6049-B323-2A4768D78C15}" type="parTrans" cxnId="{DD639F34-C655-D641-A6A7-D627382F0F4F}">
      <dgm:prSet/>
      <dgm:spPr/>
      <dgm:t>
        <a:bodyPr/>
        <a:lstStyle/>
        <a:p>
          <a:endParaRPr lang="de-DE"/>
        </a:p>
      </dgm:t>
    </dgm:pt>
    <dgm:pt modelId="{B08E63CE-21C3-4D4B-B9E3-1AD339955D10}" type="sibTrans" cxnId="{DD639F34-C655-D641-A6A7-D627382F0F4F}">
      <dgm:prSet/>
      <dgm:spPr/>
      <dgm:t>
        <a:bodyPr/>
        <a:lstStyle/>
        <a:p>
          <a:endParaRPr lang="de-DE"/>
        </a:p>
      </dgm:t>
    </dgm:pt>
    <dgm:pt modelId="{62F8C334-8A64-534F-84E0-EB45AFB81A77}">
      <dgm:prSet phldrT="[Text]"/>
      <dgm:spPr>
        <a:solidFill>
          <a:srgbClr val="C00000"/>
        </a:solidFill>
      </dgm:spPr>
      <dgm:t>
        <a:bodyPr/>
        <a:lstStyle/>
        <a:p>
          <a:r>
            <a:rPr lang="de-DE" dirty="0"/>
            <a:t>Non-</a:t>
          </a:r>
          <a:r>
            <a:rPr lang="de-DE" dirty="0" err="1"/>
            <a:t>purposive</a:t>
          </a:r>
          <a:r>
            <a:rPr lang="de-DE" dirty="0"/>
            <a:t>, </a:t>
          </a:r>
          <a:r>
            <a:rPr lang="de-DE" dirty="0" err="1"/>
            <a:t>particpatory</a:t>
          </a:r>
          <a:r>
            <a:rPr lang="de-DE" dirty="0"/>
            <a:t>, informal, </a:t>
          </a:r>
          <a:r>
            <a:rPr lang="de-DE" dirty="0" err="1"/>
            <a:t>dialectic</a:t>
          </a:r>
          <a:r>
            <a:rPr lang="de-DE" dirty="0"/>
            <a:t>, </a:t>
          </a:r>
          <a:r>
            <a:rPr lang="de-DE" dirty="0" err="1"/>
            <a:t>co-constructed</a:t>
          </a:r>
          <a:endParaRPr lang="de-DE" dirty="0"/>
        </a:p>
      </dgm:t>
    </dgm:pt>
    <dgm:pt modelId="{59EE33A0-D006-064E-BCED-1748E22FCADF}" type="parTrans" cxnId="{1D2F34E4-5B95-D54E-AC3B-8E0C98E35303}">
      <dgm:prSet/>
      <dgm:spPr/>
      <dgm:t>
        <a:bodyPr/>
        <a:lstStyle/>
        <a:p>
          <a:endParaRPr lang="de-DE"/>
        </a:p>
      </dgm:t>
    </dgm:pt>
    <dgm:pt modelId="{AFAAFE4F-8A7F-9347-8EF3-5DC398A17F6A}" type="sibTrans" cxnId="{1D2F34E4-5B95-D54E-AC3B-8E0C98E35303}">
      <dgm:prSet/>
      <dgm:spPr/>
      <dgm:t>
        <a:bodyPr/>
        <a:lstStyle/>
        <a:p>
          <a:endParaRPr lang="de-DE"/>
        </a:p>
      </dgm:t>
    </dgm:pt>
    <dgm:pt modelId="{2EB2D0C1-D745-204F-89DF-2480A6A8087C}" type="pres">
      <dgm:prSet presAssocID="{E6B48940-3F9E-BD46-B2E5-66DC496F67FF}" presName="cycle" presStyleCnt="0">
        <dgm:presLayoutVars>
          <dgm:dir/>
          <dgm:resizeHandles val="exact"/>
        </dgm:presLayoutVars>
      </dgm:prSet>
      <dgm:spPr/>
      <dgm:t>
        <a:bodyPr/>
        <a:lstStyle/>
        <a:p>
          <a:endParaRPr lang="de-DE"/>
        </a:p>
      </dgm:t>
    </dgm:pt>
    <dgm:pt modelId="{0B33976B-2BEF-334B-BB9D-3FE6BB60ED20}" type="pres">
      <dgm:prSet presAssocID="{2247E895-35B0-D44A-BE47-F8BC7FB29C99}" presName="arrow" presStyleLbl="node1" presStyleIdx="0" presStyleCnt="2">
        <dgm:presLayoutVars>
          <dgm:bulletEnabled val="1"/>
        </dgm:presLayoutVars>
      </dgm:prSet>
      <dgm:spPr/>
      <dgm:t>
        <a:bodyPr/>
        <a:lstStyle/>
        <a:p>
          <a:endParaRPr lang="de-DE"/>
        </a:p>
      </dgm:t>
    </dgm:pt>
    <dgm:pt modelId="{43F83249-C400-434F-AE04-54D2A4D7601B}" type="pres">
      <dgm:prSet presAssocID="{62F8C334-8A64-534F-84E0-EB45AFB81A77}" presName="arrow" presStyleLbl="node1" presStyleIdx="1" presStyleCnt="2">
        <dgm:presLayoutVars>
          <dgm:bulletEnabled val="1"/>
        </dgm:presLayoutVars>
      </dgm:prSet>
      <dgm:spPr/>
      <dgm:t>
        <a:bodyPr/>
        <a:lstStyle/>
        <a:p>
          <a:endParaRPr lang="de-DE"/>
        </a:p>
      </dgm:t>
    </dgm:pt>
  </dgm:ptLst>
  <dgm:cxnLst>
    <dgm:cxn modelId="{DD639F34-C655-D641-A6A7-D627382F0F4F}" srcId="{E6B48940-3F9E-BD46-B2E5-66DC496F67FF}" destId="{2247E895-35B0-D44A-BE47-F8BC7FB29C99}" srcOrd="0" destOrd="0" parTransId="{A6DD456D-16BB-6049-B323-2A4768D78C15}" sibTransId="{B08E63CE-21C3-4D4B-B9E3-1AD339955D10}"/>
    <dgm:cxn modelId="{627E8850-773B-BE41-8AA0-9EF99507CEA5}" type="presOf" srcId="{E6B48940-3F9E-BD46-B2E5-66DC496F67FF}" destId="{2EB2D0C1-D745-204F-89DF-2480A6A8087C}" srcOrd="0" destOrd="0" presId="urn:microsoft.com/office/officeart/2005/8/layout/arrow1"/>
    <dgm:cxn modelId="{5DF65180-BBF5-554F-82AB-A2A35CE1F477}" type="presOf" srcId="{62F8C334-8A64-534F-84E0-EB45AFB81A77}" destId="{43F83249-C400-434F-AE04-54D2A4D7601B}" srcOrd="0" destOrd="0" presId="urn:microsoft.com/office/officeart/2005/8/layout/arrow1"/>
    <dgm:cxn modelId="{375D9CC4-D0ED-C043-9E9D-E42F06A449E3}" type="presOf" srcId="{2247E895-35B0-D44A-BE47-F8BC7FB29C99}" destId="{0B33976B-2BEF-334B-BB9D-3FE6BB60ED20}" srcOrd="0" destOrd="0" presId="urn:microsoft.com/office/officeart/2005/8/layout/arrow1"/>
    <dgm:cxn modelId="{1D2F34E4-5B95-D54E-AC3B-8E0C98E35303}" srcId="{E6B48940-3F9E-BD46-B2E5-66DC496F67FF}" destId="{62F8C334-8A64-534F-84E0-EB45AFB81A77}" srcOrd="1" destOrd="0" parTransId="{59EE33A0-D006-064E-BCED-1748E22FCADF}" sibTransId="{AFAAFE4F-8A7F-9347-8EF3-5DC398A17F6A}"/>
    <dgm:cxn modelId="{2E522935-6E7C-8F4E-811E-D1054F54FEED}" type="presParOf" srcId="{2EB2D0C1-D745-204F-89DF-2480A6A8087C}" destId="{0B33976B-2BEF-334B-BB9D-3FE6BB60ED20}" srcOrd="0" destOrd="0" presId="urn:microsoft.com/office/officeart/2005/8/layout/arrow1"/>
    <dgm:cxn modelId="{AACA62C8-921A-D74E-A324-570D20BFFBA7}" type="presParOf" srcId="{2EB2D0C1-D745-204F-89DF-2480A6A8087C}" destId="{43F83249-C400-434F-AE04-54D2A4D7601B}"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A95EDE-BE5C-B640-A7EE-394A25DB3FC6}" type="doc">
      <dgm:prSet loTypeId="urn:microsoft.com/office/officeart/2005/8/layout/hierarchy3" loCatId="" qsTypeId="urn:microsoft.com/office/officeart/2005/8/quickstyle/simple1" qsCatId="simple" csTypeId="urn:microsoft.com/office/officeart/2005/8/colors/accent3_1" csCatId="accent3" phldr="1"/>
      <dgm:spPr/>
      <dgm:t>
        <a:bodyPr/>
        <a:lstStyle/>
        <a:p>
          <a:endParaRPr lang="de-DE"/>
        </a:p>
      </dgm:t>
    </dgm:pt>
    <dgm:pt modelId="{9DB0C74A-70DD-2349-AD06-6CD075628A24}">
      <dgm:prSet phldrT="[Text]" custT="1"/>
      <dgm:spPr/>
      <dgm:t>
        <a:bodyPr/>
        <a:lstStyle/>
        <a:p>
          <a:r>
            <a:rPr lang="de-DE" sz="2200" dirty="0"/>
            <a:t>Dissemination</a:t>
          </a:r>
        </a:p>
      </dgm:t>
    </dgm:pt>
    <dgm:pt modelId="{1AEC4AA4-4264-494B-B455-018D8F49FF35}" type="parTrans" cxnId="{BA7BB624-BF6D-8949-B8B5-B657CE598C02}">
      <dgm:prSet/>
      <dgm:spPr/>
      <dgm:t>
        <a:bodyPr/>
        <a:lstStyle/>
        <a:p>
          <a:endParaRPr lang="de-DE"/>
        </a:p>
      </dgm:t>
    </dgm:pt>
    <dgm:pt modelId="{A4B274A0-5876-D04E-829D-8130A97F0041}" type="sibTrans" cxnId="{BA7BB624-BF6D-8949-B8B5-B657CE598C02}">
      <dgm:prSet/>
      <dgm:spPr/>
      <dgm:t>
        <a:bodyPr/>
        <a:lstStyle/>
        <a:p>
          <a:endParaRPr lang="de-DE"/>
        </a:p>
      </dgm:t>
    </dgm:pt>
    <dgm:pt modelId="{B697C73B-F6B7-B041-8FBA-6732B5E0A7ED}">
      <dgm:prSet phldrT="[Text]" custT="1"/>
      <dgm:spPr/>
      <dgm:t>
        <a:bodyPr/>
        <a:lstStyle/>
        <a:p>
          <a:r>
            <a:rPr lang="de-DE" sz="1400" dirty="0"/>
            <a:t>Communication </a:t>
          </a:r>
          <a:r>
            <a:rPr lang="de-DE" sz="1400" dirty="0" err="1"/>
            <a:t>of</a:t>
          </a:r>
          <a:r>
            <a:rPr lang="de-DE" sz="1400" dirty="0"/>
            <a:t> </a:t>
          </a:r>
          <a:r>
            <a:rPr lang="de-DE" sz="1400" dirty="0" err="1"/>
            <a:t>Sustainability</a:t>
          </a:r>
          <a:endParaRPr lang="de-DE" sz="1400" dirty="0"/>
        </a:p>
      </dgm:t>
    </dgm:pt>
    <dgm:pt modelId="{AFF0AC05-7FA0-3D49-AC68-03528863E42A}" type="parTrans" cxnId="{F345BDA3-6686-2C4C-A4F6-784A41C080D2}">
      <dgm:prSet/>
      <dgm:spPr/>
      <dgm:t>
        <a:bodyPr/>
        <a:lstStyle/>
        <a:p>
          <a:endParaRPr lang="de-DE"/>
        </a:p>
      </dgm:t>
    </dgm:pt>
    <dgm:pt modelId="{45827771-B46F-2242-9504-DFAE57887A10}" type="sibTrans" cxnId="{F345BDA3-6686-2C4C-A4F6-784A41C080D2}">
      <dgm:prSet/>
      <dgm:spPr/>
      <dgm:t>
        <a:bodyPr/>
        <a:lstStyle/>
        <a:p>
          <a:endParaRPr lang="de-DE"/>
        </a:p>
      </dgm:t>
    </dgm:pt>
    <dgm:pt modelId="{67FA921A-0101-3D45-9B6C-8D21623FCDA4}">
      <dgm:prSet phldrT="[Text]" custT="1"/>
      <dgm:spPr/>
      <dgm:t>
        <a:bodyPr/>
        <a:lstStyle/>
        <a:p>
          <a:r>
            <a:rPr lang="de-DE" sz="1400" dirty="0" err="1"/>
            <a:t>Findings</a:t>
          </a:r>
          <a:r>
            <a:rPr lang="de-DE" sz="1400" dirty="0"/>
            <a:t>, </a:t>
          </a:r>
          <a:r>
            <a:rPr lang="de-DE" sz="1400" dirty="0" err="1"/>
            <a:t>information</a:t>
          </a:r>
          <a:r>
            <a:rPr lang="de-DE" sz="1400" dirty="0"/>
            <a:t>, </a:t>
          </a:r>
          <a:r>
            <a:rPr lang="de-DE" sz="1400" dirty="0" err="1"/>
            <a:t>knowledge</a:t>
          </a:r>
          <a:r>
            <a:rPr lang="de-DE" sz="1400" dirty="0"/>
            <a:t> </a:t>
          </a:r>
        </a:p>
      </dgm:t>
    </dgm:pt>
    <dgm:pt modelId="{40E5014E-D5A6-EB4C-9C92-B890AA916072}" type="parTrans" cxnId="{52FC84DB-3227-C74E-B418-9ADC462D5DEC}">
      <dgm:prSet/>
      <dgm:spPr/>
      <dgm:t>
        <a:bodyPr/>
        <a:lstStyle/>
        <a:p>
          <a:endParaRPr lang="de-DE"/>
        </a:p>
      </dgm:t>
    </dgm:pt>
    <dgm:pt modelId="{66B12C1A-2F4E-EC4E-9C1D-7AC21528D0D6}" type="sibTrans" cxnId="{52FC84DB-3227-C74E-B418-9ADC462D5DEC}">
      <dgm:prSet/>
      <dgm:spPr/>
      <dgm:t>
        <a:bodyPr/>
        <a:lstStyle/>
        <a:p>
          <a:endParaRPr lang="de-DE"/>
        </a:p>
      </dgm:t>
    </dgm:pt>
    <dgm:pt modelId="{4C0D12A2-1D60-DD4A-AAF0-E1DB83CCCCE7}">
      <dgm:prSet phldrT="[Text]" custT="1"/>
      <dgm:spPr/>
      <dgm:t>
        <a:bodyPr/>
        <a:lstStyle/>
        <a:p>
          <a:r>
            <a:rPr lang="de-DE" sz="2200" dirty="0" err="1"/>
            <a:t>Dialogue</a:t>
          </a:r>
          <a:endParaRPr lang="de-DE" sz="2200" dirty="0"/>
        </a:p>
      </dgm:t>
    </dgm:pt>
    <dgm:pt modelId="{2FCBFC63-1E0E-164D-8E58-7CE851E1D50E}" type="parTrans" cxnId="{C02C46D1-3BDC-D84E-B93B-C24C71C72CEA}">
      <dgm:prSet/>
      <dgm:spPr/>
      <dgm:t>
        <a:bodyPr/>
        <a:lstStyle/>
        <a:p>
          <a:endParaRPr lang="de-DE"/>
        </a:p>
      </dgm:t>
    </dgm:pt>
    <dgm:pt modelId="{B85D1580-1FE8-9543-814D-CF92A3D248CE}" type="sibTrans" cxnId="{C02C46D1-3BDC-D84E-B93B-C24C71C72CEA}">
      <dgm:prSet/>
      <dgm:spPr/>
      <dgm:t>
        <a:bodyPr/>
        <a:lstStyle/>
        <a:p>
          <a:endParaRPr lang="de-DE"/>
        </a:p>
      </dgm:t>
    </dgm:pt>
    <dgm:pt modelId="{AC0A2017-3537-834C-A695-8CC2428B52BB}">
      <dgm:prSet phldrT="[Text]" custT="1"/>
      <dgm:spPr/>
      <dgm:t>
        <a:bodyPr/>
        <a:lstStyle/>
        <a:p>
          <a:r>
            <a:rPr lang="de-DE" sz="1400" dirty="0"/>
            <a:t>Communication </a:t>
          </a:r>
          <a:r>
            <a:rPr lang="de-DE" sz="1400" dirty="0" err="1"/>
            <a:t>about</a:t>
          </a:r>
          <a:r>
            <a:rPr lang="de-DE" sz="1400" dirty="0"/>
            <a:t> </a:t>
          </a:r>
          <a:r>
            <a:rPr lang="de-DE" sz="1400" dirty="0" err="1"/>
            <a:t>Sustainability</a:t>
          </a:r>
          <a:endParaRPr lang="de-DE" sz="1400" dirty="0"/>
        </a:p>
      </dgm:t>
    </dgm:pt>
    <dgm:pt modelId="{CC4756EE-0E72-7644-8713-275E727AF211}" type="parTrans" cxnId="{441A04AE-F81A-D841-9701-B4535DB889F0}">
      <dgm:prSet/>
      <dgm:spPr/>
      <dgm:t>
        <a:bodyPr/>
        <a:lstStyle/>
        <a:p>
          <a:endParaRPr lang="de-DE"/>
        </a:p>
      </dgm:t>
    </dgm:pt>
    <dgm:pt modelId="{3C8C1561-01B8-B243-A3CB-1E421D816347}" type="sibTrans" cxnId="{441A04AE-F81A-D841-9701-B4535DB889F0}">
      <dgm:prSet/>
      <dgm:spPr/>
      <dgm:t>
        <a:bodyPr/>
        <a:lstStyle/>
        <a:p>
          <a:endParaRPr lang="de-DE"/>
        </a:p>
      </dgm:t>
    </dgm:pt>
    <dgm:pt modelId="{395E9357-B2FD-EC4C-9E4B-379A7C3E0253}">
      <dgm:prSet phldrT="[Text]" custT="1"/>
      <dgm:spPr/>
      <dgm:t>
        <a:bodyPr/>
        <a:lstStyle/>
        <a:p>
          <a:r>
            <a:rPr lang="de-DE" sz="1400" dirty="0" err="1"/>
            <a:t>Use</a:t>
          </a:r>
          <a:r>
            <a:rPr lang="de-DE" sz="1400" dirty="0"/>
            <a:t>: </a:t>
          </a:r>
          <a:r>
            <a:rPr lang="de-DE" sz="1400" dirty="0" err="1"/>
            <a:t>Questioning</a:t>
          </a:r>
          <a:r>
            <a:rPr lang="de-DE" sz="1400" dirty="0"/>
            <a:t>, </a:t>
          </a:r>
          <a:r>
            <a:rPr lang="de-DE" sz="1400" dirty="0" err="1"/>
            <a:t>opinion</a:t>
          </a:r>
          <a:r>
            <a:rPr lang="de-DE" sz="1400" dirty="0"/>
            <a:t>, </a:t>
          </a:r>
          <a:r>
            <a:rPr lang="de-DE" sz="1400" dirty="0" err="1"/>
            <a:t>discussion</a:t>
          </a:r>
          <a:endParaRPr lang="de-DE" sz="1400" dirty="0"/>
        </a:p>
      </dgm:t>
    </dgm:pt>
    <dgm:pt modelId="{6EE7BE93-C7A8-BC48-B61E-EB1B0C4D5E82}" type="parTrans" cxnId="{A42EA497-6805-BA48-8AA8-7D21A3986FE5}">
      <dgm:prSet/>
      <dgm:spPr/>
      <dgm:t>
        <a:bodyPr/>
        <a:lstStyle/>
        <a:p>
          <a:endParaRPr lang="de-DE"/>
        </a:p>
      </dgm:t>
    </dgm:pt>
    <dgm:pt modelId="{EBD1C26A-B00C-A64B-B9C7-FFA3772E3D77}" type="sibTrans" cxnId="{A42EA497-6805-BA48-8AA8-7D21A3986FE5}">
      <dgm:prSet/>
      <dgm:spPr/>
      <dgm:t>
        <a:bodyPr/>
        <a:lstStyle/>
        <a:p>
          <a:endParaRPr lang="de-DE"/>
        </a:p>
      </dgm:t>
    </dgm:pt>
    <dgm:pt modelId="{91F8B95E-A881-1A4A-9806-103C9A93AF9F}">
      <dgm:prSet phldrT="[Text]" custT="1"/>
      <dgm:spPr/>
      <dgm:t>
        <a:bodyPr/>
        <a:lstStyle/>
        <a:p>
          <a:r>
            <a:rPr lang="de-DE" sz="2200" dirty="0" err="1"/>
            <a:t>Participation</a:t>
          </a:r>
          <a:endParaRPr lang="de-DE" sz="2200" dirty="0"/>
        </a:p>
      </dgm:t>
    </dgm:pt>
    <dgm:pt modelId="{4DEDAAB5-EF13-254D-B59B-414495AB4C7E}" type="parTrans" cxnId="{7981D0E0-30EF-4B44-AE4F-8A6C0C075807}">
      <dgm:prSet/>
      <dgm:spPr/>
      <dgm:t>
        <a:bodyPr/>
        <a:lstStyle/>
        <a:p>
          <a:endParaRPr lang="de-DE"/>
        </a:p>
      </dgm:t>
    </dgm:pt>
    <dgm:pt modelId="{BE1AC2EE-EBF2-9E46-934B-2CE81F108DA4}" type="sibTrans" cxnId="{7981D0E0-30EF-4B44-AE4F-8A6C0C075807}">
      <dgm:prSet/>
      <dgm:spPr/>
      <dgm:t>
        <a:bodyPr/>
        <a:lstStyle/>
        <a:p>
          <a:endParaRPr lang="de-DE"/>
        </a:p>
      </dgm:t>
    </dgm:pt>
    <dgm:pt modelId="{16628CC1-A30D-B44C-BC7B-A7C0BAF8F268}">
      <dgm:prSet phldrT="[Text]" custT="1"/>
      <dgm:spPr/>
      <dgm:t>
        <a:bodyPr/>
        <a:lstStyle/>
        <a:p>
          <a:r>
            <a:rPr lang="de-DE" sz="1400" dirty="0"/>
            <a:t>Communication </a:t>
          </a:r>
          <a:r>
            <a:rPr lang="de-DE" sz="1400" dirty="0" err="1"/>
            <a:t>for</a:t>
          </a:r>
          <a:r>
            <a:rPr lang="de-DE" sz="1400" dirty="0"/>
            <a:t> </a:t>
          </a:r>
          <a:r>
            <a:rPr lang="de-DE" sz="1400" dirty="0" err="1"/>
            <a:t>Sustainability</a:t>
          </a:r>
          <a:endParaRPr lang="de-DE" sz="1400" dirty="0"/>
        </a:p>
      </dgm:t>
    </dgm:pt>
    <dgm:pt modelId="{FA7CFC86-B803-6444-8390-32CC82D72CFE}" type="parTrans" cxnId="{925064A1-F003-F347-879A-3159B6A5644A}">
      <dgm:prSet/>
      <dgm:spPr/>
      <dgm:t>
        <a:bodyPr/>
        <a:lstStyle/>
        <a:p>
          <a:endParaRPr lang="de-DE"/>
        </a:p>
      </dgm:t>
    </dgm:pt>
    <dgm:pt modelId="{20265532-D1FE-1E4D-94D9-64D8BF599766}" type="sibTrans" cxnId="{925064A1-F003-F347-879A-3159B6A5644A}">
      <dgm:prSet/>
      <dgm:spPr/>
      <dgm:t>
        <a:bodyPr/>
        <a:lstStyle/>
        <a:p>
          <a:endParaRPr lang="de-DE"/>
        </a:p>
      </dgm:t>
    </dgm:pt>
    <dgm:pt modelId="{BC3BE3A9-EE1B-1245-B82B-A63EA9DFBABA}">
      <dgm:prSet phldrT="[Text]" custT="1"/>
      <dgm:spPr/>
      <dgm:t>
        <a:bodyPr/>
        <a:lstStyle/>
        <a:p>
          <a:r>
            <a:rPr lang="de-DE" sz="1400" dirty="0"/>
            <a:t>Communication </a:t>
          </a:r>
          <a:r>
            <a:rPr lang="de-DE" sz="1400" dirty="0" err="1"/>
            <a:t>as</a:t>
          </a:r>
          <a:r>
            <a:rPr lang="de-DE" sz="1400" dirty="0"/>
            <a:t> </a:t>
          </a:r>
          <a:r>
            <a:rPr lang="de-DE" sz="1400" dirty="0" err="1"/>
            <a:t>defence</a:t>
          </a:r>
          <a:r>
            <a:rPr lang="de-DE" sz="1400" dirty="0"/>
            <a:t>, </a:t>
          </a:r>
          <a:r>
            <a:rPr lang="de-DE" sz="1400" dirty="0" err="1"/>
            <a:t>promotion</a:t>
          </a:r>
          <a:r>
            <a:rPr lang="de-DE" sz="1400" dirty="0"/>
            <a:t>, </a:t>
          </a:r>
          <a:r>
            <a:rPr lang="de-DE" sz="1400" dirty="0" err="1"/>
            <a:t>popularization</a:t>
          </a:r>
          <a:r>
            <a:rPr lang="de-DE" sz="1400" dirty="0"/>
            <a:t>, </a:t>
          </a:r>
          <a:r>
            <a:rPr lang="de-DE" sz="1400" dirty="0" err="1"/>
            <a:t>outreach</a:t>
          </a:r>
          <a:endParaRPr lang="de-DE" sz="1400" dirty="0"/>
        </a:p>
      </dgm:t>
    </dgm:pt>
    <dgm:pt modelId="{6C245FAD-0463-9E41-9CA4-4A09F79CCE4C}" type="parTrans" cxnId="{4AA6FCB5-A3F2-C24C-B46A-F1519973E2ED}">
      <dgm:prSet/>
      <dgm:spPr/>
      <dgm:t>
        <a:bodyPr/>
        <a:lstStyle/>
        <a:p>
          <a:endParaRPr lang="de-DE"/>
        </a:p>
      </dgm:t>
    </dgm:pt>
    <dgm:pt modelId="{212F1824-109B-1D41-996D-D293CDAA7952}" type="sibTrans" cxnId="{4AA6FCB5-A3F2-C24C-B46A-F1519973E2ED}">
      <dgm:prSet/>
      <dgm:spPr/>
      <dgm:t>
        <a:bodyPr/>
        <a:lstStyle/>
        <a:p>
          <a:endParaRPr lang="de-DE"/>
        </a:p>
      </dgm:t>
    </dgm:pt>
    <dgm:pt modelId="{7E634511-29F0-544E-81F7-C53FB6A62760}">
      <dgm:prSet phldrT="[Text]" custT="1"/>
      <dgm:spPr/>
      <dgm:t>
        <a:bodyPr/>
        <a:lstStyle/>
        <a:p>
          <a:r>
            <a:rPr lang="de-DE" sz="1400" dirty="0" err="1"/>
            <a:t>Use</a:t>
          </a:r>
          <a:r>
            <a:rPr lang="de-DE" sz="1400" dirty="0"/>
            <a:t>: </a:t>
          </a:r>
          <a:r>
            <a:rPr lang="de-DE" sz="1400" dirty="0" err="1"/>
            <a:t>Informtion</a:t>
          </a:r>
          <a:r>
            <a:rPr lang="de-DE" sz="1400" dirty="0"/>
            <a:t>, </a:t>
          </a:r>
          <a:r>
            <a:rPr lang="de-DE" sz="1400" dirty="0" err="1"/>
            <a:t>awareness</a:t>
          </a:r>
          <a:r>
            <a:rPr lang="de-DE" sz="1400" dirty="0"/>
            <a:t>, </a:t>
          </a:r>
          <a:r>
            <a:rPr lang="de-DE" sz="1400" dirty="0" err="1"/>
            <a:t>learning</a:t>
          </a:r>
          <a:endParaRPr lang="de-DE" sz="1400" dirty="0"/>
        </a:p>
      </dgm:t>
    </dgm:pt>
    <dgm:pt modelId="{915172CA-22AE-DF40-962D-0067D1913885}" type="parTrans" cxnId="{D62ECA57-9BDA-B940-BC20-512C3CCC93A4}">
      <dgm:prSet/>
      <dgm:spPr/>
      <dgm:t>
        <a:bodyPr/>
        <a:lstStyle/>
        <a:p>
          <a:endParaRPr lang="de-DE"/>
        </a:p>
      </dgm:t>
    </dgm:pt>
    <dgm:pt modelId="{B87A3BC9-52A8-EF4B-8FC9-9ECEB28AE5B8}" type="sibTrans" cxnId="{D62ECA57-9BDA-B940-BC20-512C3CCC93A4}">
      <dgm:prSet/>
      <dgm:spPr/>
      <dgm:t>
        <a:bodyPr/>
        <a:lstStyle/>
        <a:p>
          <a:endParaRPr lang="de-DE"/>
        </a:p>
      </dgm:t>
    </dgm:pt>
    <dgm:pt modelId="{3CB0BA79-F3CA-A741-A8A9-6ACA19960836}">
      <dgm:prSet phldrT="[Text]" custT="1"/>
      <dgm:spPr/>
      <dgm:t>
        <a:bodyPr/>
        <a:lstStyle/>
        <a:p>
          <a:r>
            <a:rPr lang="de-DE" sz="1400" dirty="0" err="1"/>
            <a:t>Issues</a:t>
          </a:r>
          <a:r>
            <a:rPr lang="de-DE" sz="1400" dirty="0"/>
            <a:t>, </a:t>
          </a:r>
          <a:r>
            <a:rPr lang="de-DE" sz="1400" dirty="0" err="1"/>
            <a:t>applications</a:t>
          </a:r>
          <a:r>
            <a:rPr lang="de-DE" sz="1400" dirty="0"/>
            <a:t>, </a:t>
          </a:r>
          <a:r>
            <a:rPr lang="de-DE" sz="1400" dirty="0" err="1"/>
            <a:t>implications</a:t>
          </a:r>
          <a:r>
            <a:rPr lang="de-DE" sz="1400" dirty="0"/>
            <a:t>, </a:t>
          </a:r>
          <a:r>
            <a:rPr lang="de-DE" sz="1400" dirty="0" err="1"/>
            <a:t>knowledge</a:t>
          </a:r>
          <a:endParaRPr lang="de-DE" sz="1400" dirty="0"/>
        </a:p>
      </dgm:t>
    </dgm:pt>
    <dgm:pt modelId="{C29D4310-6C9B-E147-A769-26D5543D0C9F}" type="parTrans" cxnId="{750782DC-3DA4-1F49-8648-A29C7A45D371}">
      <dgm:prSet/>
      <dgm:spPr/>
      <dgm:t>
        <a:bodyPr/>
        <a:lstStyle/>
        <a:p>
          <a:endParaRPr lang="de-DE"/>
        </a:p>
      </dgm:t>
    </dgm:pt>
    <dgm:pt modelId="{443D9758-E905-B945-9C96-61CB1E405463}" type="sibTrans" cxnId="{750782DC-3DA4-1F49-8648-A29C7A45D371}">
      <dgm:prSet/>
      <dgm:spPr/>
      <dgm:t>
        <a:bodyPr/>
        <a:lstStyle/>
        <a:p>
          <a:endParaRPr lang="de-DE"/>
        </a:p>
      </dgm:t>
    </dgm:pt>
    <dgm:pt modelId="{65FC483D-078B-4040-B80C-651C161EEE5D}">
      <dgm:prSet phldrT="[Text]" custT="1"/>
      <dgm:spPr/>
      <dgm:t>
        <a:bodyPr/>
        <a:lstStyle/>
        <a:p>
          <a:r>
            <a:rPr lang="de-DE" sz="1400" dirty="0"/>
            <a:t>Communication </a:t>
          </a:r>
          <a:r>
            <a:rPr lang="de-DE" sz="1400" dirty="0" err="1"/>
            <a:t>as</a:t>
          </a:r>
          <a:r>
            <a:rPr lang="de-DE" sz="1400" dirty="0"/>
            <a:t> </a:t>
          </a:r>
          <a:r>
            <a:rPr lang="de-DE" sz="1400" dirty="0" err="1"/>
            <a:t>engagement</a:t>
          </a:r>
          <a:r>
            <a:rPr lang="de-DE" sz="1400" dirty="0"/>
            <a:t>, </a:t>
          </a:r>
          <a:r>
            <a:rPr lang="de-DE" sz="1400" dirty="0" err="1"/>
            <a:t>consultation</a:t>
          </a:r>
          <a:r>
            <a:rPr lang="de-DE" sz="1400" dirty="0"/>
            <a:t>, </a:t>
          </a:r>
          <a:r>
            <a:rPr lang="de-DE" sz="1400" dirty="0" err="1"/>
            <a:t>interaction</a:t>
          </a:r>
          <a:r>
            <a:rPr lang="de-DE" sz="1400" dirty="0"/>
            <a:t> </a:t>
          </a:r>
        </a:p>
      </dgm:t>
    </dgm:pt>
    <dgm:pt modelId="{C6A4758F-7658-F04C-BDAC-30E6CDC92E65}" type="parTrans" cxnId="{DC3235A2-6BEB-6248-8945-F7B1B1753CF0}">
      <dgm:prSet/>
      <dgm:spPr/>
      <dgm:t>
        <a:bodyPr/>
        <a:lstStyle/>
        <a:p>
          <a:endParaRPr lang="de-DE"/>
        </a:p>
      </dgm:t>
    </dgm:pt>
    <dgm:pt modelId="{42500A1F-75AC-1E4A-9E84-41B79CBD13C0}" type="sibTrans" cxnId="{DC3235A2-6BEB-6248-8945-F7B1B1753CF0}">
      <dgm:prSet/>
      <dgm:spPr/>
      <dgm:t>
        <a:bodyPr/>
        <a:lstStyle/>
        <a:p>
          <a:endParaRPr lang="de-DE"/>
        </a:p>
      </dgm:t>
    </dgm:pt>
    <dgm:pt modelId="{822375AC-0BCE-8E4F-9867-D2E5EF5D0CB3}">
      <dgm:prSet phldrT="[Text]" custT="1"/>
      <dgm:spPr/>
      <dgm:t>
        <a:bodyPr/>
        <a:lstStyle/>
        <a:p>
          <a:r>
            <a:rPr lang="de-DE" sz="1400" dirty="0" err="1"/>
            <a:t>Process</a:t>
          </a:r>
          <a:r>
            <a:rPr lang="de-DE" sz="1400" dirty="0"/>
            <a:t>, </a:t>
          </a:r>
          <a:r>
            <a:rPr lang="de-DE" sz="1400" dirty="0" err="1"/>
            <a:t>interpretation</a:t>
          </a:r>
          <a:r>
            <a:rPr lang="de-DE" sz="1400" dirty="0"/>
            <a:t>, (</a:t>
          </a:r>
          <a:r>
            <a:rPr lang="de-DE" sz="1400" dirty="0" err="1"/>
            <a:t>re</a:t>
          </a:r>
          <a:r>
            <a:rPr lang="de-DE" sz="1400" dirty="0"/>
            <a:t>)</a:t>
          </a:r>
          <a:r>
            <a:rPr lang="de-DE" sz="1400" dirty="0" err="1"/>
            <a:t>construction</a:t>
          </a:r>
          <a:r>
            <a:rPr lang="de-DE" sz="1400" dirty="0"/>
            <a:t> </a:t>
          </a:r>
          <a:r>
            <a:rPr lang="de-DE" sz="1400" dirty="0" err="1"/>
            <a:t>of</a:t>
          </a:r>
          <a:r>
            <a:rPr lang="de-DE" sz="1400" dirty="0"/>
            <a:t> </a:t>
          </a:r>
          <a:r>
            <a:rPr lang="de-DE" sz="1400" dirty="0" err="1"/>
            <a:t>knwoledge</a:t>
          </a:r>
          <a:r>
            <a:rPr lang="de-DE" sz="1400" dirty="0"/>
            <a:t>, </a:t>
          </a:r>
          <a:r>
            <a:rPr lang="de-DE" sz="1400" dirty="0" err="1"/>
            <a:t>meaning-making</a:t>
          </a:r>
          <a:r>
            <a:rPr lang="de-DE" sz="1400" dirty="0"/>
            <a:t>, </a:t>
          </a:r>
          <a:r>
            <a:rPr lang="de-DE" sz="1400" dirty="0" err="1"/>
            <a:t>value</a:t>
          </a:r>
          <a:r>
            <a:rPr lang="de-DE" sz="1400" dirty="0"/>
            <a:t> </a:t>
          </a:r>
          <a:r>
            <a:rPr lang="de-DE" sz="1400" dirty="0" err="1"/>
            <a:t>creation</a:t>
          </a:r>
          <a:endParaRPr lang="de-DE" sz="1400" dirty="0"/>
        </a:p>
      </dgm:t>
    </dgm:pt>
    <dgm:pt modelId="{92CADECA-6749-3B45-86E0-3B4A8C9CD6A3}" type="parTrans" cxnId="{B7EE58F8-0CC8-B44B-B62C-A46D8181492F}">
      <dgm:prSet/>
      <dgm:spPr/>
      <dgm:t>
        <a:bodyPr/>
        <a:lstStyle/>
        <a:p>
          <a:endParaRPr lang="de-DE"/>
        </a:p>
      </dgm:t>
    </dgm:pt>
    <dgm:pt modelId="{F392F66B-95E3-6B44-B122-CD92C737440C}" type="sibTrans" cxnId="{B7EE58F8-0CC8-B44B-B62C-A46D8181492F}">
      <dgm:prSet/>
      <dgm:spPr/>
      <dgm:t>
        <a:bodyPr/>
        <a:lstStyle/>
        <a:p>
          <a:endParaRPr lang="de-DE"/>
        </a:p>
      </dgm:t>
    </dgm:pt>
    <dgm:pt modelId="{8D57CE7D-BF36-064C-A9B4-C471195D3E75}">
      <dgm:prSet phldrT="[Text]" custT="1"/>
      <dgm:spPr/>
      <dgm:t>
        <a:bodyPr/>
        <a:lstStyle/>
        <a:p>
          <a:r>
            <a:rPr lang="de-DE" sz="1400" dirty="0" err="1"/>
            <a:t>Use</a:t>
          </a:r>
          <a:r>
            <a:rPr lang="de-DE" sz="1400" dirty="0"/>
            <a:t>: </a:t>
          </a:r>
          <a:r>
            <a:rPr lang="de-DE" sz="1400" dirty="0" err="1"/>
            <a:t>sharing</a:t>
          </a:r>
          <a:r>
            <a:rPr lang="de-DE" sz="1400" dirty="0"/>
            <a:t>, </a:t>
          </a:r>
          <a:r>
            <a:rPr lang="de-DE" sz="1400" dirty="0" err="1"/>
            <a:t>creating</a:t>
          </a:r>
          <a:r>
            <a:rPr lang="de-DE" sz="1400" dirty="0"/>
            <a:t>, </a:t>
          </a:r>
          <a:r>
            <a:rPr lang="de-DE" sz="1400" dirty="0" err="1"/>
            <a:t>critique</a:t>
          </a:r>
          <a:r>
            <a:rPr lang="de-DE" sz="1400" dirty="0"/>
            <a:t>, </a:t>
          </a:r>
          <a:r>
            <a:rPr lang="de-DE" sz="1400" dirty="0" err="1"/>
            <a:t>enjoyment</a:t>
          </a:r>
          <a:endParaRPr lang="de-DE" sz="1400" dirty="0"/>
        </a:p>
      </dgm:t>
    </dgm:pt>
    <dgm:pt modelId="{743E4744-3168-F14C-8E69-61BC0D336230}" type="parTrans" cxnId="{FEBEF994-7C7D-E843-A93E-D586A48FA204}">
      <dgm:prSet/>
      <dgm:spPr/>
      <dgm:t>
        <a:bodyPr/>
        <a:lstStyle/>
        <a:p>
          <a:endParaRPr lang="de-DE"/>
        </a:p>
      </dgm:t>
    </dgm:pt>
    <dgm:pt modelId="{4344DC67-FF06-2D48-8BCF-51719261D894}" type="sibTrans" cxnId="{FEBEF994-7C7D-E843-A93E-D586A48FA204}">
      <dgm:prSet/>
      <dgm:spPr/>
      <dgm:t>
        <a:bodyPr/>
        <a:lstStyle/>
        <a:p>
          <a:endParaRPr lang="de-DE"/>
        </a:p>
      </dgm:t>
    </dgm:pt>
    <dgm:pt modelId="{7A6CF7B5-0864-F84C-8C5A-233D9D6B617B}">
      <dgm:prSet phldrT="[Text]" custT="1"/>
      <dgm:spPr/>
      <dgm:t>
        <a:bodyPr/>
        <a:lstStyle/>
        <a:p>
          <a:r>
            <a:rPr lang="de-DE" sz="1400" dirty="0"/>
            <a:t>Communication </a:t>
          </a:r>
          <a:r>
            <a:rPr lang="de-DE" sz="1400" dirty="0" err="1"/>
            <a:t>as</a:t>
          </a:r>
          <a:r>
            <a:rPr lang="de-DE" sz="1400" dirty="0"/>
            <a:t> </a:t>
          </a:r>
          <a:r>
            <a:rPr lang="de-DE" sz="1400" dirty="0" err="1"/>
            <a:t>deliberation</a:t>
          </a:r>
          <a:r>
            <a:rPr lang="de-DE" sz="1400" dirty="0"/>
            <a:t>, </a:t>
          </a:r>
          <a:r>
            <a:rPr lang="de-DE" sz="1400" dirty="0" err="1"/>
            <a:t>chat</a:t>
          </a:r>
          <a:r>
            <a:rPr lang="de-DE" sz="1400" dirty="0"/>
            <a:t>, </a:t>
          </a:r>
          <a:r>
            <a:rPr lang="de-DE" sz="1400" dirty="0" err="1"/>
            <a:t>play</a:t>
          </a:r>
          <a:r>
            <a:rPr lang="de-DE" sz="1400" dirty="0"/>
            <a:t>, </a:t>
          </a:r>
          <a:r>
            <a:rPr lang="de-DE" sz="1400" dirty="0" err="1"/>
            <a:t>co-creation</a:t>
          </a:r>
          <a:r>
            <a:rPr lang="de-DE" sz="1400" dirty="0"/>
            <a:t>, film, </a:t>
          </a:r>
          <a:r>
            <a:rPr lang="de-DE" sz="1400" dirty="0" err="1"/>
            <a:t>art</a:t>
          </a:r>
          <a:r>
            <a:rPr lang="de-DE" sz="1400" dirty="0"/>
            <a:t>, </a:t>
          </a:r>
          <a:r>
            <a:rPr lang="de-DE" sz="1400" dirty="0" err="1"/>
            <a:t>fiction</a:t>
          </a:r>
          <a:endParaRPr lang="de-DE" sz="1400" dirty="0"/>
        </a:p>
      </dgm:t>
    </dgm:pt>
    <dgm:pt modelId="{6B88C513-2CE1-BA4A-9420-4D624FCD70CC}" type="parTrans" cxnId="{0A7B2CF1-5999-6544-93C6-B8E83CFEED04}">
      <dgm:prSet/>
      <dgm:spPr/>
      <dgm:t>
        <a:bodyPr/>
        <a:lstStyle/>
        <a:p>
          <a:endParaRPr lang="de-DE"/>
        </a:p>
      </dgm:t>
    </dgm:pt>
    <dgm:pt modelId="{4C93FE3E-BFED-DF46-A8B4-9CFF67B87252}" type="sibTrans" cxnId="{0A7B2CF1-5999-6544-93C6-B8E83CFEED04}">
      <dgm:prSet/>
      <dgm:spPr/>
      <dgm:t>
        <a:bodyPr/>
        <a:lstStyle/>
        <a:p>
          <a:endParaRPr lang="de-DE"/>
        </a:p>
      </dgm:t>
    </dgm:pt>
    <dgm:pt modelId="{DFA74489-BDC6-484E-9D42-FD84A895A439}" type="pres">
      <dgm:prSet presAssocID="{2CA95EDE-BE5C-B640-A7EE-394A25DB3FC6}" presName="diagram" presStyleCnt="0">
        <dgm:presLayoutVars>
          <dgm:chPref val="1"/>
          <dgm:dir/>
          <dgm:animOne val="branch"/>
          <dgm:animLvl val="lvl"/>
          <dgm:resizeHandles/>
        </dgm:presLayoutVars>
      </dgm:prSet>
      <dgm:spPr/>
      <dgm:t>
        <a:bodyPr/>
        <a:lstStyle/>
        <a:p>
          <a:endParaRPr lang="de-DE"/>
        </a:p>
      </dgm:t>
    </dgm:pt>
    <dgm:pt modelId="{1F6559AF-3FF7-6F48-B82E-B417414BD447}" type="pres">
      <dgm:prSet presAssocID="{9DB0C74A-70DD-2349-AD06-6CD075628A24}" presName="root" presStyleCnt="0"/>
      <dgm:spPr/>
    </dgm:pt>
    <dgm:pt modelId="{F9DE7DD9-9634-9147-9DE7-26CDF11EF433}" type="pres">
      <dgm:prSet presAssocID="{9DB0C74A-70DD-2349-AD06-6CD075628A24}" presName="rootComposite" presStyleCnt="0"/>
      <dgm:spPr/>
    </dgm:pt>
    <dgm:pt modelId="{4B183B91-890F-4549-A2AB-07CC7AE4E292}" type="pres">
      <dgm:prSet presAssocID="{9DB0C74A-70DD-2349-AD06-6CD075628A24}" presName="rootText" presStyleLbl="node1" presStyleIdx="0" presStyleCnt="3" custScaleX="157501"/>
      <dgm:spPr/>
      <dgm:t>
        <a:bodyPr/>
        <a:lstStyle/>
        <a:p>
          <a:endParaRPr lang="de-DE"/>
        </a:p>
      </dgm:t>
    </dgm:pt>
    <dgm:pt modelId="{84A698B3-C74B-DD4D-BE4C-3AE951E1E84D}" type="pres">
      <dgm:prSet presAssocID="{9DB0C74A-70DD-2349-AD06-6CD075628A24}" presName="rootConnector" presStyleLbl="node1" presStyleIdx="0" presStyleCnt="3"/>
      <dgm:spPr/>
      <dgm:t>
        <a:bodyPr/>
        <a:lstStyle/>
        <a:p>
          <a:endParaRPr lang="de-DE"/>
        </a:p>
      </dgm:t>
    </dgm:pt>
    <dgm:pt modelId="{550C882F-EC9D-4547-A51C-618225AF2ADC}" type="pres">
      <dgm:prSet presAssocID="{9DB0C74A-70DD-2349-AD06-6CD075628A24}" presName="childShape" presStyleCnt="0"/>
      <dgm:spPr/>
    </dgm:pt>
    <dgm:pt modelId="{6F21B1D4-438E-F24F-BCD6-CE96D0B893AF}" type="pres">
      <dgm:prSet presAssocID="{AFF0AC05-7FA0-3D49-AC68-03528863E42A}" presName="Name13" presStyleLbl="parChTrans1D2" presStyleIdx="0" presStyleCnt="12"/>
      <dgm:spPr/>
      <dgm:t>
        <a:bodyPr/>
        <a:lstStyle/>
        <a:p>
          <a:endParaRPr lang="de-DE"/>
        </a:p>
      </dgm:t>
    </dgm:pt>
    <dgm:pt modelId="{9479C023-866C-E049-B48A-C5C6529F2C3D}" type="pres">
      <dgm:prSet presAssocID="{B697C73B-F6B7-B041-8FBA-6732B5E0A7ED}" presName="childText" presStyleLbl="bgAcc1" presStyleIdx="0" presStyleCnt="12" custScaleX="133100" custScaleY="100001">
        <dgm:presLayoutVars>
          <dgm:bulletEnabled val="1"/>
        </dgm:presLayoutVars>
      </dgm:prSet>
      <dgm:spPr/>
      <dgm:t>
        <a:bodyPr/>
        <a:lstStyle/>
        <a:p>
          <a:endParaRPr lang="de-DE"/>
        </a:p>
      </dgm:t>
    </dgm:pt>
    <dgm:pt modelId="{2C4DA9DE-A48A-2648-ABCD-D64626EB93D4}" type="pres">
      <dgm:prSet presAssocID="{40E5014E-D5A6-EB4C-9C92-B890AA916072}" presName="Name13" presStyleLbl="parChTrans1D2" presStyleIdx="1" presStyleCnt="12"/>
      <dgm:spPr/>
      <dgm:t>
        <a:bodyPr/>
        <a:lstStyle/>
        <a:p>
          <a:endParaRPr lang="de-DE"/>
        </a:p>
      </dgm:t>
    </dgm:pt>
    <dgm:pt modelId="{433C09F0-7660-E346-9A85-4A089C881CF4}" type="pres">
      <dgm:prSet presAssocID="{67FA921A-0101-3D45-9B6C-8D21623FCDA4}" presName="childText" presStyleLbl="bgAcc1" presStyleIdx="1" presStyleCnt="12" custScaleX="133100">
        <dgm:presLayoutVars>
          <dgm:bulletEnabled val="1"/>
        </dgm:presLayoutVars>
      </dgm:prSet>
      <dgm:spPr/>
      <dgm:t>
        <a:bodyPr/>
        <a:lstStyle/>
        <a:p>
          <a:endParaRPr lang="de-DE"/>
        </a:p>
      </dgm:t>
    </dgm:pt>
    <dgm:pt modelId="{83EAA456-F40E-774A-A107-CDD511C8F4FE}" type="pres">
      <dgm:prSet presAssocID="{915172CA-22AE-DF40-962D-0067D1913885}" presName="Name13" presStyleLbl="parChTrans1D2" presStyleIdx="2" presStyleCnt="12"/>
      <dgm:spPr/>
      <dgm:t>
        <a:bodyPr/>
        <a:lstStyle/>
        <a:p>
          <a:endParaRPr lang="de-DE"/>
        </a:p>
      </dgm:t>
    </dgm:pt>
    <dgm:pt modelId="{228804FE-E7D2-C54E-AFE7-8D818FF6ABED}" type="pres">
      <dgm:prSet presAssocID="{7E634511-29F0-544E-81F7-C53FB6A62760}" presName="childText" presStyleLbl="bgAcc1" presStyleIdx="2" presStyleCnt="12" custScaleX="133100">
        <dgm:presLayoutVars>
          <dgm:bulletEnabled val="1"/>
        </dgm:presLayoutVars>
      </dgm:prSet>
      <dgm:spPr/>
      <dgm:t>
        <a:bodyPr/>
        <a:lstStyle/>
        <a:p>
          <a:endParaRPr lang="de-DE"/>
        </a:p>
      </dgm:t>
    </dgm:pt>
    <dgm:pt modelId="{195300DB-3D28-FF4A-BC84-37835B5E0B24}" type="pres">
      <dgm:prSet presAssocID="{6C245FAD-0463-9E41-9CA4-4A09F79CCE4C}" presName="Name13" presStyleLbl="parChTrans1D2" presStyleIdx="3" presStyleCnt="12"/>
      <dgm:spPr/>
      <dgm:t>
        <a:bodyPr/>
        <a:lstStyle/>
        <a:p>
          <a:endParaRPr lang="de-DE"/>
        </a:p>
      </dgm:t>
    </dgm:pt>
    <dgm:pt modelId="{C10A1F1D-5192-BE43-B443-791A06F0531E}" type="pres">
      <dgm:prSet presAssocID="{BC3BE3A9-EE1B-1245-B82B-A63EA9DFBABA}" presName="childText" presStyleLbl="bgAcc1" presStyleIdx="3" presStyleCnt="12" custScaleX="133100">
        <dgm:presLayoutVars>
          <dgm:bulletEnabled val="1"/>
        </dgm:presLayoutVars>
      </dgm:prSet>
      <dgm:spPr/>
      <dgm:t>
        <a:bodyPr/>
        <a:lstStyle/>
        <a:p>
          <a:endParaRPr lang="de-DE"/>
        </a:p>
      </dgm:t>
    </dgm:pt>
    <dgm:pt modelId="{D55292AF-2DBE-A34B-ACCD-0207C07094D3}" type="pres">
      <dgm:prSet presAssocID="{4C0D12A2-1D60-DD4A-AAF0-E1DB83CCCCE7}" presName="root" presStyleCnt="0"/>
      <dgm:spPr/>
    </dgm:pt>
    <dgm:pt modelId="{87369B53-213F-3540-9AEA-F48EA4FDD4B6}" type="pres">
      <dgm:prSet presAssocID="{4C0D12A2-1D60-DD4A-AAF0-E1DB83CCCCE7}" presName="rootComposite" presStyleCnt="0"/>
      <dgm:spPr/>
    </dgm:pt>
    <dgm:pt modelId="{066AECC6-BF00-0449-850D-F78A4109A837}" type="pres">
      <dgm:prSet presAssocID="{4C0D12A2-1D60-DD4A-AAF0-E1DB83CCCCE7}" presName="rootText" presStyleLbl="node1" presStyleIdx="1" presStyleCnt="3" custScaleX="152173"/>
      <dgm:spPr/>
      <dgm:t>
        <a:bodyPr/>
        <a:lstStyle/>
        <a:p>
          <a:endParaRPr lang="de-DE"/>
        </a:p>
      </dgm:t>
    </dgm:pt>
    <dgm:pt modelId="{2E8A6039-6407-F944-B66E-61DF8B9FD518}" type="pres">
      <dgm:prSet presAssocID="{4C0D12A2-1D60-DD4A-AAF0-E1DB83CCCCE7}" presName="rootConnector" presStyleLbl="node1" presStyleIdx="1" presStyleCnt="3"/>
      <dgm:spPr/>
      <dgm:t>
        <a:bodyPr/>
        <a:lstStyle/>
        <a:p>
          <a:endParaRPr lang="de-DE"/>
        </a:p>
      </dgm:t>
    </dgm:pt>
    <dgm:pt modelId="{87B91153-0845-2F45-8294-C4C9B897AB9B}" type="pres">
      <dgm:prSet presAssocID="{4C0D12A2-1D60-DD4A-AAF0-E1DB83CCCCE7}" presName="childShape" presStyleCnt="0"/>
      <dgm:spPr/>
    </dgm:pt>
    <dgm:pt modelId="{0EAA4774-3ACD-3741-84E7-CD73EDE3D171}" type="pres">
      <dgm:prSet presAssocID="{CC4756EE-0E72-7644-8713-275E727AF211}" presName="Name13" presStyleLbl="parChTrans1D2" presStyleIdx="4" presStyleCnt="12"/>
      <dgm:spPr/>
      <dgm:t>
        <a:bodyPr/>
        <a:lstStyle/>
        <a:p>
          <a:endParaRPr lang="de-DE"/>
        </a:p>
      </dgm:t>
    </dgm:pt>
    <dgm:pt modelId="{35F590A3-9777-114E-95E4-185076678BB4}" type="pres">
      <dgm:prSet presAssocID="{AC0A2017-3537-834C-A695-8CC2428B52BB}" presName="childText" presStyleLbl="bgAcc1" presStyleIdx="4" presStyleCnt="12" custScaleX="133100">
        <dgm:presLayoutVars>
          <dgm:bulletEnabled val="1"/>
        </dgm:presLayoutVars>
      </dgm:prSet>
      <dgm:spPr/>
      <dgm:t>
        <a:bodyPr/>
        <a:lstStyle/>
        <a:p>
          <a:endParaRPr lang="de-DE"/>
        </a:p>
      </dgm:t>
    </dgm:pt>
    <dgm:pt modelId="{BEF2B034-EFB8-EF4F-BC9C-DC769B01612C}" type="pres">
      <dgm:prSet presAssocID="{C29D4310-6C9B-E147-A769-26D5543D0C9F}" presName="Name13" presStyleLbl="parChTrans1D2" presStyleIdx="5" presStyleCnt="12"/>
      <dgm:spPr/>
      <dgm:t>
        <a:bodyPr/>
        <a:lstStyle/>
        <a:p>
          <a:endParaRPr lang="de-DE"/>
        </a:p>
      </dgm:t>
    </dgm:pt>
    <dgm:pt modelId="{510E2A17-A42C-F746-A084-2A0517FB57FF}" type="pres">
      <dgm:prSet presAssocID="{3CB0BA79-F3CA-A741-A8A9-6ACA19960836}" presName="childText" presStyleLbl="bgAcc1" presStyleIdx="5" presStyleCnt="12" custScaleX="133100">
        <dgm:presLayoutVars>
          <dgm:bulletEnabled val="1"/>
        </dgm:presLayoutVars>
      </dgm:prSet>
      <dgm:spPr/>
      <dgm:t>
        <a:bodyPr/>
        <a:lstStyle/>
        <a:p>
          <a:endParaRPr lang="de-DE"/>
        </a:p>
      </dgm:t>
    </dgm:pt>
    <dgm:pt modelId="{6F9432BB-36E3-164B-952D-8F840CE1A504}" type="pres">
      <dgm:prSet presAssocID="{6EE7BE93-C7A8-BC48-B61E-EB1B0C4D5E82}" presName="Name13" presStyleLbl="parChTrans1D2" presStyleIdx="6" presStyleCnt="12"/>
      <dgm:spPr/>
      <dgm:t>
        <a:bodyPr/>
        <a:lstStyle/>
        <a:p>
          <a:endParaRPr lang="de-DE"/>
        </a:p>
      </dgm:t>
    </dgm:pt>
    <dgm:pt modelId="{FF3D6837-FC86-DC4D-9F83-F6F4A8851A06}" type="pres">
      <dgm:prSet presAssocID="{395E9357-B2FD-EC4C-9E4B-379A7C3E0253}" presName="childText" presStyleLbl="bgAcc1" presStyleIdx="6" presStyleCnt="12" custScaleX="133100">
        <dgm:presLayoutVars>
          <dgm:bulletEnabled val="1"/>
        </dgm:presLayoutVars>
      </dgm:prSet>
      <dgm:spPr/>
      <dgm:t>
        <a:bodyPr/>
        <a:lstStyle/>
        <a:p>
          <a:endParaRPr lang="de-DE"/>
        </a:p>
      </dgm:t>
    </dgm:pt>
    <dgm:pt modelId="{DF210F54-E1B8-C74A-8C7A-1D1FFE7B5EA5}" type="pres">
      <dgm:prSet presAssocID="{C6A4758F-7658-F04C-BDAC-30E6CDC92E65}" presName="Name13" presStyleLbl="parChTrans1D2" presStyleIdx="7" presStyleCnt="12"/>
      <dgm:spPr/>
      <dgm:t>
        <a:bodyPr/>
        <a:lstStyle/>
        <a:p>
          <a:endParaRPr lang="de-DE"/>
        </a:p>
      </dgm:t>
    </dgm:pt>
    <dgm:pt modelId="{AA86D578-699A-CC47-93F8-A6F89AD0139A}" type="pres">
      <dgm:prSet presAssocID="{65FC483D-078B-4040-B80C-651C161EEE5D}" presName="childText" presStyleLbl="bgAcc1" presStyleIdx="7" presStyleCnt="12" custScaleX="133100">
        <dgm:presLayoutVars>
          <dgm:bulletEnabled val="1"/>
        </dgm:presLayoutVars>
      </dgm:prSet>
      <dgm:spPr/>
      <dgm:t>
        <a:bodyPr/>
        <a:lstStyle/>
        <a:p>
          <a:endParaRPr lang="de-DE"/>
        </a:p>
      </dgm:t>
    </dgm:pt>
    <dgm:pt modelId="{43BF73C9-E8EE-F442-98B6-E38BFD0EF64C}" type="pres">
      <dgm:prSet presAssocID="{91F8B95E-A881-1A4A-9806-103C9A93AF9F}" presName="root" presStyleCnt="0"/>
      <dgm:spPr/>
    </dgm:pt>
    <dgm:pt modelId="{16F9445B-FE68-BD49-9E68-BCE5EB2CCFC2}" type="pres">
      <dgm:prSet presAssocID="{91F8B95E-A881-1A4A-9806-103C9A93AF9F}" presName="rootComposite" presStyleCnt="0"/>
      <dgm:spPr/>
    </dgm:pt>
    <dgm:pt modelId="{CF1A0E3F-65E2-584D-8746-A352FBADEC8E}" type="pres">
      <dgm:prSet presAssocID="{91F8B95E-A881-1A4A-9806-103C9A93AF9F}" presName="rootText" presStyleLbl="node1" presStyleIdx="2" presStyleCnt="3" custScaleX="149749"/>
      <dgm:spPr/>
      <dgm:t>
        <a:bodyPr/>
        <a:lstStyle/>
        <a:p>
          <a:endParaRPr lang="de-DE"/>
        </a:p>
      </dgm:t>
    </dgm:pt>
    <dgm:pt modelId="{26FBD116-1E3D-1F4F-B335-C946D36ECA14}" type="pres">
      <dgm:prSet presAssocID="{91F8B95E-A881-1A4A-9806-103C9A93AF9F}" presName="rootConnector" presStyleLbl="node1" presStyleIdx="2" presStyleCnt="3"/>
      <dgm:spPr/>
      <dgm:t>
        <a:bodyPr/>
        <a:lstStyle/>
        <a:p>
          <a:endParaRPr lang="de-DE"/>
        </a:p>
      </dgm:t>
    </dgm:pt>
    <dgm:pt modelId="{66E34952-B670-7E4D-911D-C0A8F195D222}" type="pres">
      <dgm:prSet presAssocID="{91F8B95E-A881-1A4A-9806-103C9A93AF9F}" presName="childShape" presStyleCnt="0"/>
      <dgm:spPr/>
    </dgm:pt>
    <dgm:pt modelId="{ECABE115-D04D-2B4C-9A7A-395026E5A2C7}" type="pres">
      <dgm:prSet presAssocID="{FA7CFC86-B803-6444-8390-32CC82D72CFE}" presName="Name13" presStyleLbl="parChTrans1D2" presStyleIdx="8" presStyleCnt="12"/>
      <dgm:spPr/>
      <dgm:t>
        <a:bodyPr/>
        <a:lstStyle/>
        <a:p>
          <a:endParaRPr lang="de-DE"/>
        </a:p>
      </dgm:t>
    </dgm:pt>
    <dgm:pt modelId="{2A53D292-08C9-674E-9725-6CDF7524218D}" type="pres">
      <dgm:prSet presAssocID="{16628CC1-A30D-B44C-BC7B-A7C0BAF8F268}" presName="childText" presStyleLbl="bgAcc1" presStyleIdx="8" presStyleCnt="12" custScaleX="133100">
        <dgm:presLayoutVars>
          <dgm:bulletEnabled val="1"/>
        </dgm:presLayoutVars>
      </dgm:prSet>
      <dgm:spPr/>
      <dgm:t>
        <a:bodyPr/>
        <a:lstStyle/>
        <a:p>
          <a:endParaRPr lang="de-DE"/>
        </a:p>
      </dgm:t>
    </dgm:pt>
    <dgm:pt modelId="{569BE27E-C346-CF41-BE04-96911C04A3DF}" type="pres">
      <dgm:prSet presAssocID="{92CADECA-6749-3B45-86E0-3B4A8C9CD6A3}" presName="Name13" presStyleLbl="parChTrans1D2" presStyleIdx="9" presStyleCnt="12"/>
      <dgm:spPr/>
      <dgm:t>
        <a:bodyPr/>
        <a:lstStyle/>
        <a:p>
          <a:endParaRPr lang="de-DE"/>
        </a:p>
      </dgm:t>
    </dgm:pt>
    <dgm:pt modelId="{C6FE3AC7-9954-F84A-977A-8A081F5AF577}" type="pres">
      <dgm:prSet presAssocID="{822375AC-0BCE-8E4F-9867-D2E5EF5D0CB3}" presName="childText" presStyleLbl="bgAcc1" presStyleIdx="9" presStyleCnt="12" custScaleX="133100">
        <dgm:presLayoutVars>
          <dgm:bulletEnabled val="1"/>
        </dgm:presLayoutVars>
      </dgm:prSet>
      <dgm:spPr/>
      <dgm:t>
        <a:bodyPr/>
        <a:lstStyle/>
        <a:p>
          <a:endParaRPr lang="de-DE"/>
        </a:p>
      </dgm:t>
    </dgm:pt>
    <dgm:pt modelId="{A8FD4A5F-A435-E749-B896-03FCB00467E9}" type="pres">
      <dgm:prSet presAssocID="{743E4744-3168-F14C-8E69-61BC0D336230}" presName="Name13" presStyleLbl="parChTrans1D2" presStyleIdx="10" presStyleCnt="12"/>
      <dgm:spPr/>
      <dgm:t>
        <a:bodyPr/>
        <a:lstStyle/>
        <a:p>
          <a:endParaRPr lang="de-DE"/>
        </a:p>
      </dgm:t>
    </dgm:pt>
    <dgm:pt modelId="{3012CFBE-AE45-3E4B-88F6-FBBD338F995F}" type="pres">
      <dgm:prSet presAssocID="{8D57CE7D-BF36-064C-A9B4-C471195D3E75}" presName="childText" presStyleLbl="bgAcc1" presStyleIdx="10" presStyleCnt="12" custScaleX="133100">
        <dgm:presLayoutVars>
          <dgm:bulletEnabled val="1"/>
        </dgm:presLayoutVars>
      </dgm:prSet>
      <dgm:spPr/>
      <dgm:t>
        <a:bodyPr/>
        <a:lstStyle/>
        <a:p>
          <a:endParaRPr lang="de-DE"/>
        </a:p>
      </dgm:t>
    </dgm:pt>
    <dgm:pt modelId="{FD882A1F-7190-574C-9581-ABE36DE9E6EF}" type="pres">
      <dgm:prSet presAssocID="{6B88C513-2CE1-BA4A-9420-4D624FCD70CC}" presName="Name13" presStyleLbl="parChTrans1D2" presStyleIdx="11" presStyleCnt="12"/>
      <dgm:spPr/>
      <dgm:t>
        <a:bodyPr/>
        <a:lstStyle/>
        <a:p>
          <a:endParaRPr lang="de-DE"/>
        </a:p>
      </dgm:t>
    </dgm:pt>
    <dgm:pt modelId="{5B1814DC-D2C3-5344-80FD-46C19175EEED}" type="pres">
      <dgm:prSet presAssocID="{7A6CF7B5-0864-F84C-8C5A-233D9D6B617B}" presName="childText" presStyleLbl="bgAcc1" presStyleIdx="11" presStyleCnt="12" custScaleX="133100">
        <dgm:presLayoutVars>
          <dgm:bulletEnabled val="1"/>
        </dgm:presLayoutVars>
      </dgm:prSet>
      <dgm:spPr/>
      <dgm:t>
        <a:bodyPr/>
        <a:lstStyle/>
        <a:p>
          <a:endParaRPr lang="de-DE"/>
        </a:p>
      </dgm:t>
    </dgm:pt>
  </dgm:ptLst>
  <dgm:cxnLst>
    <dgm:cxn modelId="{B9AD5AA5-5BC9-034E-B014-656796D88FBC}" type="presOf" srcId="{7A6CF7B5-0864-F84C-8C5A-233D9D6B617B}" destId="{5B1814DC-D2C3-5344-80FD-46C19175EEED}" srcOrd="0" destOrd="0" presId="urn:microsoft.com/office/officeart/2005/8/layout/hierarchy3"/>
    <dgm:cxn modelId="{126A14F2-34E6-2147-918A-4A8440F68C72}" type="presOf" srcId="{6C245FAD-0463-9E41-9CA4-4A09F79CCE4C}" destId="{195300DB-3D28-FF4A-BC84-37835B5E0B24}" srcOrd="0" destOrd="0" presId="urn:microsoft.com/office/officeart/2005/8/layout/hierarchy3"/>
    <dgm:cxn modelId="{D7BBD1B7-CC6E-EB47-9D92-94818187863F}" type="presOf" srcId="{9DB0C74A-70DD-2349-AD06-6CD075628A24}" destId="{84A698B3-C74B-DD4D-BE4C-3AE951E1E84D}" srcOrd="1" destOrd="0" presId="urn:microsoft.com/office/officeart/2005/8/layout/hierarchy3"/>
    <dgm:cxn modelId="{2C65E92B-EF45-164E-9B88-28FB379F6D48}" type="presOf" srcId="{92CADECA-6749-3B45-86E0-3B4A8C9CD6A3}" destId="{569BE27E-C346-CF41-BE04-96911C04A3DF}" srcOrd="0" destOrd="0" presId="urn:microsoft.com/office/officeart/2005/8/layout/hierarchy3"/>
    <dgm:cxn modelId="{BA7BB624-BF6D-8949-B8B5-B657CE598C02}" srcId="{2CA95EDE-BE5C-B640-A7EE-394A25DB3FC6}" destId="{9DB0C74A-70DD-2349-AD06-6CD075628A24}" srcOrd="0" destOrd="0" parTransId="{1AEC4AA4-4264-494B-B455-018D8F49FF35}" sibTransId="{A4B274A0-5876-D04E-829D-8130A97F0041}"/>
    <dgm:cxn modelId="{52FC84DB-3227-C74E-B418-9ADC462D5DEC}" srcId="{9DB0C74A-70DD-2349-AD06-6CD075628A24}" destId="{67FA921A-0101-3D45-9B6C-8D21623FCDA4}" srcOrd="1" destOrd="0" parTransId="{40E5014E-D5A6-EB4C-9C92-B890AA916072}" sibTransId="{66B12C1A-2F4E-EC4E-9C1D-7AC21528D0D6}"/>
    <dgm:cxn modelId="{DC3235A2-6BEB-6248-8945-F7B1B1753CF0}" srcId="{4C0D12A2-1D60-DD4A-AAF0-E1DB83CCCCE7}" destId="{65FC483D-078B-4040-B80C-651C161EEE5D}" srcOrd="3" destOrd="0" parTransId="{C6A4758F-7658-F04C-BDAC-30E6CDC92E65}" sibTransId="{42500A1F-75AC-1E4A-9E84-41B79CBD13C0}"/>
    <dgm:cxn modelId="{7E9325F9-CF43-E34B-B086-3C7271289E89}" type="presOf" srcId="{4C0D12A2-1D60-DD4A-AAF0-E1DB83CCCCE7}" destId="{066AECC6-BF00-0449-850D-F78A4109A837}" srcOrd="0" destOrd="0" presId="urn:microsoft.com/office/officeart/2005/8/layout/hierarchy3"/>
    <dgm:cxn modelId="{777D02B1-6939-E343-A159-90F11DD49434}" type="presOf" srcId="{915172CA-22AE-DF40-962D-0067D1913885}" destId="{83EAA456-F40E-774A-A107-CDD511C8F4FE}" srcOrd="0" destOrd="0" presId="urn:microsoft.com/office/officeart/2005/8/layout/hierarchy3"/>
    <dgm:cxn modelId="{A0FA9B01-C4D9-A943-8D7F-8B9D787053E0}" type="presOf" srcId="{AFF0AC05-7FA0-3D49-AC68-03528863E42A}" destId="{6F21B1D4-438E-F24F-BCD6-CE96D0B893AF}" srcOrd="0" destOrd="0" presId="urn:microsoft.com/office/officeart/2005/8/layout/hierarchy3"/>
    <dgm:cxn modelId="{F345BDA3-6686-2C4C-A4F6-784A41C080D2}" srcId="{9DB0C74A-70DD-2349-AD06-6CD075628A24}" destId="{B697C73B-F6B7-B041-8FBA-6732B5E0A7ED}" srcOrd="0" destOrd="0" parTransId="{AFF0AC05-7FA0-3D49-AC68-03528863E42A}" sibTransId="{45827771-B46F-2242-9504-DFAE57887A10}"/>
    <dgm:cxn modelId="{7981D0E0-30EF-4B44-AE4F-8A6C0C075807}" srcId="{2CA95EDE-BE5C-B640-A7EE-394A25DB3FC6}" destId="{91F8B95E-A881-1A4A-9806-103C9A93AF9F}" srcOrd="2" destOrd="0" parTransId="{4DEDAAB5-EF13-254D-B59B-414495AB4C7E}" sibTransId="{BE1AC2EE-EBF2-9E46-934B-2CE81F108DA4}"/>
    <dgm:cxn modelId="{69B2FDF1-C7B3-4A45-B080-8F9C6B1ECA2B}" type="presOf" srcId="{91F8B95E-A881-1A4A-9806-103C9A93AF9F}" destId="{26FBD116-1E3D-1F4F-B335-C946D36ECA14}" srcOrd="1" destOrd="0" presId="urn:microsoft.com/office/officeart/2005/8/layout/hierarchy3"/>
    <dgm:cxn modelId="{CEFFC94C-7341-074B-8B3A-9743B8252380}" type="presOf" srcId="{822375AC-0BCE-8E4F-9867-D2E5EF5D0CB3}" destId="{C6FE3AC7-9954-F84A-977A-8A081F5AF577}" srcOrd="0" destOrd="0" presId="urn:microsoft.com/office/officeart/2005/8/layout/hierarchy3"/>
    <dgm:cxn modelId="{8AEF1F7F-F0F3-9A48-9530-BFCDAD799CAB}" type="presOf" srcId="{40E5014E-D5A6-EB4C-9C92-B890AA916072}" destId="{2C4DA9DE-A48A-2648-ABCD-D64626EB93D4}" srcOrd="0" destOrd="0" presId="urn:microsoft.com/office/officeart/2005/8/layout/hierarchy3"/>
    <dgm:cxn modelId="{1F6AE28C-A504-0A4F-A64E-BCE4DC63EB40}" type="presOf" srcId="{9DB0C74A-70DD-2349-AD06-6CD075628A24}" destId="{4B183B91-890F-4549-A2AB-07CC7AE4E292}" srcOrd="0" destOrd="0" presId="urn:microsoft.com/office/officeart/2005/8/layout/hierarchy3"/>
    <dgm:cxn modelId="{F7159ADE-9006-6D4F-9ACB-A9C5749E5B89}" type="presOf" srcId="{C29D4310-6C9B-E147-A769-26D5543D0C9F}" destId="{BEF2B034-EFB8-EF4F-BC9C-DC769B01612C}" srcOrd="0" destOrd="0" presId="urn:microsoft.com/office/officeart/2005/8/layout/hierarchy3"/>
    <dgm:cxn modelId="{46824C39-D037-6547-8AFA-6607EDDBE38B}" type="presOf" srcId="{2CA95EDE-BE5C-B640-A7EE-394A25DB3FC6}" destId="{DFA74489-BDC6-484E-9D42-FD84A895A439}" srcOrd="0" destOrd="0" presId="urn:microsoft.com/office/officeart/2005/8/layout/hierarchy3"/>
    <dgm:cxn modelId="{A53EB878-A620-914A-817E-7F1D21DB0D15}" type="presOf" srcId="{743E4744-3168-F14C-8E69-61BC0D336230}" destId="{A8FD4A5F-A435-E749-B896-03FCB00467E9}" srcOrd="0" destOrd="0" presId="urn:microsoft.com/office/officeart/2005/8/layout/hierarchy3"/>
    <dgm:cxn modelId="{ACC53EA6-0D84-704B-8A40-1484FCEBFCC1}" type="presOf" srcId="{C6A4758F-7658-F04C-BDAC-30E6CDC92E65}" destId="{DF210F54-E1B8-C74A-8C7A-1D1FFE7B5EA5}" srcOrd="0" destOrd="0" presId="urn:microsoft.com/office/officeart/2005/8/layout/hierarchy3"/>
    <dgm:cxn modelId="{26AAE583-44C2-0E4E-8F82-28C9BFA696AD}" type="presOf" srcId="{16628CC1-A30D-B44C-BC7B-A7C0BAF8F268}" destId="{2A53D292-08C9-674E-9725-6CDF7524218D}" srcOrd="0" destOrd="0" presId="urn:microsoft.com/office/officeart/2005/8/layout/hierarchy3"/>
    <dgm:cxn modelId="{9F339ABF-1927-4841-A6A0-DD8365758AA0}" type="presOf" srcId="{91F8B95E-A881-1A4A-9806-103C9A93AF9F}" destId="{CF1A0E3F-65E2-584D-8746-A352FBADEC8E}" srcOrd="0" destOrd="0" presId="urn:microsoft.com/office/officeart/2005/8/layout/hierarchy3"/>
    <dgm:cxn modelId="{F1BEE145-64C5-CA49-8951-45585F589825}" type="presOf" srcId="{CC4756EE-0E72-7644-8713-275E727AF211}" destId="{0EAA4774-3ACD-3741-84E7-CD73EDE3D171}" srcOrd="0" destOrd="0" presId="urn:microsoft.com/office/officeart/2005/8/layout/hierarchy3"/>
    <dgm:cxn modelId="{0A7B2CF1-5999-6544-93C6-B8E83CFEED04}" srcId="{91F8B95E-A881-1A4A-9806-103C9A93AF9F}" destId="{7A6CF7B5-0864-F84C-8C5A-233D9D6B617B}" srcOrd="3" destOrd="0" parTransId="{6B88C513-2CE1-BA4A-9420-4D624FCD70CC}" sibTransId="{4C93FE3E-BFED-DF46-A8B4-9CFF67B87252}"/>
    <dgm:cxn modelId="{AD59D745-BA5C-C94B-BA34-2A4065FF02C8}" type="presOf" srcId="{4C0D12A2-1D60-DD4A-AAF0-E1DB83CCCCE7}" destId="{2E8A6039-6407-F944-B66E-61DF8B9FD518}" srcOrd="1" destOrd="0" presId="urn:microsoft.com/office/officeart/2005/8/layout/hierarchy3"/>
    <dgm:cxn modelId="{D62ECA57-9BDA-B940-BC20-512C3CCC93A4}" srcId="{9DB0C74A-70DD-2349-AD06-6CD075628A24}" destId="{7E634511-29F0-544E-81F7-C53FB6A62760}" srcOrd="2" destOrd="0" parTransId="{915172CA-22AE-DF40-962D-0067D1913885}" sibTransId="{B87A3BC9-52A8-EF4B-8FC9-9ECEB28AE5B8}"/>
    <dgm:cxn modelId="{A42EA497-6805-BA48-8AA8-7D21A3986FE5}" srcId="{4C0D12A2-1D60-DD4A-AAF0-E1DB83CCCCE7}" destId="{395E9357-B2FD-EC4C-9E4B-379A7C3E0253}" srcOrd="2" destOrd="0" parTransId="{6EE7BE93-C7A8-BC48-B61E-EB1B0C4D5E82}" sibTransId="{EBD1C26A-B00C-A64B-B9C7-FFA3772E3D77}"/>
    <dgm:cxn modelId="{750782DC-3DA4-1F49-8648-A29C7A45D371}" srcId="{4C0D12A2-1D60-DD4A-AAF0-E1DB83CCCCE7}" destId="{3CB0BA79-F3CA-A741-A8A9-6ACA19960836}" srcOrd="1" destOrd="0" parTransId="{C29D4310-6C9B-E147-A769-26D5543D0C9F}" sibTransId="{443D9758-E905-B945-9C96-61CB1E405463}"/>
    <dgm:cxn modelId="{F1E10229-1531-604D-AF2F-890ADF2CAE87}" type="presOf" srcId="{BC3BE3A9-EE1B-1245-B82B-A63EA9DFBABA}" destId="{C10A1F1D-5192-BE43-B443-791A06F0531E}" srcOrd="0" destOrd="0" presId="urn:microsoft.com/office/officeart/2005/8/layout/hierarchy3"/>
    <dgm:cxn modelId="{925064A1-F003-F347-879A-3159B6A5644A}" srcId="{91F8B95E-A881-1A4A-9806-103C9A93AF9F}" destId="{16628CC1-A30D-B44C-BC7B-A7C0BAF8F268}" srcOrd="0" destOrd="0" parTransId="{FA7CFC86-B803-6444-8390-32CC82D72CFE}" sibTransId="{20265532-D1FE-1E4D-94D9-64D8BF599766}"/>
    <dgm:cxn modelId="{E3FA8E0A-E728-2544-92DC-4D9CD59F2CCC}" type="presOf" srcId="{67FA921A-0101-3D45-9B6C-8D21623FCDA4}" destId="{433C09F0-7660-E346-9A85-4A089C881CF4}" srcOrd="0" destOrd="0" presId="urn:microsoft.com/office/officeart/2005/8/layout/hierarchy3"/>
    <dgm:cxn modelId="{C552DAF3-2AD0-DD43-877D-600EB98FF98D}" type="presOf" srcId="{6B88C513-2CE1-BA4A-9420-4D624FCD70CC}" destId="{FD882A1F-7190-574C-9581-ABE36DE9E6EF}" srcOrd="0" destOrd="0" presId="urn:microsoft.com/office/officeart/2005/8/layout/hierarchy3"/>
    <dgm:cxn modelId="{3D39EB49-2C35-DA4A-97FF-5F771EA3B66B}" type="presOf" srcId="{3CB0BA79-F3CA-A741-A8A9-6ACA19960836}" destId="{510E2A17-A42C-F746-A084-2A0517FB57FF}" srcOrd="0" destOrd="0" presId="urn:microsoft.com/office/officeart/2005/8/layout/hierarchy3"/>
    <dgm:cxn modelId="{4AA6FCB5-A3F2-C24C-B46A-F1519973E2ED}" srcId="{9DB0C74A-70DD-2349-AD06-6CD075628A24}" destId="{BC3BE3A9-EE1B-1245-B82B-A63EA9DFBABA}" srcOrd="3" destOrd="0" parTransId="{6C245FAD-0463-9E41-9CA4-4A09F79CCE4C}" sibTransId="{212F1824-109B-1D41-996D-D293CDAA7952}"/>
    <dgm:cxn modelId="{866C301F-308A-BA4A-AC8F-19C99E40E3DC}" type="presOf" srcId="{7E634511-29F0-544E-81F7-C53FB6A62760}" destId="{228804FE-E7D2-C54E-AFE7-8D818FF6ABED}" srcOrd="0" destOrd="0" presId="urn:microsoft.com/office/officeart/2005/8/layout/hierarchy3"/>
    <dgm:cxn modelId="{A813D0BC-448E-E942-86F1-8E3CE6EBE2A2}" type="presOf" srcId="{6EE7BE93-C7A8-BC48-B61E-EB1B0C4D5E82}" destId="{6F9432BB-36E3-164B-952D-8F840CE1A504}" srcOrd="0" destOrd="0" presId="urn:microsoft.com/office/officeart/2005/8/layout/hierarchy3"/>
    <dgm:cxn modelId="{C02C46D1-3BDC-D84E-B93B-C24C71C72CEA}" srcId="{2CA95EDE-BE5C-B640-A7EE-394A25DB3FC6}" destId="{4C0D12A2-1D60-DD4A-AAF0-E1DB83CCCCE7}" srcOrd="1" destOrd="0" parTransId="{2FCBFC63-1E0E-164D-8E58-7CE851E1D50E}" sibTransId="{B85D1580-1FE8-9543-814D-CF92A3D248CE}"/>
    <dgm:cxn modelId="{FD6B1172-8A45-604C-A666-5C4418FC7832}" type="presOf" srcId="{65FC483D-078B-4040-B80C-651C161EEE5D}" destId="{AA86D578-699A-CC47-93F8-A6F89AD0139A}" srcOrd="0" destOrd="0" presId="urn:microsoft.com/office/officeart/2005/8/layout/hierarchy3"/>
    <dgm:cxn modelId="{784C2BAD-EEE6-7B46-AA25-CD3AA54F6FF7}" type="presOf" srcId="{FA7CFC86-B803-6444-8390-32CC82D72CFE}" destId="{ECABE115-D04D-2B4C-9A7A-395026E5A2C7}" srcOrd="0" destOrd="0" presId="urn:microsoft.com/office/officeart/2005/8/layout/hierarchy3"/>
    <dgm:cxn modelId="{B7EE58F8-0CC8-B44B-B62C-A46D8181492F}" srcId="{91F8B95E-A881-1A4A-9806-103C9A93AF9F}" destId="{822375AC-0BCE-8E4F-9867-D2E5EF5D0CB3}" srcOrd="1" destOrd="0" parTransId="{92CADECA-6749-3B45-86E0-3B4A8C9CD6A3}" sibTransId="{F392F66B-95E3-6B44-B122-CD92C737440C}"/>
    <dgm:cxn modelId="{441A04AE-F81A-D841-9701-B4535DB889F0}" srcId="{4C0D12A2-1D60-DD4A-AAF0-E1DB83CCCCE7}" destId="{AC0A2017-3537-834C-A695-8CC2428B52BB}" srcOrd="0" destOrd="0" parTransId="{CC4756EE-0E72-7644-8713-275E727AF211}" sibTransId="{3C8C1561-01B8-B243-A3CB-1E421D816347}"/>
    <dgm:cxn modelId="{61DFF4C0-2BEF-FF4C-A361-E9CF43646C0D}" type="presOf" srcId="{8D57CE7D-BF36-064C-A9B4-C471195D3E75}" destId="{3012CFBE-AE45-3E4B-88F6-FBBD338F995F}" srcOrd="0" destOrd="0" presId="urn:microsoft.com/office/officeart/2005/8/layout/hierarchy3"/>
    <dgm:cxn modelId="{60D9C82F-3CC1-E648-9AAF-85D740BF4DFD}" type="presOf" srcId="{B697C73B-F6B7-B041-8FBA-6732B5E0A7ED}" destId="{9479C023-866C-E049-B48A-C5C6529F2C3D}" srcOrd="0" destOrd="0" presId="urn:microsoft.com/office/officeart/2005/8/layout/hierarchy3"/>
    <dgm:cxn modelId="{FEBEF994-7C7D-E843-A93E-D586A48FA204}" srcId="{91F8B95E-A881-1A4A-9806-103C9A93AF9F}" destId="{8D57CE7D-BF36-064C-A9B4-C471195D3E75}" srcOrd="2" destOrd="0" parTransId="{743E4744-3168-F14C-8E69-61BC0D336230}" sibTransId="{4344DC67-FF06-2D48-8BCF-51719261D894}"/>
    <dgm:cxn modelId="{7CCE8AB4-F85E-3142-9C80-C9801931F919}" type="presOf" srcId="{395E9357-B2FD-EC4C-9E4B-379A7C3E0253}" destId="{FF3D6837-FC86-DC4D-9F83-F6F4A8851A06}" srcOrd="0" destOrd="0" presId="urn:microsoft.com/office/officeart/2005/8/layout/hierarchy3"/>
    <dgm:cxn modelId="{5FD4F9E7-4E06-1F43-83E4-40F5A5E9C012}" type="presOf" srcId="{AC0A2017-3537-834C-A695-8CC2428B52BB}" destId="{35F590A3-9777-114E-95E4-185076678BB4}" srcOrd="0" destOrd="0" presId="urn:microsoft.com/office/officeart/2005/8/layout/hierarchy3"/>
    <dgm:cxn modelId="{07A2EFC3-6F2E-7C4E-A69D-E63350DBD9B3}" type="presParOf" srcId="{DFA74489-BDC6-484E-9D42-FD84A895A439}" destId="{1F6559AF-3FF7-6F48-B82E-B417414BD447}" srcOrd="0" destOrd="0" presId="urn:microsoft.com/office/officeart/2005/8/layout/hierarchy3"/>
    <dgm:cxn modelId="{FDE1CD69-B33D-684E-88DA-BD37DEA94000}" type="presParOf" srcId="{1F6559AF-3FF7-6F48-B82E-B417414BD447}" destId="{F9DE7DD9-9634-9147-9DE7-26CDF11EF433}" srcOrd="0" destOrd="0" presId="urn:microsoft.com/office/officeart/2005/8/layout/hierarchy3"/>
    <dgm:cxn modelId="{DC1C7A42-7AD9-BD4A-B09E-A965125566BF}" type="presParOf" srcId="{F9DE7DD9-9634-9147-9DE7-26CDF11EF433}" destId="{4B183B91-890F-4549-A2AB-07CC7AE4E292}" srcOrd="0" destOrd="0" presId="urn:microsoft.com/office/officeart/2005/8/layout/hierarchy3"/>
    <dgm:cxn modelId="{EAD0B4EF-A294-CB48-B63D-7E9A63682675}" type="presParOf" srcId="{F9DE7DD9-9634-9147-9DE7-26CDF11EF433}" destId="{84A698B3-C74B-DD4D-BE4C-3AE951E1E84D}" srcOrd="1" destOrd="0" presId="urn:microsoft.com/office/officeart/2005/8/layout/hierarchy3"/>
    <dgm:cxn modelId="{910DAE80-5E83-354C-8F6C-E91E2B71B1CD}" type="presParOf" srcId="{1F6559AF-3FF7-6F48-B82E-B417414BD447}" destId="{550C882F-EC9D-4547-A51C-618225AF2ADC}" srcOrd="1" destOrd="0" presId="urn:microsoft.com/office/officeart/2005/8/layout/hierarchy3"/>
    <dgm:cxn modelId="{7DE7DFCC-FDBD-F047-9D75-5F9828CF79AE}" type="presParOf" srcId="{550C882F-EC9D-4547-A51C-618225AF2ADC}" destId="{6F21B1D4-438E-F24F-BCD6-CE96D0B893AF}" srcOrd="0" destOrd="0" presId="urn:microsoft.com/office/officeart/2005/8/layout/hierarchy3"/>
    <dgm:cxn modelId="{050784A3-C684-E543-9045-40FBADD98054}" type="presParOf" srcId="{550C882F-EC9D-4547-A51C-618225AF2ADC}" destId="{9479C023-866C-E049-B48A-C5C6529F2C3D}" srcOrd="1" destOrd="0" presId="urn:microsoft.com/office/officeart/2005/8/layout/hierarchy3"/>
    <dgm:cxn modelId="{5E359291-8AE0-2444-8ED5-34D073C76D96}" type="presParOf" srcId="{550C882F-EC9D-4547-A51C-618225AF2ADC}" destId="{2C4DA9DE-A48A-2648-ABCD-D64626EB93D4}" srcOrd="2" destOrd="0" presId="urn:microsoft.com/office/officeart/2005/8/layout/hierarchy3"/>
    <dgm:cxn modelId="{52005DC3-EDC4-1541-8992-F98DE9B85DF6}" type="presParOf" srcId="{550C882F-EC9D-4547-A51C-618225AF2ADC}" destId="{433C09F0-7660-E346-9A85-4A089C881CF4}" srcOrd="3" destOrd="0" presId="urn:microsoft.com/office/officeart/2005/8/layout/hierarchy3"/>
    <dgm:cxn modelId="{98048280-7490-BF4D-BDB1-39245003865F}" type="presParOf" srcId="{550C882F-EC9D-4547-A51C-618225AF2ADC}" destId="{83EAA456-F40E-774A-A107-CDD511C8F4FE}" srcOrd="4" destOrd="0" presId="urn:microsoft.com/office/officeart/2005/8/layout/hierarchy3"/>
    <dgm:cxn modelId="{3C66D341-225D-2E4E-A2D4-8D8DB18EB542}" type="presParOf" srcId="{550C882F-EC9D-4547-A51C-618225AF2ADC}" destId="{228804FE-E7D2-C54E-AFE7-8D818FF6ABED}" srcOrd="5" destOrd="0" presId="urn:microsoft.com/office/officeart/2005/8/layout/hierarchy3"/>
    <dgm:cxn modelId="{FE2FCC1F-D203-BE4D-A852-EE6538535A8E}" type="presParOf" srcId="{550C882F-EC9D-4547-A51C-618225AF2ADC}" destId="{195300DB-3D28-FF4A-BC84-37835B5E0B24}" srcOrd="6" destOrd="0" presId="urn:microsoft.com/office/officeart/2005/8/layout/hierarchy3"/>
    <dgm:cxn modelId="{CF699590-3A32-0D4A-9D0B-416308E18278}" type="presParOf" srcId="{550C882F-EC9D-4547-A51C-618225AF2ADC}" destId="{C10A1F1D-5192-BE43-B443-791A06F0531E}" srcOrd="7" destOrd="0" presId="urn:microsoft.com/office/officeart/2005/8/layout/hierarchy3"/>
    <dgm:cxn modelId="{F88BFDF6-B2D8-AD47-8131-8988814DA2A2}" type="presParOf" srcId="{DFA74489-BDC6-484E-9D42-FD84A895A439}" destId="{D55292AF-2DBE-A34B-ACCD-0207C07094D3}" srcOrd="1" destOrd="0" presId="urn:microsoft.com/office/officeart/2005/8/layout/hierarchy3"/>
    <dgm:cxn modelId="{3ADF8B07-6317-C34C-A13D-B32EF1182BDB}" type="presParOf" srcId="{D55292AF-2DBE-A34B-ACCD-0207C07094D3}" destId="{87369B53-213F-3540-9AEA-F48EA4FDD4B6}" srcOrd="0" destOrd="0" presId="urn:microsoft.com/office/officeart/2005/8/layout/hierarchy3"/>
    <dgm:cxn modelId="{1F01674A-B38A-654C-91C7-74CBF93E319D}" type="presParOf" srcId="{87369B53-213F-3540-9AEA-F48EA4FDD4B6}" destId="{066AECC6-BF00-0449-850D-F78A4109A837}" srcOrd="0" destOrd="0" presId="urn:microsoft.com/office/officeart/2005/8/layout/hierarchy3"/>
    <dgm:cxn modelId="{572D9B1E-6282-3741-A6E8-C03428404856}" type="presParOf" srcId="{87369B53-213F-3540-9AEA-F48EA4FDD4B6}" destId="{2E8A6039-6407-F944-B66E-61DF8B9FD518}" srcOrd="1" destOrd="0" presId="urn:microsoft.com/office/officeart/2005/8/layout/hierarchy3"/>
    <dgm:cxn modelId="{4BA4F4EC-41B8-634B-BB6F-7E38AB9992C9}" type="presParOf" srcId="{D55292AF-2DBE-A34B-ACCD-0207C07094D3}" destId="{87B91153-0845-2F45-8294-C4C9B897AB9B}" srcOrd="1" destOrd="0" presId="urn:microsoft.com/office/officeart/2005/8/layout/hierarchy3"/>
    <dgm:cxn modelId="{66D1BD9B-D8A9-874D-8619-E9F853F1629B}" type="presParOf" srcId="{87B91153-0845-2F45-8294-C4C9B897AB9B}" destId="{0EAA4774-3ACD-3741-84E7-CD73EDE3D171}" srcOrd="0" destOrd="0" presId="urn:microsoft.com/office/officeart/2005/8/layout/hierarchy3"/>
    <dgm:cxn modelId="{22982155-F2C0-154A-A36D-DC68F8010FB9}" type="presParOf" srcId="{87B91153-0845-2F45-8294-C4C9B897AB9B}" destId="{35F590A3-9777-114E-95E4-185076678BB4}" srcOrd="1" destOrd="0" presId="urn:microsoft.com/office/officeart/2005/8/layout/hierarchy3"/>
    <dgm:cxn modelId="{A7F69C16-CD76-DE43-96F7-86B323FA60F3}" type="presParOf" srcId="{87B91153-0845-2F45-8294-C4C9B897AB9B}" destId="{BEF2B034-EFB8-EF4F-BC9C-DC769B01612C}" srcOrd="2" destOrd="0" presId="urn:microsoft.com/office/officeart/2005/8/layout/hierarchy3"/>
    <dgm:cxn modelId="{CF950DF3-7966-7041-9DB8-97CBC0D5BDD0}" type="presParOf" srcId="{87B91153-0845-2F45-8294-C4C9B897AB9B}" destId="{510E2A17-A42C-F746-A084-2A0517FB57FF}" srcOrd="3" destOrd="0" presId="urn:microsoft.com/office/officeart/2005/8/layout/hierarchy3"/>
    <dgm:cxn modelId="{9A0C95ED-A557-D749-8A85-4C432E664341}" type="presParOf" srcId="{87B91153-0845-2F45-8294-C4C9B897AB9B}" destId="{6F9432BB-36E3-164B-952D-8F840CE1A504}" srcOrd="4" destOrd="0" presId="urn:microsoft.com/office/officeart/2005/8/layout/hierarchy3"/>
    <dgm:cxn modelId="{63A6EE5C-0872-0C45-A176-83D78A8C4AA9}" type="presParOf" srcId="{87B91153-0845-2F45-8294-C4C9B897AB9B}" destId="{FF3D6837-FC86-DC4D-9F83-F6F4A8851A06}" srcOrd="5" destOrd="0" presId="urn:microsoft.com/office/officeart/2005/8/layout/hierarchy3"/>
    <dgm:cxn modelId="{0FA90A3E-8444-8F4E-A0ED-17C1D353C6AB}" type="presParOf" srcId="{87B91153-0845-2F45-8294-C4C9B897AB9B}" destId="{DF210F54-E1B8-C74A-8C7A-1D1FFE7B5EA5}" srcOrd="6" destOrd="0" presId="urn:microsoft.com/office/officeart/2005/8/layout/hierarchy3"/>
    <dgm:cxn modelId="{D4FAD451-2646-D241-9A1C-FC8BC24C5072}" type="presParOf" srcId="{87B91153-0845-2F45-8294-C4C9B897AB9B}" destId="{AA86D578-699A-CC47-93F8-A6F89AD0139A}" srcOrd="7" destOrd="0" presId="urn:microsoft.com/office/officeart/2005/8/layout/hierarchy3"/>
    <dgm:cxn modelId="{11F80272-955A-054D-9666-E9FB7AD6A7C6}" type="presParOf" srcId="{DFA74489-BDC6-484E-9D42-FD84A895A439}" destId="{43BF73C9-E8EE-F442-98B6-E38BFD0EF64C}" srcOrd="2" destOrd="0" presId="urn:microsoft.com/office/officeart/2005/8/layout/hierarchy3"/>
    <dgm:cxn modelId="{EB097834-B315-9C4E-9D1E-007B8DD82918}" type="presParOf" srcId="{43BF73C9-E8EE-F442-98B6-E38BFD0EF64C}" destId="{16F9445B-FE68-BD49-9E68-BCE5EB2CCFC2}" srcOrd="0" destOrd="0" presId="urn:microsoft.com/office/officeart/2005/8/layout/hierarchy3"/>
    <dgm:cxn modelId="{B7299B2A-42D4-E949-853C-F47E0766D1C2}" type="presParOf" srcId="{16F9445B-FE68-BD49-9E68-BCE5EB2CCFC2}" destId="{CF1A0E3F-65E2-584D-8746-A352FBADEC8E}" srcOrd="0" destOrd="0" presId="urn:microsoft.com/office/officeart/2005/8/layout/hierarchy3"/>
    <dgm:cxn modelId="{A514C541-6C41-0E49-AE9B-DB11DE060155}" type="presParOf" srcId="{16F9445B-FE68-BD49-9E68-BCE5EB2CCFC2}" destId="{26FBD116-1E3D-1F4F-B335-C946D36ECA14}" srcOrd="1" destOrd="0" presId="urn:microsoft.com/office/officeart/2005/8/layout/hierarchy3"/>
    <dgm:cxn modelId="{7DB5AE2D-36FC-A749-B31B-FC50725C993D}" type="presParOf" srcId="{43BF73C9-E8EE-F442-98B6-E38BFD0EF64C}" destId="{66E34952-B670-7E4D-911D-C0A8F195D222}" srcOrd="1" destOrd="0" presId="urn:microsoft.com/office/officeart/2005/8/layout/hierarchy3"/>
    <dgm:cxn modelId="{7D36B8DC-D16B-7043-AE5D-8A6251EF64B9}" type="presParOf" srcId="{66E34952-B670-7E4D-911D-C0A8F195D222}" destId="{ECABE115-D04D-2B4C-9A7A-395026E5A2C7}" srcOrd="0" destOrd="0" presId="urn:microsoft.com/office/officeart/2005/8/layout/hierarchy3"/>
    <dgm:cxn modelId="{AD9C41C5-B293-214E-931B-C5BFFEEF1FFD}" type="presParOf" srcId="{66E34952-B670-7E4D-911D-C0A8F195D222}" destId="{2A53D292-08C9-674E-9725-6CDF7524218D}" srcOrd="1" destOrd="0" presId="urn:microsoft.com/office/officeart/2005/8/layout/hierarchy3"/>
    <dgm:cxn modelId="{8025B0F3-B4F3-E540-AA56-DD393A49B60C}" type="presParOf" srcId="{66E34952-B670-7E4D-911D-C0A8F195D222}" destId="{569BE27E-C346-CF41-BE04-96911C04A3DF}" srcOrd="2" destOrd="0" presId="urn:microsoft.com/office/officeart/2005/8/layout/hierarchy3"/>
    <dgm:cxn modelId="{063F8F00-73B8-AD47-915E-D64B116D209C}" type="presParOf" srcId="{66E34952-B670-7E4D-911D-C0A8F195D222}" destId="{C6FE3AC7-9954-F84A-977A-8A081F5AF577}" srcOrd="3" destOrd="0" presId="urn:microsoft.com/office/officeart/2005/8/layout/hierarchy3"/>
    <dgm:cxn modelId="{6D810580-1332-BB44-AD36-2468D02E4ECE}" type="presParOf" srcId="{66E34952-B670-7E4D-911D-C0A8F195D222}" destId="{A8FD4A5F-A435-E749-B896-03FCB00467E9}" srcOrd="4" destOrd="0" presId="urn:microsoft.com/office/officeart/2005/8/layout/hierarchy3"/>
    <dgm:cxn modelId="{01970014-9C90-8945-9FBC-F464EFCAD5C1}" type="presParOf" srcId="{66E34952-B670-7E4D-911D-C0A8F195D222}" destId="{3012CFBE-AE45-3E4B-88F6-FBBD338F995F}" srcOrd="5" destOrd="0" presId="urn:microsoft.com/office/officeart/2005/8/layout/hierarchy3"/>
    <dgm:cxn modelId="{88ABF963-ED21-9742-ABB1-7B7DDAE80525}" type="presParOf" srcId="{66E34952-B670-7E4D-911D-C0A8F195D222}" destId="{FD882A1F-7190-574C-9581-ABE36DE9E6EF}" srcOrd="6" destOrd="0" presId="urn:microsoft.com/office/officeart/2005/8/layout/hierarchy3"/>
    <dgm:cxn modelId="{1777A758-0851-8346-BCF3-2EEF0CFF19D5}" type="presParOf" srcId="{66E34952-B670-7E4D-911D-C0A8F195D222}" destId="{5B1814DC-D2C3-5344-80FD-46C19175EEED}" srcOrd="7"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AFE50E-CF80-C643-9F25-511970BCF503}" type="doc">
      <dgm:prSet loTypeId="urn:microsoft.com/office/officeart/2005/8/layout/cycle1" loCatId="" qsTypeId="urn:microsoft.com/office/officeart/2005/8/quickstyle/simple1" qsCatId="simple" csTypeId="urn:microsoft.com/office/officeart/2005/8/colors/accent5_1" csCatId="accent5" phldr="1"/>
      <dgm:spPr/>
      <dgm:t>
        <a:bodyPr/>
        <a:lstStyle/>
        <a:p>
          <a:endParaRPr lang="de-DE"/>
        </a:p>
      </dgm:t>
    </dgm:pt>
    <dgm:pt modelId="{4FF7B4A0-84BB-BC4B-8E6F-7FF52E74DCC0}">
      <dgm:prSet phldrT="[Text]" custT="1"/>
      <dgm:spPr/>
      <dgm:t>
        <a:bodyPr/>
        <a:lstStyle/>
        <a:p>
          <a:r>
            <a:rPr lang="de-DE" sz="3100" dirty="0" err="1">
              <a:latin typeface="+mj-lt"/>
            </a:rPr>
            <a:t>Questioning</a:t>
          </a:r>
          <a:endParaRPr lang="de-DE" sz="3100" dirty="0">
            <a:latin typeface="+mj-lt"/>
          </a:endParaRPr>
        </a:p>
        <a:p>
          <a:r>
            <a:rPr lang="de-DE" sz="2000" dirty="0">
              <a:latin typeface="+mj-lt"/>
            </a:rPr>
            <a:t>(</a:t>
          </a:r>
          <a:r>
            <a:rPr lang="de-DE" sz="2000" dirty="0" err="1">
              <a:latin typeface="+mj-lt"/>
            </a:rPr>
            <a:t>civil</a:t>
          </a:r>
          <a:r>
            <a:rPr lang="de-DE" sz="2000" dirty="0">
              <a:latin typeface="+mj-lt"/>
            </a:rPr>
            <a:t> </a:t>
          </a:r>
          <a:r>
            <a:rPr lang="de-DE" sz="2000" dirty="0" err="1">
              <a:latin typeface="+mj-lt"/>
            </a:rPr>
            <a:t>society</a:t>
          </a:r>
          <a:r>
            <a:rPr lang="de-DE" sz="2000" dirty="0">
              <a:latin typeface="+mj-lt"/>
            </a:rPr>
            <a:t>, </a:t>
          </a:r>
          <a:r>
            <a:rPr lang="de-DE" sz="2000" dirty="0" err="1">
              <a:latin typeface="+mj-lt"/>
            </a:rPr>
            <a:t>universities</a:t>
          </a:r>
          <a:r>
            <a:rPr lang="de-DE" sz="2000" dirty="0">
              <a:latin typeface="+mj-lt"/>
            </a:rPr>
            <a:t>)</a:t>
          </a:r>
        </a:p>
      </dgm:t>
    </dgm:pt>
    <dgm:pt modelId="{53F17CD7-2B75-334C-ACDC-E5EAE19F440C}" type="parTrans" cxnId="{E21DCFA5-8ECD-7247-804C-0091EE359F36}">
      <dgm:prSet/>
      <dgm:spPr/>
      <dgm:t>
        <a:bodyPr/>
        <a:lstStyle/>
        <a:p>
          <a:endParaRPr lang="de-DE"/>
        </a:p>
      </dgm:t>
    </dgm:pt>
    <dgm:pt modelId="{2A3814EA-92F7-A74A-99C9-E4363A3170D8}" type="sibTrans" cxnId="{E21DCFA5-8ECD-7247-804C-0091EE359F36}">
      <dgm:prSet/>
      <dgm:spPr/>
      <dgm:t>
        <a:bodyPr/>
        <a:lstStyle/>
        <a:p>
          <a:endParaRPr lang="de-DE"/>
        </a:p>
      </dgm:t>
    </dgm:pt>
    <dgm:pt modelId="{13928DEF-EFBF-2C41-8A18-CED8E72F3F17}">
      <dgm:prSet phldrT="[Text]" custT="1"/>
      <dgm:spPr/>
      <dgm:t>
        <a:bodyPr/>
        <a:lstStyle/>
        <a:p>
          <a:r>
            <a:rPr lang="de-DE" sz="2900" dirty="0" err="1">
              <a:latin typeface="+mj-lt"/>
            </a:rPr>
            <a:t>Stabilization</a:t>
          </a:r>
          <a:r>
            <a:rPr lang="de-DE" sz="2900" dirty="0">
              <a:latin typeface="+mj-lt"/>
            </a:rPr>
            <a:t> </a:t>
          </a:r>
        </a:p>
        <a:p>
          <a:r>
            <a:rPr lang="de-DE" sz="2000" dirty="0">
              <a:latin typeface="+mj-lt"/>
            </a:rPr>
            <a:t>(</a:t>
          </a:r>
          <a:r>
            <a:rPr lang="de-DE" sz="2000" dirty="0" err="1">
              <a:latin typeface="+mj-lt"/>
            </a:rPr>
            <a:t>corporates</a:t>
          </a:r>
          <a:r>
            <a:rPr lang="de-DE" sz="2000" dirty="0">
              <a:latin typeface="+mj-lt"/>
            </a:rPr>
            <a:t>, pol. </a:t>
          </a:r>
          <a:r>
            <a:rPr lang="de-DE" sz="2000" dirty="0" err="1">
              <a:latin typeface="+mj-lt"/>
            </a:rPr>
            <a:t>institutions</a:t>
          </a:r>
          <a:r>
            <a:rPr lang="de-DE" sz="2000" dirty="0">
              <a:latin typeface="+mj-lt"/>
            </a:rPr>
            <a:t>, NGOs)</a:t>
          </a:r>
        </a:p>
      </dgm:t>
    </dgm:pt>
    <dgm:pt modelId="{9C75B8CB-12EC-654B-B097-7AE9BE7A74D8}" type="parTrans" cxnId="{640A9AD2-E830-BC47-945D-14537B06CE27}">
      <dgm:prSet/>
      <dgm:spPr/>
      <dgm:t>
        <a:bodyPr/>
        <a:lstStyle/>
        <a:p>
          <a:endParaRPr lang="de-DE"/>
        </a:p>
      </dgm:t>
    </dgm:pt>
    <dgm:pt modelId="{22DFA513-E0C8-8B42-A1AA-73E4CE0C77BE}" type="sibTrans" cxnId="{640A9AD2-E830-BC47-945D-14537B06CE27}">
      <dgm:prSet/>
      <dgm:spPr/>
      <dgm:t>
        <a:bodyPr/>
        <a:lstStyle/>
        <a:p>
          <a:endParaRPr lang="de-DE"/>
        </a:p>
      </dgm:t>
    </dgm:pt>
    <dgm:pt modelId="{B3FD9263-6165-4D47-82D0-D7A047357117}" type="pres">
      <dgm:prSet presAssocID="{93AFE50E-CF80-C643-9F25-511970BCF503}" presName="cycle" presStyleCnt="0">
        <dgm:presLayoutVars>
          <dgm:dir/>
          <dgm:resizeHandles val="exact"/>
        </dgm:presLayoutVars>
      </dgm:prSet>
      <dgm:spPr/>
      <dgm:t>
        <a:bodyPr/>
        <a:lstStyle/>
        <a:p>
          <a:endParaRPr lang="de-DE"/>
        </a:p>
      </dgm:t>
    </dgm:pt>
    <dgm:pt modelId="{6BE7B7D8-539D-9D45-814A-279F30814AEC}" type="pres">
      <dgm:prSet presAssocID="{4FF7B4A0-84BB-BC4B-8E6F-7FF52E74DCC0}" presName="dummy" presStyleCnt="0"/>
      <dgm:spPr/>
    </dgm:pt>
    <dgm:pt modelId="{F5AD371A-36D8-BC49-A927-22E129C7CE48}" type="pres">
      <dgm:prSet presAssocID="{4FF7B4A0-84BB-BC4B-8E6F-7FF52E74DCC0}" presName="node" presStyleLbl="revTx" presStyleIdx="0" presStyleCnt="2" custScaleX="108465" custScaleY="85495" custRadScaleRad="103020">
        <dgm:presLayoutVars>
          <dgm:bulletEnabled val="1"/>
        </dgm:presLayoutVars>
      </dgm:prSet>
      <dgm:spPr/>
      <dgm:t>
        <a:bodyPr/>
        <a:lstStyle/>
        <a:p>
          <a:endParaRPr lang="de-DE"/>
        </a:p>
      </dgm:t>
    </dgm:pt>
    <dgm:pt modelId="{09D563F3-40CE-D544-B66B-7A2E4F7EC0D5}" type="pres">
      <dgm:prSet presAssocID="{2A3814EA-92F7-A74A-99C9-E4363A3170D8}" presName="sibTrans" presStyleLbl="node1" presStyleIdx="0" presStyleCnt="2"/>
      <dgm:spPr/>
      <dgm:t>
        <a:bodyPr/>
        <a:lstStyle/>
        <a:p>
          <a:endParaRPr lang="de-DE"/>
        </a:p>
      </dgm:t>
    </dgm:pt>
    <dgm:pt modelId="{47265810-29A5-8140-BAD9-17B3C3CB2FF7}" type="pres">
      <dgm:prSet presAssocID="{13928DEF-EFBF-2C41-8A18-CED8E72F3F17}" presName="dummy" presStyleCnt="0"/>
      <dgm:spPr/>
    </dgm:pt>
    <dgm:pt modelId="{F17B744C-F344-D04D-81FE-E1D6AA3D8D72}" type="pres">
      <dgm:prSet presAssocID="{13928DEF-EFBF-2C41-8A18-CED8E72F3F17}" presName="node" presStyleLbl="revTx" presStyleIdx="1" presStyleCnt="2" custScaleX="111671" custRadScaleRad="107550">
        <dgm:presLayoutVars>
          <dgm:bulletEnabled val="1"/>
        </dgm:presLayoutVars>
      </dgm:prSet>
      <dgm:spPr/>
      <dgm:t>
        <a:bodyPr/>
        <a:lstStyle/>
        <a:p>
          <a:endParaRPr lang="de-DE"/>
        </a:p>
      </dgm:t>
    </dgm:pt>
    <dgm:pt modelId="{864A89C9-F01F-764E-A859-047DB4B9FEDD}" type="pres">
      <dgm:prSet presAssocID="{22DFA513-E0C8-8B42-A1AA-73E4CE0C77BE}" presName="sibTrans" presStyleLbl="node1" presStyleIdx="1" presStyleCnt="2"/>
      <dgm:spPr/>
      <dgm:t>
        <a:bodyPr/>
        <a:lstStyle/>
        <a:p>
          <a:endParaRPr lang="de-DE"/>
        </a:p>
      </dgm:t>
    </dgm:pt>
  </dgm:ptLst>
  <dgm:cxnLst>
    <dgm:cxn modelId="{FD5FAB96-C0F7-D34D-B970-0AF2610F6251}" type="presOf" srcId="{4FF7B4A0-84BB-BC4B-8E6F-7FF52E74DCC0}" destId="{F5AD371A-36D8-BC49-A927-22E129C7CE48}" srcOrd="0" destOrd="0" presId="urn:microsoft.com/office/officeart/2005/8/layout/cycle1"/>
    <dgm:cxn modelId="{85433F30-DA5E-5446-9D4C-9E489D8E5B77}" type="presOf" srcId="{93AFE50E-CF80-C643-9F25-511970BCF503}" destId="{B3FD9263-6165-4D47-82D0-D7A047357117}" srcOrd="0" destOrd="0" presId="urn:microsoft.com/office/officeart/2005/8/layout/cycle1"/>
    <dgm:cxn modelId="{640A9AD2-E830-BC47-945D-14537B06CE27}" srcId="{93AFE50E-CF80-C643-9F25-511970BCF503}" destId="{13928DEF-EFBF-2C41-8A18-CED8E72F3F17}" srcOrd="1" destOrd="0" parTransId="{9C75B8CB-12EC-654B-B097-7AE9BE7A74D8}" sibTransId="{22DFA513-E0C8-8B42-A1AA-73E4CE0C77BE}"/>
    <dgm:cxn modelId="{3DE821C9-D683-9B41-A130-1354B0F245AB}" type="presOf" srcId="{13928DEF-EFBF-2C41-8A18-CED8E72F3F17}" destId="{F17B744C-F344-D04D-81FE-E1D6AA3D8D72}" srcOrd="0" destOrd="0" presId="urn:microsoft.com/office/officeart/2005/8/layout/cycle1"/>
    <dgm:cxn modelId="{61F82185-5ABC-7F4F-8171-4B5C7BFEAD36}" type="presOf" srcId="{2A3814EA-92F7-A74A-99C9-E4363A3170D8}" destId="{09D563F3-40CE-D544-B66B-7A2E4F7EC0D5}" srcOrd="0" destOrd="0" presId="urn:microsoft.com/office/officeart/2005/8/layout/cycle1"/>
    <dgm:cxn modelId="{65F32D64-46C6-124A-8E9D-133C547F00B9}" type="presOf" srcId="{22DFA513-E0C8-8B42-A1AA-73E4CE0C77BE}" destId="{864A89C9-F01F-764E-A859-047DB4B9FEDD}" srcOrd="0" destOrd="0" presId="urn:microsoft.com/office/officeart/2005/8/layout/cycle1"/>
    <dgm:cxn modelId="{E21DCFA5-8ECD-7247-804C-0091EE359F36}" srcId="{93AFE50E-CF80-C643-9F25-511970BCF503}" destId="{4FF7B4A0-84BB-BC4B-8E6F-7FF52E74DCC0}" srcOrd="0" destOrd="0" parTransId="{53F17CD7-2B75-334C-ACDC-E5EAE19F440C}" sibTransId="{2A3814EA-92F7-A74A-99C9-E4363A3170D8}"/>
    <dgm:cxn modelId="{0E985626-5C1A-A847-9CF2-7F080E76D7E1}" type="presParOf" srcId="{B3FD9263-6165-4D47-82D0-D7A047357117}" destId="{6BE7B7D8-539D-9D45-814A-279F30814AEC}" srcOrd="0" destOrd="0" presId="urn:microsoft.com/office/officeart/2005/8/layout/cycle1"/>
    <dgm:cxn modelId="{2B905978-7CE5-3D44-A6DC-43DCD39A82FD}" type="presParOf" srcId="{B3FD9263-6165-4D47-82D0-D7A047357117}" destId="{F5AD371A-36D8-BC49-A927-22E129C7CE48}" srcOrd="1" destOrd="0" presId="urn:microsoft.com/office/officeart/2005/8/layout/cycle1"/>
    <dgm:cxn modelId="{CFF5375D-A5B4-8945-83E5-D558056ACE4C}" type="presParOf" srcId="{B3FD9263-6165-4D47-82D0-D7A047357117}" destId="{09D563F3-40CE-D544-B66B-7A2E4F7EC0D5}" srcOrd="2" destOrd="0" presId="urn:microsoft.com/office/officeart/2005/8/layout/cycle1"/>
    <dgm:cxn modelId="{5AA86AD1-024F-3040-A217-41645C68373A}" type="presParOf" srcId="{B3FD9263-6165-4D47-82D0-D7A047357117}" destId="{47265810-29A5-8140-BAD9-17B3C3CB2FF7}" srcOrd="3" destOrd="0" presId="urn:microsoft.com/office/officeart/2005/8/layout/cycle1"/>
    <dgm:cxn modelId="{9660BDCB-7983-2247-8D15-53FA15C3AE1A}" type="presParOf" srcId="{B3FD9263-6165-4D47-82D0-D7A047357117}" destId="{F17B744C-F344-D04D-81FE-E1D6AA3D8D72}" srcOrd="4" destOrd="0" presId="urn:microsoft.com/office/officeart/2005/8/layout/cycle1"/>
    <dgm:cxn modelId="{1E8E937C-6567-EC48-9B0D-0CB423E48450}" type="presParOf" srcId="{B3FD9263-6165-4D47-82D0-D7A047357117}" destId="{864A89C9-F01F-764E-A859-047DB4B9FEDD}" srcOrd="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3976B-2BEF-334B-BB9D-3FE6BB60ED20}">
      <dsp:nvSpPr>
        <dsp:cNvPr id="0" name=""/>
        <dsp:cNvSpPr/>
      </dsp:nvSpPr>
      <dsp:spPr>
        <a:xfrm rot="16200000">
          <a:off x="337" y="774567"/>
          <a:ext cx="3869531" cy="3869531"/>
        </a:xfrm>
        <a:prstGeom prst="upArrow">
          <a:avLst>
            <a:gd name="adj1" fmla="val 50000"/>
            <a:gd name="adj2" fmla="val 35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de-DE" sz="2700" kern="1200" dirty="0" err="1"/>
            <a:t>Purposive</a:t>
          </a:r>
          <a:r>
            <a:rPr lang="de-DE" sz="2700" kern="1200" dirty="0"/>
            <a:t>, </a:t>
          </a:r>
          <a:r>
            <a:rPr lang="de-DE" sz="2700" kern="1200" dirty="0" err="1"/>
            <a:t>hierarchical</a:t>
          </a:r>
          <a:r>
            <a:rPr lang="de-DE" sz="2700" kern="1200" dirty="0"/>
            <a:t>, formal</a:t>
          </a:r>
        </a:p>
      </dsp:txBody>
      <dsp:txXfrm rot="5400000">
        <a:off x="677505" y="1741950"/>
        <a:ext cx="3192363" cy="1934765"/>
      </dsp:txXfrm>
    </dsp:sp>
    <dsp:sp modelId="{43F83249-C400-434F-AE04-54D2A4D7601B}">
      <dsp:nvSpPr>
        <dsp:cNvPr id="0" name=""/>
        <dsp:cNvSpPr/>
      </dsp:nvSpPr>
      <dsp:spPr>
        <a:xfrm rot="5400000">
          <a:off x="4258130" y="774567"/>
          <a:ext cx="3869531" cy="3869531"/>
        </a:xfrm>
        <a:prstGeom prst="upArrow">
          <a:avLst>
            <a:gd name="adj1" fmla="val 50000"/>
            <a:gd name="adj2" fmla="val 35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de-DE" sz="2700" kern="1200" dirty="0"/>
            <a:t>Non-</a:t>
          </a:r>
          <a:r>
            <a:rPr lang="de-DE" sz="2700" kern="1200" dirty="0" err="1"/>
            <a:t>purposive</a:t>
          </a:r>
          <a:r>
            <a:rPr lang="de-DE" sz="2700" kern="1200" dirty="0"/>
            <a:t>, </a:t>
          </a:r>
          <a:r>
            <a:rPr lang="de-DE" sz="2700" kern="1200" dirty="0" err="1"/>
            <a:t>particpatory</a:t>
          </a:r>
          <a:r>
            <a:rPr lang="de-DE" sz="2700" kern="1200" dirty="0"/>
            <a:t>, informal, </a:t>
          </a:r>
          <a:r>
            <a:rPr lang="de-DE" sz="2700" kern="1200" dirty="0" err="1"/>
            <a:t>dialectic</a:t>
          </a:r>
          <a:r>
            <a:rPr lang="de-DE" sz="2700" kern="1200" dirty="0"/>
            <a:t>, </a:t>
          </a:r>
          <a:r>
            <a:rPr lang="de-DE" sz="2700" kern="1200" dirty="0" err="1"/>
            <a:t>co-constructed</a:t>
          </a:r>
          <a:endParaRPr lang="de-DE" sz="2700" kern="1200" dirty="0"/>
        </a:p>
      </dsp:txBody>
      <dsp:txXfrm rot="-5400000">
        <a:off x="4258130" y="1741950"/>
        <a:ext cx="3192363" cy="19347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3976B-2BEF-334B-BB9D-3FE6BB60ED20}">
      <dsp:nvSpPr>
        <dsp:cNvPr id="0" name=""/>
        <dsp:cNvSpPr/>
      </dsp:nvSpPr>
      <dsp:spPr>
        <a:xfrm rot="16200000">
          <a:off x="337" y="774567"/>
          <a:ext cx="3869531" cy="3869531"/>
        </a:xfrm>
        <a:prstGeom prst="upArrow">
          <a:avLst>
            <a:gd name="adj1" fmla="val 50000"/>
            <a:gd name="adj2" fmla="val 35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de-DE" sz="2700" kern="1200" dirty="0" err="1"/>
            <a:t>Purposive</a:t>
          </a:r>
          <a:r>
            <a:rPr lang="de-DE" sz="2700" kern="1200" dirty="0"/>
            <a:t>, </a:t>
          </a:r>
          <a:r>
            <a:rPr lang="de-DE" sz="2700" kern="1200" dirty="0" err="1"/>
            <a:t>hierarchical</a:t>
          </a:r>
          <a:r>
            <a:rPr lang="de-DE" sz="2700" kern="1200" dirty="0"/>
            <a:t>, formal</a:t>
          </a:r>
        </a:p>
      </dsp:txBody>
      <dsp:txXfrm rot="5400000">
        <a:off x="677505" y="1741950"/>
        <a:ext cx="3192363" cy="1934765"/>
      </dsp:txXfrm>
    </dsp:sp>
    <dsp:sp modelId="{43F83249-C400-434F-AE04-54D2A4D7601B}">
      <dsp:nvSpPr>
        <dsp:cNvPr id="0" name=""/>
        <dsp:cNvSpPr/>
      </dsp:nvSpPr>
      <dsp:spPr>
        <a:xfrm rot="5400000">
          <a:off x="4258130" y="774567"/>
          <a:ext cx="3869531" cy="3869531"/>
        </a:xfrm>
        <a:prstGeom prst="upArrow">
          <a:avLst>
            <a:gd name="adj1" fmla="val 50000"/>
            <a:gd name="adj2" fmla="val 35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de-DE" sz="2700" kern="1200" dirty="0"/>
            <a:t>Non-</a:t>
          </a:r>
          <a:r>
            <a:rPr lang="de-DE" sz="2700" kern="1200" dirty="0" err="1"/>
            <a:t>purposive</a:t>
          </a:r>
          <a:r>
            <a:rPr lang="de-DE" sz="2700" kern="1200" dirty="0"/>
            <a:t>, </a:t>
          </a:r>
          <a:r>
            <a:rPr lang="de-DE" sz="2700" kern="1200" dirty="0" err="1"/>
            <a:t>particpatory</a:t>
          </a:r>
          <a:r>
            <a:rPr lang="de-DE" sz="2700" kern="1200" dirty="0"/>
            <a:t>, informal, </a:t>
          </a:r>
          <a:r>
            <a:rPr lang="de-DE" sz="2700" kern="1200" dirty="0" err="1"/>
            <a:t>dialectic</a:t>
          </a:r>
          <a:r>
            <a:rPr lang="de-DE" sz="2700" kern="1200" dirty="0"/>
            <a:t>, </a:t>
          </a:r>
          <a:r>
            <a:rPr lang="de-DE" sz="2700" kern="1200" dirty="0" err="1"/>
            <a:t>co-constructed</a:t>
          </a:r>
          <a:endParaRPr lang="de-DE" sz="2700" kern="1200" dirty="0"/>
        </a:p>
      </dsp:txBody>
      <dsp:txXfrm rot="-5400000">
        <a:off x="4258130" y="1741950"/>
        <a:ext cx="3192363" cy="19347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83B91-890F-4549-A2AB-07CC7AE4E292}">
      <dsp:nvSpPr>
        <dsp:cNvPr id="0" name=""/>
        <dsp:cNvSpPr/>
      </dsp:nvSpPr>
      <dsp:spPr>
        <a:xfrm>
          <a:off x="1124713" y="3270"/>
          <a:ext cx="2755312" cy="87469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de-DE" sz="2200" kern="1200" dirty="0"/>
            <a:t>Dissemination</a:t>
          </a:r>
        </a:p>
      </dsp:txBody>
      <dsp:txXfrm>
        <a:off x="1150332" y="28889"/>
        <a:ext cx="2704074" cy="823458"/>
      </dsp:txXfrm>
    </dsp:sp>
    <dsp:sp modelId="{6F21B1D4-438E-F24F-BCD6-CE96D0B893AF}">
      <dsp:nvSpPr>
        <dsp:cNvPr id="0" name=""/>
        <dsp:cNvSpPr/>
      </dsp:nvSpPr>
      <dsp:spPr>
        <a:xfrm>
          <a:off x="1400244" y="877967"/>
          <a:ext cx="275531" cy="656026"/>
        </a:xfrm>
        <a:custGeom>
          <a:avLst/>
          <a:gdLst/>
          <a:ahLst/>
          <a:cxnLst/>
          <a:rect l="0" t="0" r="0" b="0"/>
          <a:pathLst>
            <a:path>
              <a:moveTo>
                <a:pt x="0" y="0"/>
              </a:moveTo>
              <a:lnTo>
                <a:pt x="0" y="656026"/>
              </a:lnTo>
              <a:lnTo>
                <a:pt x="275531" y="656026"/>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79C023-866C-E049-B48A-C5C6529F2C3D}">
      <dsp:nvSpPr>
        <dsp:cNvPr id="0" name=""/>
        <dsp:cNvSpPr/>
      </dsp:nvSpPr>
      <dsp:spPr>
        <a:xfrm>
          <a:off x="1675775" y="1096641"/>
          <a:ext cx="1862754" cy="874705"/>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de-DE" sz="1400" kern="1200" dirty="0"/>
            <a:t>Communication </a:t>
          </a:r>
          <a:r>
            <a:rPr lang="de-DE" sz="1400" kern="1200" dirty="0" err="1"/>
            <a:t>of</a:t>
          </a:r>
          <a:r>
            <a:rPr lang="de-DE" sz="1400" kern="1200" dirty="0"/>
            <a:t> </a:t>
          </a:r>
          <a:r>
            <a:rPr lang="de-DE" sz="1400" kern="1200" dirty="0" err="1"/>
            <a:t>Sustainability</a:t>
          </a:r>
          <a:endParaRPr lang="de-DE" sz="1400" kern="1200" dirty="0"/>
        </a:p>
      </dsp:txBody>
      <dsp:txXfrm>
        <a:off x="1701394" y="1122260"/>
        <a:ext cx="1811516" cy="823467"/>
      </dsp:txXfrm>
    </dsp:sp>
    <dsp:sp modelId="{2C4DA9DE-A48A-2648-ABCD-D64626EB93D4}">
      <dsp:nvSpPr>
        <dsp:cNvPr id="0" name=""/>
        <dsp:cNvSpPr/>
      </dsp:nvSpPr>
      <dsp:spPr>
        <a:xfrm>
          <a:off x="1400244" y="877967"/>
          <a:ext cx="275531" cy="1749402"/>
        </a:xfrm>
        <a:custGeom>
          <a:avLst/>
          <a:gdLst/>
          <a:ahLst/>
          <a:cxnLst/>
          <a:rect l="0" t="0" r="0" b="0"/>
          <a:pathLst>
            <a:path>
              <a:moveTo>
                <a:pt x="0" y="0"/>
              </a:moveTo>
              <a:lnTo>
                <a:pt x="0" y="1749402"/>
              </a:lnTo>
              <a:lnTo>
                <a:pt x="275531" y="1749402"/>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3C09F0-7660-E346-9A85-4A089C881CF4}">
      <dsp:nvSpPr>
        <dsp:cNvPr id="0" name=""/>
        <dsp:cNvSpPr/>
      </dsp:nvSpPr>
      <dsp:spPr>
        <a:xfrm>
          <a:off x="1675775" y="2190020"/>
          <a:ext cx="1862754" cy="87469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de-DE" sz="1400" kern="1200" dirty="0" err="1"/>
            <a:t>Findings</a:t>
          </a:r>
          <a:r>
            <a:rPr lang="de-DE" sz="1400" kern="1200" dirty="0"/>
            <a:t>, </a:t>
          </a:r>
          <a:r>
            <a:rPr lang="de-DE" sz="1400" kern="1200" dirty="0" err="1"/>
            <a:t>information</a:t>
          </a:r>
          <a:r>
            <a:rPr lang="de-DE" sz="1400" kern="1200" dirty="0"/>
            <a:t>, </a:t>
          </a:r>
          <a:r>
            <a:rPr lang="de-DE" sz="1400" kern="1200" dirty="0" err="1"/>
            <a:t>knowledge</a:t>
          </a:r>
          <a:r>
            <a:rPr lang="de-DE" sz="1400" kern="1200" dirty="0"/>
            <a:t> </a:t>
          </a:r>
        </a:p>
      </dsp:txBody>
      <dsp:txXfrm>
        <a:off x="1701394" y="2215639"/>
        <a:ext cx="1811516" cy="823458"/>
      </dsp:txXfrm>
    </dsp:sp>
    <dsp:sp modelId="{83EAA456-F40E-774A-A107-CDD511C8F4FE}">
      <dsp:nvSpPr>
        <dsp:cNvPr id="0" name=""/>
        <dsp:cNvSpPr/>
      </dsp:nvSpPr>
      <dsp:spPr>
        <a:xfrm>
          <a:off x="1400244" y="877967"/>
          <a:ext cx="275531" cy="2842773"/>
        </a:xfrm>
        <a:custGeom>
          <a:avLst/>
          <a:gdLst/>
          <a:ahLst/>
          <a:cxnLst/>
          <a:rect l="0" t="0" r="0" b="0"/>
          <a:pathLst>
            <a:path>
              <a:moveTo>
                <a:pt x="0" y="0"/>
              </a:moveTo>
              <a:lnTo>
                <a:pt x="0" y="2842773"/>
              </a:lnTo>
              <a:lnTo>
                <a:pt x="275531" y="284277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8804FE-E7D2-C54E-AFE7-8D818FF6ABED}">
      <dsp:nvSpPr>
        <dsp:cNvPr id="0" name=""/>
        <dsp:cNvSpPr/>
      </dsp:nvSpPr>
      <dsp:spPr>
        <a:xfrm>
          <a:off x="1675775" y="3283391"/>
          <a:ext cx="1862754" cy="87469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de-DE" sz="1400" kern="1200" dirty="0" err="1"/>
            <a:t>Use</a:t>
          </a:r>
          <a:r>
            <a:rPr lang="de-DE" sz="1400" kern="1200" dirty="0"/>
            <a:t>: </a:t>
          </a:r>
          <a:r>
            <a:rPr lang="de-DE" sz="1400" kern="1200" dirty="0" err="1"/>
            <a:t>Informtion</a:t>
          </a:r>
          <a:r>
            <a:rPr lang="de-DE" sz="1400" kern="1200" dirty="0"/>
            <a:t>, </a:t>
          </a:r>
          <a:r>
            <a:rPr lang="de-DE" sz="1400" kern="1200" dirty="0" err="1"/>
            <a:t>awareness</a:t>
          </a:r>
          <a:r>
            <a:rPr lang="de-DE" sz="1400" kern="1200" dirty="0"/>
            <a:t>, </a:t>
          </a:r>
          <a:r>
            <a:rPr lang="de-DE" sz="1400" kern="1200" dirty="0" err="1"/>
            <a:t>learning</a:t>
          </a:r>
          <a:endParaRPr lang="de-DE" sz="1400" kern="1200" dirty="0"/>
        </a:p>
      </dsp:txBody>
      <dsp:txXfrm>
        <a:off x="1701394" y="3309010"/>
        <a:ext cx="1811516" cy="823458"/>
      </dsp:txXfrm>
    </dsp:sp>
    <dsp:sp modelId="{195300DB-3D28-FF4A-BC84-37835B5E0B24}">
      <dsp:nvSpPr>
        <dsp:cNvPr id="0" name=""/>
        <dsp:cNvSpPr/>
      </dsp:nvSpPr>
      <dsp:spPr>
        <a:xfrm>
          <a:off x="1400244" y="877967"/>
          <a:ext cx="275531" cy="3936144"/>
        </a:xfrm>
        <a:custGeom>
          <a:avLst/>
          <a:gdLst/>
          <a:ahLst/>
          <a:cxnLst/>
          <a:rect l="0" t="0" r="0" b="0"/>
          <a:pathLst>
            <a:path>
              <a:moveTo>
                <a:pt x="0" y="0"/>
              </a:moveTo>
              <a:lnTo>
                <a:pt x="0" y="3936144"/>
              </a:lnTo>
              <a:lnTo>
                <a:pt x="275531" y="3936144"/>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0A1F1D-5192-BE43-B443-791A06F0531E}">
      <dsp:nvSpPr>
        <dsp:cNvPr id="0" name=""/>
        <dsp:cNvSpPr/>
      </dsp:nvSpPr>
      <dsp:spPr>
        <a:xfrm>
          <a:off x="1675775" y="4376762"/>
          <a:ext cx="1862754" cy="87469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de-DE" sz="1400" kern="1200" dirty="0"/>
            <a:t>Communication </a:t>
          </a:r>
          <a:r>
            <a:rPr lang="de-DE" sz="1400" kern="1200" dirty="0" err="1"/>
            <a:t>as</a:t>
          </a:r>
          <a:r>
            <a:rPr lang="de-DE" sz="1400" kern="1200" dirty="0"/>
            <a:t> </a:t>
          </a:r>
          <a:r>
            <a:rPr lang="de-DE" sz="1400" kern="1200" dirty="0" err="1"/>
            <a:t>defence</a:t>
          </a:r>
          <a:r>
            <a:rPr lang="de-DE" sz="1400" kern="1200" dirty="0"/>
            <a:t>, </a:t>
          </a:r>
          <a:r>
            <a:rPr lang="de-DE" sz="1400" kern="1200" dirty="0" err="1"/>
            <a:t>promotion</a:t>
          </a:r>
          <a:r>
            <a:rPr lang="de-DE" sz="1400" kern="1200" dirty="0"/>
            <a:t>, </a:t>
          </a:r>
          <a:r>
            <a:rPr lang="de-DE" sz="1400" kern="1200" dirty="0" err="1"/>
            <a:t>popularization</a:t>
          </a:r>
          <a:r>
            <a:rPr lang="de-DE" sz="1400" kern="1200" dirty="0"/>
            <a:t>, </a:t>
          </a:r>
          <a:r>
            <a:rPr lang="de-DE" sz="1400" kern="1200" dirty="0" err="1"/>
            <a:t>outreach</a:t>
          </a:r>
          <a:endParaRPr lang="de-DE" sz="1400" kern="1200" dirty="0"/>
        </a:p>
      </dsp:txBody>
      <dsp:txXfrm>
        <a:off x="1701394" y="4402381"/>
        <a:ext cx="1811516" cy="823458"/>
      </dsp:txXfrm>
    </dsp:sp>
    <dsp:sp modelId="{066AECC6-BF00-0449-850D-F78A4109A837}">
      <dsp:nvSpPr>
        <dsp:cNvPr id="0" name=""/>
        <dsp:cNvSpPr/>
      </dsp:nvSpPr>
      <dsp:spPr>
        <a:xfrm>
          <a:off x="4317374" y="3270"/>
          <a:ext cx="2662104" cy="87469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de-DE" sz="2200" kern="1200" dirty="0" err="1"/>
            <a:t>Dialogue</a:t>
          </a:r>
          <a:endParaRPr lang="de-DE" sz="2200" kern="1200" dirty="0"/>
        </a:p>
      </dsp:txBody>
      <dsp:txXfrm>
        <a:off x="4342993" y="28889"/>
        <a:ext cx="2610866" cy="823458"/>
      </dsp:txXfrm>
    </dsp:sp>
    <dsp:sp modelId="{0EAA4774-3ACD-3741-84E7-CD73EDE3D171}">
      <dsp:nvSpPr>
        <dsp:cNvPr id="0" name=""/>
        <dsp:cNvSpPr/>
      </dsp:nvSpPr>
      <dsp:spPr>
        <a:xfrm>
          <a:off x="4583584" y="877967"/>
          <a:ext cx="266210" cy="656022"/>
        </a:xfrm>
        <a:custGeom>
          <a:avLst/>
          <a:gdLst/>
          <a:ahLst/>
          <a:cxnLst/>
          <a:rect l="0" t="0" r="0" b="0"/>
          <a:pathLst>
            <a:path>
              <a:moveTo>
                <a:pt x="0" y="0"/>
              </a:moveTo>
              <a:lnTo>
                <a:pt x="0" y="656022"/>
              </a:lnTo>
              <a:lnTo>
                <a:pt x="266210" y="656022"/>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F590A3-9777-114E-95E4-185076678BB4}">
      <dsp:nvSpPr>
        <dsp:cNvPr id="0" name=""/>
        <dsp:cNvSpPr/>
      </dsp:nvSpPr>
      <dsp:spPr>
        <a:xfrm>
          <a:off x="4849795" y="1096641"/>
          <a:ext cx="1862754" cy="87469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de-DE" sz="1400" kern="1200" dirty="0"/>
            <a:t>Communication </a:t>
          </a:r>
          <a:r>
            <a:rPr lang="de-DE" sz="1400" kern="1200" dirty="0" err="1"/>
            <a:t>about</a:t>
          </a:r>
          <a:r>
            <a:rPr lang="de-DE" sz="1400" kern="1200" dirty="0"/>
            <a:t> </a:t>
          </a:r>
          <a:r>
            <a:rPr lang="de-DE" sz="1400" kern="1200" dirty="0" err="1"/>
            <a:t>Sustainability</a:t>
          </a:r>
          <a:endParaRPr lang="de-DE" sz="1400" kern="1200" dirty="0"/>
        </a:p>
      </dsp:txBody>
      <dsp:txXfrm>
        <a:off x="4875414" y="1122260"/>
        <a:ext cx="1811516" cy="823458"/>
      </dsp:txXfrm>
    </dsp:sp>
    <dsp:sp modelId="{BEF2B034-EFB8-EF4F-BC9C-DC769B01612C}">
      <dsp:nvSpPr>
        <dsp:cNvPr id="0" name=""/>
        <dsp:cNvSpPr/>
      </dsp:nvSpPr>
      <dsp:spPr>
        <a:xfrm>
          <a:off x="4583584" y="877967"/>
          <a:ext cx="266210" cy="1749393"/>
        </a:xfrm>
        <a:custGeom>
          <a:avLst/>
          <a:gdLst/>
          <a:ahLst/>
          <a:cxnLst/>
          <a:rect l="0" t="0" r="0" b="0"/>
          <a:pathLst>
            <a:path>
              <a:moveTo>
                <a:pt x="0" y="0"/>
              </a:moveTo>
              <a:lnTo>
                <a:pt x="0" y="1749393"/>
              </a:lnTo>
              <a:lnTo>
                <a:pt x="266210" y="174939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0E2A17-A42C-F746-A084-2A0517FB57FF}">
      <dsp:nvSpPr>
        <dsp:cNvPr id="0" name=""/>
        <dsp:cNvSpPr/>
      </dsp:nvSpPr>
      <dsp:spPr>
        <a:xfrm>
          <a:off x="4849795" y="2190012"/>
          <a:ext cx="1862754" cy="87469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de-DE" sz="1400" kern="1200" dirty="0" err="1"/>
            <a:t>Issues</a:t>
          </a:r>
          <a:r>
            <a:rPr lang="de-DE" sz="1400" kern="1200" dirty="0"/>
            <a:t>, </a:t>
          </a:r>
          <a:r>
            <a:rPr lang="de-DE" sz="1400" kern="1200" dirty="0" err="1"/>
            <a:t>applications</a:t>
          </a:r>
          <a:r>
            <a:rPr lang="de-DE" sz="1400" kern="1200" dirty="0"/>
            <a:t>, </a:t>
          </a:r>
          <a:r>
            <a:rPr lang="de-DE" sz="1400" kern="1200" dirty="0" err="1"/>
            <a:t>implications</a:t>
          </a:r>
          <a:r>
            <a:rPr lang="de-DE" sz="1400" kern="1200" dirty="0"/>
            <a:t>, </a:t>
          </a:r>
          <a:r>
            <a:rPr lang="de-DE" sz="1400" kern="1200" dirty="0" err="1"/>
            <a:t>knowledge</a:t>
          </a:r>
          <a:endParaRPr lang="de-DE" sz="1400" kern="1200" dirty="0"/>
        </a:p>
      </dsp:txBody>
      <dsp:txXfrm>
        <a:off x="4875414" y="2215631"/>
        <a:ext cx="1811516" cy="823458"/>
      </dsp:txXfrm>
    </dsp:sp>
    <dsp:sp modelId="{6F9432BB-36E3-164B-952D-8F840CE1A504}">
      <dsp:nvSpPr>
        <dsp:cNvPr id="0" name=""/>
        <dsp:cNvSpPr/>
      </dsp:nvSpPr>
      <dsp:spPr>
        <a:xfrm>
          <a:off x="4583584" y="877967"/>
          <a:ext cx="266210" cy="2842764"/>
        </a:xfrm>
        <a:custGeom>
          <a:avLst/>
          <a:gdLst/>
          <a:ahLst/>
          <a:cxnLst/>
          <a:rect l="0" t="0" r="0" b="0"/>
          <a:pathLst>
            <a:path>
              <a:moveTo>
                <a:pt x="0" y="0"/>
              </a:moveTo>
              <a:lnTo>
                <a:pt x="0" y="2842764"/>
              </a:lnTo>
              <a:lnTo>
                <a:pt x="266210" y="2842764"/>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3D6837-FC86-DC4D-9F83-F6F4A8851A06}">
      <dsp:nvSpPr>
        <dsp:cNvPr id="0" name=""/>
        <dsp:cNvSpPr/>
      </dsp:nvSpPr>
      <dsp:spPr>
        <a:xfrm>
          <a:off x="4849795" y="3283383"/>
          <a:ext cx="1862754" cy="87469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de-DE" sz="1400" kern="1200" dirty="0" err="1"/>
            <a:t>Use</a:t>
          </a:r>
          <a:r>
            <a:rPr lang="de-DE" sz="1400" kern="1200" dirty="0"/>
            <a:t>: </a:t>
          </a:r>
          <a:r>
            <a:rPr lang="de-DE" sz="1400" kern="1200" dirty="0" err="1"/>
            <a:t>Questioning</a:t>
          </a:r>
          <a:r>
            <a:rPr lang="de-DE" sz="1400" kern="1200" dirty="0"/>
            <a:t>, </a:t>
          </a:r>
          <a:r>
            <a:rPr lang="de-DE" sz="1400" kern="1200" dirty="0" err="1"/>
            <a:t>opinion</a:t>
          </a:r>
          <a:r>
            <a:rPr lang="de-DE" sz="1400" kern="1200" dirty="0"/>
            <a:t>, </a:t>
          </a:r>
          <a:r>
            <a:rPr lang="de-DE" sz="1400" kern="1200" dirty="0" err="1"/>
            <a:t>discussion</a:t>
          </a:r>
          <a:endParaRPr lang="de-DE" sz="1400" kern="1200" dirty="0"/>
        </a:p>
      </dsp:txBody>
      <dsp:txXfrm>
        <a:off x="4875414" y="3309002"/>
        <a:ext cx="1811516" cy="823458"/>
      </dsp:txXfrm>
    </dsp:sp>
    <dsp:sp modelId="{DF210F54-E1B8-C74A-8C7A-1D1FFE7B5EA5}">
      <dsp:nvSpPr>
        <dsp:cNvPr id="0" name=""/>
        <dsp:cNvSpPr/>
      </dsp:nvSpPr>
      <dsp:spPr>
        <a:xfrm>
          <a:off x="4583584" y="877967"/>
          <a:ext cx="266210" cy="3936135"/>
        </a:xfrm>
        <a:custGeom>
          <a:avLst/>
          <a:gdLst/>
          <a:ahLst/>
          <a:cxnLst/>
          <a:rect l="0" t="0" r="0" b="0"/>
          <a:pathLst>
            <a:path>
              <a:moveTo>
                <a:pt x="0" y="0"/>
              </a:moveTo>
              <a:lnTo>
                <a:pt x="0" y="3936135"/>
              </a:lnTo>
              <a:lnTo>
                <a:pt x="266210" y="393613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86D578-699A-CC47-93F8-A6F89AD0139A}">
      <dsp:nvSpPr>
        <dsp:cNvPr id="0" name=""/>
        <dsp:cNvSpPr/>
      </dsp:nvSpPr>
      <dsp:spPr>
        <a:xfrm>
          <a:off x="4849795" y="4376754"/>
          <a:ext cx="1862754" cy="87469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de-DE" sz="1400" kern="1200" dirty="0"/>
            <a:t>Communication </a:t>
          </a:r>
          <a:r>
            <a:rPr lang="de-DE" sz="1400" kern="1200" dirty="0" err="1"/>
            <a:t>as</a:t>
          </a:r>
          <a:r>
            <a:rPr lang="de-DE" sz="1400" kern="1200" dirty="0"/>
            <a:t> </a:t>
          </a:r>
          <a:r>
            <a:rPr lang="de-DE" sz="1400" kern="1200" dirty="0" err="1"/>
            <a:t>engagement</a:t>
          </a:r>
          <a:r>
            <a:rPr lang="de-DE" sz="1400" kern="1200" dirty="0"/>
            <a:t>, </a:t>
          </a:r>
          <a:r>
            <a:rPr lang="de-DE" sz="1400" kern="1200" dirty="0" err="1"/>
            <a:t>consultation</a:t>
          </a:r>
          <a:r>
            <a:rPr lang="de-DE" sz="1400" kern="1200" dirty="0"/>
            <a:t>, </a:t>
          </a:r>
          <a:r>
            <a:rPr lang="de-DE" sz="1400" kern="1200" dirty="0" err="1"/>
            <a:t>interaction</a:t>
          </a:r>
          <a:r>
            <a:rPr lang="de-DE" sz="1400" kern="1200" dirty="0"/>
            <a:t> </a:t>
          </a:r>
        </a:p>
      </dsp:txBody>
      <dsp:txXfrm>
        <a:off x="4875414" y="4402373"/>
        <a:ext cx="1811516" cy="823458"/>
      </dsp:txXfrm>
    </dsp:sp>
    <dsp:sp modelId="{CF1A0E3F-65E2-584D-8746-A352FBADEC8E}">
      <dsp:nvSpPr>
        <dsp:cNvPr id="0" name=""/>
        <dsp:cNvSpPr/>
      </dsp:nvSpPr>
      <dsp:spPr>
        <a:xfrm>
          <a:off x="7416827" y="3270"/>
          <a:ext cx="2619699" cy="87469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de-DE" sz="2200" kern="1200" dirty="0" err="1"/>
            <a:t>Participation</a:t>
          </a:r>
          <a:endParaRPr lang="de-DE" sz="2200" kern="1200" dirty="0"/>
        </a:p>
      </dsp:txBody>
      <dsp:txXfrm>
        <a:off x="7442446" y="28889"/>
        <a:ext cx="2568461" cy="823458"/>
      </dsp:txXfrm>
    </dsp:sp>
    <dsp:sp modelId="{ECABE115-D04D-2B4C-9A7A-395026E5A2C7}">
      <dsp:nvSpPr>
        <dsp:cNvPr id="0" name=""/>
        <dsp:cNvSpPr/>
      </dsp:nvSpPr>
      <dsp:spPr>
        <a:xfrm>
          <a:off x="7678797" y="877967"/>
          <a:ext cx="261969" cy="656022"/>
        </a:xfrm>
        <a:custGeom>
          <a:avLst/>
          <a:gdLst/>
          <a:ahLst/>
          <a:cxnLst/>
          <a:rect l="0" t="0" r="0" b="0"/>
          <a:pathLst>
            <a:path>
              <a:moveTo>
                <a:pt x="0" y="0"/>
              </a:moveTo>
              <a:lnTo>
                <a:pt x="0" y="656022"/>
              </a:lnTo>
              <a:lnTo>
                <a:pt x="261969" y="656022"/>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53D292-08C9-674E-9725-6CDF7524218D}">
      <dsp:nvSpPr>
        <dsp:cNvPr id="0" name=""/>
        <dsp:cNvSpPr/>
      </dsp:nvSpPr>
      <dsp:spPr>
        <a:xfrm>
          <a:off x="7940767" y="1096641"/>
          <a:ext cx="1862754" cy="87469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de-DE" sz="1400" kern="1200" dirty="0"/>
            <a:t>Communication </a:t>
          </a:r>
          <a:r>
            <a:rPr lang="de-DE" sz="1400" kern="1200" dirty="0" err="1"/>
            <a:t>for</a:t>
          </a:r>
          <a:r>
            <a:rPr lang="de-DE" sz="1400" kern="1200" dirty="0"/>
            <a:t> </a:t>
          </a:r>
          <a:r>
            <a:rPr lang="de-DE" sz="1400" kern="1200" dirty="0" err="1"/>
            <a:t>Sustainability</a:t>
          </a:r>
          <a:endParaRPr lang="de-DE" sz="1400" kern="1200" dirty="0"/>
        </a:p>
      </dsp:txBody>
      <dsp:txXfrm>
        <a:off x="7966386" y="1122260"/>
        <a:ext cx="1811516" cy="823458"/>
      </dsp:txXfrm>
    </dsp:sp>
    <dsp:sp modelId="{569BE27E-C346-CF41-BE04-96911C04A3DF}">
      <dsp:nvSpPr>
        <dsp:cNvPr id="0" name=""/>
        <dsp:cNvSpPr/>
      </dsp:nvSpPr>
      <dsp:spPr>
        <a:xfrm>
          <a:off x="7678797" y="877967"/>
          <a:ext cx="261969" cy="1749393"/>
        </a:xfrm>
        <a:custGeom>
          <a:avLst/>
          <a:gdLst/>
          <a:ahLst/>
          <a:cxnLst/>
          <a:rect l="0" t="0" r="0" b="0"/>
          <a:pathLst>
            <a:path>
              <a:moveTo>
                <a:pt x="0" y="0"/>
              </a:moveTo>
              <a:lnTo>
                <a:pt x="0" y="1749393"/>
              </a:lnTo>
              <a:lnTo>
                <a:pt x="261969" y="174939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FE3AC7-9954-F84A-977A-8A081F5AF577}">
      <dsp:nvSpPr>
        <dsp:cNvPr id="0" name=""/>
        <dsp:cNvSpPr/>
      </dsp:nvSpPr>
      <dsp:spPr>
        <a:xfrm>
          <a:off x="7940767" y="2190012"/>
          <a:ext cx="1862754" cy="87469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de-DE" sz="1400" kern="1200" dirty="0" err="1"/>
            <a:t>Process</a:t>
          </a:r>
          <a:r>
            <a:rPr lang="de-DE" sz="1400" kern="1200" dirty="0"/>
            <a:t>, </a:t>
          </a:r>
          <a:r>
            <a:rPr lang="de-DE" sz="1400" kern="1200" dirty="0" err="1"/>
            <a:t>interpretation</a:t>
          </a:r>
          <a:r>
            <a:rPr lang="de-DE" sz="1400" kern="1200" dirty="0"/>
            <a:t>, (</a:t>
          </a:r>
          <a:r>
            <a:rPr lang="de-DE" sz="1400" kern="1200" dirty="0" err="1"/>
            <a:t>re</a:t>
          </a:r>
          <a:r>
            <a:rPr lang="de-DE" sz="1400" kern="1200" dirty="0"/>
            <a:t>)</a:t>
          </a:r>
          <a:r>
            <a:rPr lang="de-DE" sz="1400" kern="1200" dirty="0" err="1"/>
            <a:t>construction</a:t>
          </a:r>
          <a:r>
            <a:rPr lang="de-DE" sz="1400" kern="1200" dirty="0"/>
            <a:t> </a:t>
          </a:r>
          <a:r>
            <a:rPr lang="de-DE" sz="1400" kern="1200" dirty="0" err="1"/>
            <a:t>of</a:t>
          </a:r>
          <a:r>
            <a:rPr lang="de-DE" sz="1400" kern="1200" dirty="0"/>
            <a:t> </a:t>
          </a:r>
          <a:r>
            <a:rPr lang="de-DE" sz="1400" kern="1200" dirty="0" err="1"/>
            <a:t>knwoledge</a:t>
          </a:r>
          <a:r>
            <a:rPr lang="de-DE" sz="1400" kern="1200" dirty="0"/>
            <a:t>, </a:t>
          </a:r>
          <a:r>
            <a:rPr lang="de-DE" sz="1400" kern="1200" dirty="0" err="1"/>
            <a:t>meaning-making</a:t>
          </a:r>
          <a:r>
            <a:rPr lang="de-DE" sz="1400" kern="1200" dirty="0"/>
            <a:t>, </a:t>
          </a:r>
          <a:r>
            <a:rPr lang="de-DE" sz="1400" kern="1200" dirty="0" err="1"/>
            <a:t>value</a:t>
          </a:r>
          <a:r>
            <a:rPr lang="de-DE" sz="1400" kern="1200" dirty="0"/>
            <a:t> </a:t>
          </a:r>
          <a:r>
            <a:rPr lang="de-DE" sz="1400" kern="1200" dirty="0" err="1"/>
            <a:t>creation</a:t>
          </a:r>
          <a:endParaRPr lang="de-DE" sz="1400" kern="1200" dirty="0"/>
        </a:p>
      </dsp:txBody>
      <dsp:txXfrm>
        <a:off x="7966386" y="2215631"/>
        <a:ext cx="1811516" cy="823458"/>
      </dsp:txXfrm>
    </dsp:sp>
    <dsp:sp modelId="{A8FD4A5F-A435-E749-B896-03FCB00467E9}">
      <dsp:nvSpPr>
        <dsp:cNvPr id="0" name=""/>
        <dsp:cNvSpPr/>
      </dsp:nvSpPr>
      <dsp:spPr>
        <a:xfrm>
          <a:off x="7678797" y="877967"/>
          <a:ext cx="261969" cy="2842764"/>
        </a:xfrm>
        <a:custGeom>
          <a:avLst/>
          <a:gdLst/>
          <a:ahLst/>
          <a:cxnLst/>
          <a:rect l="0" t="0" r="0" b="0"/>
          <a:pathLst>
            <a:path>
              <a:moveTo>
                <a:pt x="0" y="0"/>
              </a:moveTo>
              <a:lnTo>
                <a:pt x="0" y="2842764"/>
              </a:lnTo>
              <a:lnTo>
                <a:pt x="261969" y="2842764"/>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12CFBE-AE45-3E4B-88F6-FBBD338F995F}">
      <dsp:nvSpPr>
        <dsp:cNvPr id="0" name=""/>
        <dsp:cNvSpPr/>
      </dsp:nvSpPr>
      <dsp:spPr>
        <a:xfrm>
          <a:off x="7940767" y="3283383"/>
          <a:ext cx="1862754" cy="87469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de-DE" sz="1400" kern="1200" dirty="0" err="1"/>
            <a:t>Use</a:t>
          </a:r>
          <a:r>
            <a:rPr lang="de-DE" sz="1400" kern="1200" dirty="0"/>
            <a:t>: </a:t>
          </a:r>
          <a:r>
            <a:rPr lang="de-DE" sz="1400" kern="1200" dirty="0" err="1"/>
            <a:t>sharing</a:t>
          </a:r>
          <a:r>
            <a:rPr lang="de-DE" sz="1400" kern="1200" dirty="0"/>
            <a:t>, </a:t>
          </a:r>
          <a:r>
            <a:rPr lang="de-DE" sz="1400" kern="1200" dirty="0" err="1"/>
            <a:t>creating</a:t>
          </a:r>
          <a:r>
            <a:rPr lang="de-DE" sz="1400" kern="1200" dirty="0"/>
            <a:t>, </a:t>
          </a:r>
          <a:r>
            <a:rPr lang="de-DE" sz="1400" kern="1200" dirty="0" err="1"/>
            <a:t>critique</a:t>
          </a:r>
          <a:r>
            <a:rPr lang="de-DE" sz="1400" kern="1200" dirty="0"/>
            <a:t>, </a:t>
          </a:r>
          <a:r>
            <a:rPr lang="de-DE" sz="1400" kern="1200" dirty="0" err="1"/>
            <a:t>enjoyment</a:t>
          </a:r>
          <a:endParaRPr lang="de-DE" sz="1400" kern="1200" dirty="0"/>
        </a:p>
      </dsp:txBody>
      <dsp:txXfrm>
        <a:off x="7966386" y="3309002"/>
        <a:ext cx="1811516" cy="823458"/>
      </dsp:txXfrm>
    </dsp:sp>
    <dsp:sp modelId="{FD882A1F-7190-574C-9581-ABE36DE9E6EF}">
      <dsp:nvSpPr>
        <dsp:cNvPr id="0" name=""/>
        <dsp:cNvSpPr/>
      </dsp:nvSpPr>
      <dsp:spPr>
        <a:xfrm>
          <a:off x="7678797" y="877967"/>
          <a:ext cx="261969" cy="3936135"/>
        </a:xfrm>
        <a:custGeom>
          <a:avLst/>
          <a:gdLst/>
          <a:ahLst/>
          <a:cxnLst/>
          <a:rect l="0" t="0" r="0" b="0"/>
          <a:pathLst>
            <a:path>
              <a:moveTo>
                <a:pt x="0" y="0"/>
              </a:moveTo>
              <a:lnTo>
                <a:pt x="0" y="3936135"/>
              </a:lnTo>
              <a:lnTo>
                <a:pt x="261969" y="393613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1814DC-D2C3-5344-80FD-46C19175EEED}">
      <dsp:nvSpPr>
        <dsp:cNvPr id="0" name=""/>
        <dsp:cNvSpPr/>
      </dsp:nvSpPr>
      <dsp:spPr>
        <a:xfrm>
          <a:off x="7940767" y="4376754"/>
          <a:ext cx="1862754" cy="874696"/>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de-DE" sz="1400" kern="1200" dirty="0"/>
            <a:t>Communication </a:t>
          </a:r>
          <a:r>
            <a:rPr lang="de-DE" sz="1400" kern="1200" dirty="0" err="1"/>
            <a:t>as</a:t>
          </a:r>
          <a:r>
            <a:rPr lang="de-DE" sz="1400" kern="1200" dirty="0"/>
            <a:t> </a:t>
          </a:r>
          <a:r>
            <a:rPr lang="de-DE" sz="1400" kern="1200" dirty="0" err="1"/>
            <a:t>deliberation</a:t>
          </a:r>
          <a:r>
            <a:rPr lang="de-DE" sz="1400" kern="1200" dirty="0"/>
            <a:t>, </a:t>
          </a:r>
          <a:r>
            <a:rPr lang="de-DE" sz="1400" kern="1200" dirty="0" err="1"/>
            <a:t>chat</a:t>
          </a:r>
          <a:r>
            <a:rPr lang="de-DE" sz="1400" kern="1200" dirty="0"/>
            <a:t>, </a:t>
          </a:r>
          <a:r>
            <a:rPr lang="de-DE" sz="1400" kern="1200" dirty="0" err="1"/>
            <a:t>play</a:t>
          </a:r>
          <a:r>
            <a:rPr lang="de-DE" sz="1400" kern="1200" dirty="0"/>
            <a:t>, </a:t>
          </a:r>
          <a:r>
            <a:rPr lang="de-DE" sz="1400" kern="1200" dirty="0" err="1"/>
            <a:t>co-creation</a:t>
          </a:r>
          <a:r>
            <a:rPr lang="de-DE" sz="1400" kern="1200" dirty="0"/>
            <a:t>, film, </a:t>
          </a:r>
          <a:r>
            <a:rPr lang="de-DE" sz="1400" kern="1200" dirty="0" err="1"/>
            <a:t>art</a:t>
          </a:r>
          <a:r>
            <a:rPr lang="de-DE" sz="1400" kern="1200" dirty="0"/>
            <a:t>, </a:t>
          </a:r>
          <a:r>
            <a:rPr lang="de-DE" sz="1400" kern="1200" dirty="0" err="1"/>
            <a:t>fiction</a:t>
          </a:r>
          <a:endParaRPr lang="de-DE" sz="1400" kern="1200" dirty="0"/>
        </a:p>
      </dsp:txBody>
      <dsp:txXfrm>
        <a:off x="7966386" y="4402373"/>
        <a:ext cx="1811516" cy="8234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AD371A-36D8-BC49-A927-22E129C7CE48}">
      <dsp:nvSpPr>
        <dsp:cNvPr id="0" name=""/>
        <dsp:cNvSpPr/>
      </dsp:nvSpPr>
      <dsp:spPr>
        <a:xfrm>
          <a:off x="5049469" y="1173954"/>
          <a:ext cx="2123238" cy="167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de-DE" sz="3100" kern="1200" dirty="0" err="1">
              <a:latin typeface="+mj-lt"/>
            </a:rPr>
            <a:t>Questioning</a:t>
          </a:r>
          <a:endParaRPr lang="de-DE" sz="3100" kern="1200" dirty="0">
            <a:latin typeface="+mj-lt"/>
          </a:endParaRPr>
        </a:p>
        <a:p>
          <a:pPr lvl="0" algn="ctr" defTabSz="1377950">
            <a:lnSpc>
              <a:spcPct val="90000"/>
            </a:lnSpc>
            <a:spcBef>
              <a:spcPct val="0"/>
            </a:spcBef>
            <a:spcAft>
              <a:spcPct val="35000"/>
            </a:spcAft>
          </a:pPr>
          <a:r>
            <a:rPr lang="de-DE" sz="2000" kern="1200" dirty="0">
              <a:latin typeface="+mj-lt"/>
            </a:rPr>
            <a:t>(</a:t>
          </a:r>
          <a:r>
            <a:rPr lang="de-DE" sz="2000" kern="1200" dirty="0" err="1">
              <a:latin typeface="+mj-lt"/>
            </a:rPr>
            <a:t>civil</a:t>
          </a:r>
          <a:r>
            <a:rPr lang="de-DE" sz="2000" kern="1200" dirty="0">
              <a:latin typeface="+mj-lt"/>
            </a:rPr>
            <a:t> </a:t>
          </a:r>
          <a:r>
            <a:rPr lang="de-DE" sz="2000" kern="1200" dirty="0" err="1">
              <a:latin typeface="+mj-lt"/>
            </a:rPr>
            <a:t>society</a:t>
          </a:r>
          <a:r>
            <a:rPr lang="de-DE" sz="2000" kern="1200" dirty="0">
              <a:latin typeface="+mj-lt"/>
            </a:rPr>
            <a:t>, </a:t>
          </a:r>
          <a:r>
            <a:rPr lang="de-DE" sz="2000" kern="1200" dirty="0" err="1">
              <a:latin typeface="+mj-lt"/>
            </a:rPr>
            <a:t>universities</a:t>
          </a:r>
          <a:r>
            <a:rPr lang="de-DE" sz="2000" kern="1200" dirty="0">
              <a:latin typeface="+mj-lt"/>
            </a:rPr>
            <a:t>)</a:t>
          </a:r>
        </a:p>
      </dsp:txBody>
      <dsp:txXfrm>
        <a:off x="5049469" y="1173954"/>
        <a:ext cx="2123238" cy="1673593"/>
      </dsp:txXfrm>
    </dsp:sp>
    <dsp:sp modelId="{09D563F3-40CE-D544-B66B-7A2E4F7EC0D5}">
      <dsp:nvSpPr>
        <dsp:cNvPr id="0" name=""/>
        <dsp:cNvSpPr/>
      </dsp:nvSpPr>
      <dsp:spPr>
        <a:xfrm>
          <a:off x="2419575" y="169497"/>
          <a:ext cx="4022295" cy="4022295"/>
        </a:xfrm>
        <a:prstGeom prst="circularArrow">
          <a:avLst>
            <a:gd name="adj1" fmla="val 9490"/>
            <a:gd name="adj2" fmla="val 685620"/>
            <a:gd name="adj3" fmla="val 8289325"/>
            <a:gd name="adj4" fmla="val 1480365"/>
            <a:gd name="adj5" fmla="val 11072"/>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7B744C-F344-D04D-81FE-E1D6AA3D8D72}">
      <dsp:nvSpPr>
        <dsp:cNvPr id="0" name=""/>
        <dsp:cNvSpPr/>
      </dsp:nvSpPr>
      <dsp:spPr>
        <a:xfrm>
          <a:off x="1653983" y="1031984"/>
          <a:ext cx="2185997" cy="1957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de-DE" sz="2900" kern="1200" dirty="0" err="1">
              <a:latin typeface="+mj-lt"/>
            </a:rPr>
            <a:t>Stabilization</a:t>
          </a:r>
          <a:r>
            <a:rPr lang="de-DE" sz="2900" kern="1200" dirty="0">
              <a:latin typeface="+mj-lt"/>
            </a:rPr>
            <a:t> </a:t>
          </a:r>
        </a:p>
        <a:p>
          <a:pPr lvl="0" algn="ctr" defTabSz="1289050">
            <a:lnSpc>
              <a:spcPct val="90000"/>
            </a:lnSpc>
            <a:spcBef>
              <a:spcPct val="0"/>
            </a:spcBef>
            <a:spcAft>
              <a:spcPct val="35000"/>
            </a:spcAft>
          </a:pPr>
          <a:r>
            <a:rPr lang="de-DE" sz="2000" kern="1200" dirty="0">
              <a:latin typeface="+mj-lt"/>
            </a:rPr>
            <a:t>(</a:t>
          </a:r>
          <a:r>
            <a:rPr lang="de-DE" sz="2000" kern="1200" dirty="0" err="1">
              <a:latin typeface="+mj-lt"/>
            </a:rPr>
            <a:t>corporates</a:t>
          </a:r>
          <a:r>
            <a:rPr lang="de-DE" sz="2000" kern="1200" dirty="0">
              <a:latin typeface="+mj-lt"/>
            </a:rPr>
            <a:t>, pol. </a:t>
          </a:r>
          <a:r>
            <a:rPr lang="de-DE" sz="2000" kern="1200" dirty="0" err="1">
              <a:latin typeface="+mj-lt"/>
            </a:rPr>
            <a:t>institutions</a:t>
          </a:r>
          <a:r>
            <a:rPr lang="de-DE" sz="2000" kern="1200" dirty="0">
              <a:latin typeface="+mj-lt"/>
            </a:rPr>
            <a:t>, NGOs)</a:t>
          </a:r>
        </a:p>
      </dsp:txBody>
      <dsp:txXfrm>
        <a:off x="1653983" y="1031984"/>
        <a:ext cx="2185997" cy="1957533"/>
      </dsp:txXfrm>
    </dsp:sp>
    <dsp:sp modelId="{864A89C9-F01F-764E-A859-047DB4B9FEDD}">
      <dsp:nvSpPr>
        <dsp:cNvPr id="0" name=""/>
        <dsp:cNvSpPr/>
      </dsp:nvSpPr>
      <dsp:spPr>
        <a:xfrm>
          <a:off x="2419575" y="-170291"/>
          <a:ext cx="4022295" cy="4022295"/>
        </a:xfrm>
        <a:prstGeom prst="circularArrow">
          <a:avLst>
            <a:gd name="adj1" fmla="val 9490"/>
            <a:gd name="adj2" fmla="val 685620"/>
            <a:gd name="adj3" fmla="val 19434015"/>
            <a:gd name="adj4" fmla="val 12625055"/>
            <a:gd name="adj5" fmla="val 11072"/>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2F70D2-5293-4E7C-B3A8-3D6A290C9A05}" type="datetimeFigureOut">
              <a:rPr lang="de-DE" smtClean="0"/>
              <a:pPr/>
              <a:t>30.08.2023</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6340F1-05AF-4B90-B4A7-8D90F677B99A}" type="slidenum">
              <a:rPr lang="de-DE" smtClean="0"/>
              <a:pPr/>
              <a:t>‹Nr.›</a:t>
            </a:fld>
            <a:endParaRPr lang="de-DE"/>
          </a:p>
        </p:txBody>
      </p:sp>
    </p:spTree>
    <p:extLst>
      <p:ext uri="{BB962C8B-B14F-4D97-AF65-F5344CB8AC3E}">
        <p14:creationId xmlns:p14="http://schemas.microsoft.com/office/powerpoint/2010/main" val="2175190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30301-E527-46B8-9863-C3D2C740A9BD}" type="datetimeFigureOut">
              <a:rPr lang="de-DE" smtClean="0"/>
              <a:pPr/>
              <a:t>30.08.2023</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824780-DB00-4A87-AF52-AE94F8FBEF0E}" type="slidenum">
              <a:rPr lang="de-DE" smtClean="0"/>
              <a:pPr/>
              <a:t>‹Nr.›</a:t>
            </a:fld>
            <a:endParaRPr lang="de-DE"/>
          </a:p>
        </p:txBody>
      </p:sp>
    </p:spTree>
    <p:extLst>
      <p:ext uri="{BB962C8B-B14F-4D97-AF65-F5344CB8AC3E}">
        <p14:creationId xmlns:p14="http://schemas.microsoft.com/office/powerpoint/2010/main" val="380188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de.wikipedia.org/wiki/Wissenschaft" TargetMode="External"/><Relationship Id="rId3" Type="http://schemas.openxmlformats.org/officeDocument/2006/relationships/hyperlink" Target="https://de.wikipedia.org/wiki/Mythos" TargetMode="External"/><Relationship Id="rId7" Type="http://schemas.openxmlformats.org/officeDocument/2006/relationships/hyperlink" Target="https://de.wikipedia.org/wiki/Technik"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de.wikipedia.org/wiki/Geschichte" TargetMode="External"/><Relationship Id="rId5" Type="http://schemas.openxmlformats.org/officeDocument/2006/relationships/hyperlink" Target="https://de.wikipedia.org/wiki/Kunst" TargetMode="External"/><Relationship Id="rId10" Type="http://schemas.openxmlformats.org/officeDocument/2006/relationships/hyperlink" Target="https://de.wikipedia.org/wiki/Politik" TargetMode="External"/><Relationship Id="rId4" Type="http://schemas.openxmlformats.org/officeDocument/2006/relationships/hyperlink" Target="https://de.wikipedia.org/wiki/Religion" TargetMode="External"/><Relationship Id="rId9" Type="http://schemas.openxmlformats.org/officeDocument/2006/relationships/hyperlink" Target="https://de.wikipedia.org/wiki/Moral"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de.wikipedia.org/wiki/Wissenschaft" TargetMode="External"/><Relationship Id="rId3" Type="http://schemas.openxmlformats.org/officeDocument/2006/relationships/hyperlink" Target="https://de.wikipedia.org/wiki/Mythos" TargetMode="External"/><Relationship Id="rId7" Type="http://schemas.openxmlformats.org/officeDocument/2006/relationships/hyperlink" Target="https://de.wikipedia.org/wiki/Technik"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de.wikipedia.org/wiki/Geschichte" TargetMode="External"/><Relationship Id="rId5" Type="http://schemas.openxmlformats.org/officeDocument/2006/relationships/hyperlink" Target="https://de.wikipedia.org/wiki/Kunst" TargetMode="External"/><Relationship Id="rId10" Type="http://schemas.openxmlformats.org/officeDocument/2006/relationships/hyperlink" Target="https://de.wikipedia.org/wiki/Politik" TargetMode="External"/><Relationship Id="rId4" Type="http://schemas.openxmlformats.org/officeDocument/2006/relationships/hyperlink" Target="https://de.wikipedia.org/wiki/Religion" TargetMode="External"/><Relationship Id="rId9" Type="http://schemas.openxmlformats.org/officeDocument/2006/relationships/hyperlink" Target="https://de.wikipedia.org/wiki/Moral"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de.wikipedia.org/wiki/Wissenschaft" TargetMode="External"/><Relationship Id="rId3" Type="http://schemas.openxmlformats.org/officeDocument/2006/relationships/hyperlink" Target="https://de.wikipedia.org/wiki/Mythos" TargetMode="External"/><Relationship Id="rId7" Type="http://schemas.openxmlformats.org/officeDocument/2006/relationships/hyperlink" Target="https://de.wikipedia.org/wiki/Technik"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de.wikipedia.org/wiki/Geschichte" TargetMode="External"/><Relationship Id="rId5" Type="http://schemas.openxmlformats.org/officeDocument/2006/relationships/hyperlink" Target="https://de.wikipedia.org/wiki/Kunst" TargetMode="External"/><Relationship Id="rId10" Type="http://schemas.openxmlformats.org/officeDocument/2006/relationships/hyperlink" Target="https://de.wikipedia.org/wiki/Politik" TargetMode="External"/><Relationship Id="rId4" Type="http://schemas.openxmlformats.org/officeDocument/2006/relationships/hyperlink" Target="https://de.wikipedia.org/wiki/Religion" TargetMode="External"/><Relationship Id="rId9" Type="http://schemas.openxmlformats.org/officeDocument/2006/relationships/hyperlink" Target="https://de.wikipedia.org/wiki/Mora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E07AED8D-7B7D-4B5D-985D-DF4EC90DE877}" type="slidenum">
              <a:rPr lang="de-DE" smtClean="0"/>
              <a:pPr/>
              <a:t>1</a:t>
            </a:fld>
            <a:endParaRPr lang="de-DE"/>
          </a:p>
        </p:txBody>
      </p:sp>
      <p:sp>
        <p:nvSpPr>
          <p:cNvPr id="30723" name="Rectangle 2"/>
          <p:cNvSpPr>
            <a:spLocks noGrp="1" noRot="1" noChangeAspect="1" noChangeArrowheads="1" noTextEdit="1"/>
          </p:cNvSpPr>
          <p:nvPr>
            <p:ph type="sldImg"/>
          </p:nvPr>
        </p:nvSpPr>
        <p:spPr>
          <a:xfrm>
            <a:off x="381000" y="685800"/>
            <a:ext cx="6096000" cy="3429000"/>
          </a:xfrm>
          <a:ln/>
        </p:spPr>
      </p:sp>
      <p:sp>
        <p:nvSpPr>
          <p:cNvPr id="30724" name="Rectangle 3"/>
          <p:cNvSpPr>
            <a:spLocks noGrp="1" noChangeArrowheads="1"/>
          </p:cNvSpPr>
          <p:nvPr>
            <p:ph type="body" idx="1"/>
          </p:nvPr>
        </p:nvSpPr>
        <p:spPr>
          <a:noFill/>
          <a:ln/>
        </p:spPr>
        <p:txBody>
          <a:bodyPr/>
          <a:lstStyle/>
          <a:p>
            <a:endParaRPr lang="de-DE" dirty="0"/>
          </a:p>
        </p:txBody>
      </p:sp>
    </p:spTree>
    <p:extLst>
      <p:ext uri="{BB962C8B-B14F-4D97-AF65-F5344CB8AC3E}">
        <p14:creationId xmlns:p14="http://schemas.microsoft.com/office/powerpoint/2010/main" val="2555859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b="0" i="0" u="none" strike="noStrike" kern="1200" dirty="0" err="1">
                <a:solidFill>
                  <a:schemeClr val="tx1"/>
                </a:solidFill>
                <a:effectLst/>
                <a:latin typeface="+mn-lt"/>
                <a:ea typeface="+mn-ea"/>
                <a:cs typeface="+mn-cs"/>
              </a:rPr>
              <a:t>Looking</a:t>
            </a:r>
            <a:r>
              <a:rPr lang="de-AT" sz="1200" b="0" i="0" u="none" strike="noStrike" kern="1200" dirty="0">
                <a:solidFill>
                  <a:schemeClr val="tx1"/>
                </a:solidFill>
                <a:effectLst/>
                <a:latin typeface="+mn-lt"/>
                <a:ea typeface="+mn-ea"/>
                <a:cs typeface="+mn-cs"/>
              </a:rPr>
              <a:t> at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literature</a:t>
            </a:r>
            <a:r>
              <a:rPr lang="de-AT" sz="1200" b="0" i="0" u="none" strike="noStrike" kern="1200" dirty="0">
                <a:solidFill>
                  <a:schemeClr val="tx1"/>
                </a:solidFill>
                <a:effectLst/>
                <a:latin typeface="+mn-lt"/>
                <a:ea typeface="+mn-ea"/>
                <a:cs typeface="+mn-cs"/>
              </a:rPr>
              <a:t> on </a:t>
            </a:r>
            <a:r>
              <a:rPr lang="de-AT" sz="1200" b="0" i="0" u="none" strike="noStrike" kern="1200" dirty="0" err="1">
                <a:solidFill>
                  <a:schemeClr val="tx1"/>
                </a:solidFill>
                <a:effectLst/>
                <a:latin typeface="+mn-lt"/>
                <a:ea typeface="+mn-ea"/>
                <a:cs typeface="+mn-cs"/>
              </a:rPr>
              <a:t>culture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sustainbilty</a:t>
            </a:r>
            <a:r>
              <a:rPr lang="de-AT" sz="1200" b="0" i="0" u="none" strike="noStrike" kern="1200" dirty="0">
                <a:solidFill>
                  <a:schemeClr val="tx1"/>
                </a:solidFill>
                <a:effectLst/>
                <a:latin typeface="+mn-lt"/>
                <a:ea typeface="+mn-ea"/>
                <a:cs typeface="+mn-cs"/>
              </a:rPr>
              <a:t>, I </a:t>
            </a:r>
            <a:r>
              <a:rPr lang="de-AT" sz="1200" b="0" i="0" u="none" strike="noStrike" kern="1200" dirty="0" err="1">
                <a:solidFill>
                  <a:schemeClr val="tx1"/>
                </a:solidFill>
                <a:effectLst/>
                <a:latin typeface="+mn-lt"/>
                <a:ea typeface="+mn-ea"/>
                <a:cs typeface="+mn-cs"/>
              </a:rPr>
              <a:t>agree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with</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Soini</a:t>
            </a:r>
            <a:r>
              <a:rPr lang="de-AT" sz="1200" b="0" i="0" u="none" strike="noStrike" kern="1200" dirty="0">
                <a:solidFill>
                  <a:schemeClr val="tx1"/>
                </a:solidFill>
                <a:effectLst/>
                <a:latin typeface="+mn-lt"/>
                <a:ea typeface="+mn-ea"/>
                <a:cs typeface="+mn-cs"/>
              </a:rPr>
              <a:t> &amp; </a:t>
            </a:r>
            <a:r>
              <a:rPr lang="de-AT" sz="1200" b="0" i="0" u="none" strike="noStrike" kern="1200" dirty="0" err="1">
                <a:solidFill>
                  <a:schemeClr val="tx1"/>
                </a:solidFill>
                <a:effectLst/>
                <a:latin typeface="+mn-lt"/>
                <a:ea typeface="+mn-ea"/>
                <a:cs typeface="+mn-cs"/>
              </a:rPr>
              <a:t>Dessein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that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there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is</a:t>
            </a:r>
            <a:r>
              <a:rPr lang="de-AT" sz="1200" b="0" i="0" u="none" strike="noStrike" kern="1200" dirty="0">
                <a:solidFill>
                  <a:schemeClr val="tx1"/>
                </a:solidFill>
                <a:effectLst/>
                <a:latin typeface="+mn-lt"/>
                <a:ea typeface="+mn-ea"/>
                <a:cs typeface="+mn-cs"/>
              </a:rPr>
              <a:t> a </a:t>
            </a:r>
            <a:r>
              <a:rPr lang="de-AT" sz="1200" b="0" i="0" u="none" strike="noStrike" kern="1200" dirty="0" err="1">
                <a:solidFill>
                  <a:schemeClr val="tx1"/>
                </a:solidFill>
                <a:effectLst/>
                <a:latin typeface="+mn-lt"/>
                <a:ea typeface="+mn-ea"/>
                <a:cs typeface="+mn-cs"/>
              </a:rPr>
              <a:t>lot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of</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literature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that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conceptualizes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culture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as</a:t>
            </a:r>
            <a:r>
              <a:rPr lang="de-AT" sz="1200" b="0" i="0" u="none" strike="noStrike" kern="1200" dirty="0">
                <a:solidFill>
                  <a:schemeClr val="tx1"/>
                </a:solidFill>
                <a:effectLst/>
                <a:latin typeface="+mn-lt"/>
                <a:ea typeface="+mn-ea"/>
                <a:cs typeface="+mn-cs"/>
              </a:rPr>
              <a:t> 4th </a:t>
            </a:r>
            <a:r>
              <a:rPr lang="de-AT" sz="1200" b="0" i="0" u="none" strike="noStrike" kern="1200" dirty="0" err="1">
                <a:solidFill>
                  <a:schemeClr val="tx1"/>
                </a:solidFill>
                <a:effectLst/>
                <a:latin typeface="+mn-lt"/>
                <a:ea typeface="+mn-ea"/>
                <a:cs typeface="+mn-cs"/>
              </a:rPr>
              <a:t>pillar</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including</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heritage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art</a:t>
            </a:r>
            <a:r>
              <a:rPr lang="de-AT" sz="1200" b="0" i="0" u="none" strike="noStrike" kern="1200" dirty="0">
                <a:solidFill>
                  <a:schemeClr val="tx1"/>
                </a:solidFill>
                <a:effectLst/>
                <a:latin typeface="+mn-lt"/>
                <a:ea typeface="+mn-ea"/>
                <a:cs typeface="+mn-cs"/>
              </a:rPr>
              <a:t> etc. </a:t>
            </a:r>
            <a:r>
              <a:rPr lang="de-AT" sz="1200" b="0" i="0" u="none" strike="noStrike" kern="1200" dirty="0" err="1">
                <a:solidFill>
                  <a:schemeClr val="tx1"/>
                </a:solidFill>
                <a:effectLst/>
                <a:latin typeface="+mn-lt"/>
                <a:ea typeface="+mn-ea"/>
                <a:cs typeface="+mn-cs"/>
              </a:rPr>
              <a:t>as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dimension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of</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Sustainble</a:t>
            </a:r>
            <a:r>
              <a:rPr lang="de-AT" sz="1200" b="0" i="0" u="none" strike="noStrike" kern="1200" dirty="0">
                <a:solidFill>
                  <a:schemeClr val="tx1"/>
                </a:solidFill>
                <a:effectLst/>
                <a:latin typeface="+mn-lt"/>
                <a:ea typeface="+mn-ea"/>
                <a:cs typeface="+mn-cs"/>
              </a:rPr>
              <a:t> Development ... </a:t>
            </a:r>
            <a:r>
              <a:rPr lang="de-AT" sz="1200" b="0" i="0" u="none" strike="noStrike" kern="1200" dirty="0" err="1">
                <a:solidFill>
                  <a:schemeClr val="tx1"/>
                </a:solidFill>
                <a:effectLst/>
                <a:latin typeface="+mn-lt"/>
                <a:ea typeface="+mn-ea"/>
                <a:cs typeface="+mn-cs"/>
              </a:rPr>
              <a:t>Which</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good</a:t>
            </a:r>
            <a:r>
              <a:rPr lang="de-AT" sz="1200" b="0" i="0" u="none" strike="noStrike" kern="1200" dirty="0">
                <a:solidFill>
                  <a:schemeClr val="tx1"/>
                </a:solidFill>
                <a:effectLst/>
                <a:latin typeface="+mn-lt"/>
                <a:ea typeface="+mn-ea"/>
                <a:cs typeface="+mn-cs"/>
              </a:rPr>
              <a:t> – </a:t>
            </a:r>
          </a:p>
          <a:p>
            <a:endParaRPr lang="de-AT" sz="1200" b="0" i="0" u="none" strike="noStrike" kern="1200" dirty="0">
              <a:solidFill>
                <a:schemeClr val="tx1"/>
              </a:solidFill>
              <a:effectLst/>
              <a:latin typeface="+mn-lt"/>
              <a:ea typeface="+mn-ea"/>
              <a:cs typeface="+mn-cs"/>
            </a:endParaRPr>
          </a:p>
          <a:p>
            <a:r>
              <a:rPr lang="de-AT" sz="1200" b="0" i="0" u="none" strike="noStrike" kern="1200" dirty="0">
                <a:solidFill>
                  <a:schemeClr val="tx1"/>
                </a:solidFill>
                <a:effectLst/>
                <a:latin typeface="+mn-lt"/>
                <a:ea typeface="+mn-ea"/>
                <a:cs typeface="+mn-cs"/>
              </a:rPr>
              <a:t>KLICK: As </a:t>
            </a:r>
            <a:r>
              <a:rPr lang="de-AT" sz="1200" b="0" i="0" u="none" strike="noStrike" kern="1200" dirty="0" err="1">
                <a:solidFill>
                  <a:schemeClr val="tx1"/>
                </a:solidFill>
                <a:effectLst/>
                <a:latin typeface="+mn-lt"/>
                <a:ea typeface="+mn-ea"/>
                <a:cs typeface="+mn-cs"/>
              </a:rPr>
              <a:t>well</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with</a:t>
            </a:r>
            <a:r>
              <a:rPr lang="de-AT" sz="1200" b="0" i="0" u="none" strike="noStrike" kern="1200" dirty="0">
                <a:solidFill>
                  <a:schemeClr val="tx1"/>
                </a:solidFill>
                <a:effectLst/>
                <a:latin typeface="+mn-lt"/>
                <a:ea typeface="+mn-ea"/>
                <a:cs typeface="+mn-cs"/>
              </a:rPr>
              <a:t> an instrumental, </a:t>
            </a:r>
            <a:r>
              <a:rPr lang="de-AT" sz="1200" b="0" i="0" u="none" strike="noStrike" kern="1200" dirty="0" err="1">
                <a:solidFill>
                  <a:schemeClr val="tx1"/>
                </a:solidFill>
                <a:effectLst/>
                <a:latin typeface="+mn-lt"/>
                <a:ea typeface="+mn-ea"/>
                <a:cs typeface="+mn-cs"/>
              </a:rPr>
              <a:t>pragmatic</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or</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even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functionalist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perspective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culture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conceptualized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supporting</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econ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ecol</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social</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change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development</a:t>
            </a:r>
            <a:r>
              <a:rPr lang="de-AT" sz="1200" b="0" i="0" u="none" strike="noStrike" kern="1200" dirty="0">
                <a:solidFill>
                  <a:schemeClr val="tx1"/>
                </a:solidFill>
                <a:effectLst/>
                <a:latin typeface="+mn-lt"/>
                <a:ea typeface="+mn-ea"/>
                <a:cs typeface="+mn-cs"/>
              </a:rPr>
              <a:t>. </a:t>
            </a:r>
          </a:p>
          <a:p>
            <a:endParaRPr lang="de-AT" sz="1200" b="0" i="0" u="none" strike="noStrike" kern="1200" dirty="0">
              <a:solidFill>
                <a:schemeClr val="tx1"/>
              </a:solidFill>
              <a:effectLst/>
              <a:latin typeface="+mn-lt"/>
              <a:ea typeface="+mn-ea"/>
              <a:cs typeface="+mn-cs"/>
            </a:endParaRPr>
          </a:p>
          <a:p>
            <a:r>
              <a:rPr lang="de-AT" sz="1200" b="0" i="0" u="none" strike="noStrike" kern="1200" dirty="0">
                <a:solidFill>
                  <a:schemeClr val="tx1"/>
                </a:solidFill>
                <a:effectLst/>
                <a:latin typeface="+mn-lt"/>
                <a:ea typeface="+mn-ea"/>
                <a:cs typeface="+mn-cs"/>
              </a:rPr>
              <a:t>KLICK: </a:t>
            </a:r>
            <a:r>
              <a:rPr lang="de-AT" sz="1200" b="0" i="0" u="none" strike="noStrike" kern="1200" dirty="0" err="1">
                <a:solidFill>
                  <a:schemeClr val="tx1"/>
                </a:solidFill>
                <a:effectLst/>
                <a:latin typeface="+mn-lt"/>
                <a:ea typeface="+mn-ea"/>
                <a:cs typeface="+mn-cs"/>
              </a:rPr>
              <a:t>However</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what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Soini</a:t>
            </a:r>
            <a:r>
              <a:rPr lang="de-AT" sz="1200" b="0" i="0" u="none" strike="noStrike" kern="1200" dirty="0">
                <a:solidFill>
                  <a:schemeClr val="tx1"/>
                </a:solidFill>
                <a:effectLst/>
                <a:latin typeface="+mn-lt"/>
                <a:ea typeface="+mn-ea"/>
                <a:cs typeface="+mn-cs"/>
              </a:rPr>
              <a:t> &amp; </a:t>
            </a:r>
            <a:r>
              <a:rPr lang="de-AT" sz="1200" b="0" i="0" u="none" strike="noStrike" kern="1200" dirty="0" err="1">
                <a:solidFill>
                  <a:schemeClr val="tx1"/>
                </a:solidFill>
                <a:effectLst/>
                <a:latin typeface="+mn-lt"/>
                <a:ea typeface="+mn-ea"/>
                <a:cs typeface="+mn-cs"/>
              </a:rPr>
              <a:t>Dessein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conceptualized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as</a:t>
            </a:r>
            <a:r>
              <a:rPr lang="de-AT" sz="1200" b="0" i="0" u="none" strike="noStrike" kern="1200" dirty="0">
                <a:solidFill>
                  <a:schemeClr val="tx1"/>
                </a:solidFill>
                <a:effectLst/>
                <a:latin typeface="+mn-lt"/>
                <a:ea typeface="+mn-ea"/>
                <a:cs typeface="+mn-cs"/>
              </a:rPr>
              <a:t> Culture </a:t>
            </a:r>
            <a:r>
              <a:rPr lang="de-AT" sz="1200" b="0" i="0" u="none" strike="noStrike" kern="1200" dirty="0" err="1">
                <a:solidFill>
                  <a:schemeClr val="tx1"/>
                </a:solidFill>
                <a:effectLst/>
                <a:latin typeface="+mn-lt"/>
                <a:ea typeface="+mn-ea"/>
                <a:cs typeface="+mn-cs"/>
              </a:rPr>
              <a:t>as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Sustainble</a:t>
            </a:r>
            <a:r>
              <a:rPr lang="de-AT" sz="1200" b="0" i="0" u="none" strike="noStrike" kern="1200" dirty="0">
                <a:solidFill>
                  <a:schemeClr val="tx1"/>
                </a:solidFill>
                <a:effectLst/>
                <a:latin typeface="+mn-lt"/>
                <a:ea typeface="+mn-ea"/>
                <a:cs typeface="+mn-cs"/>
              </a:rPr>
              <a:t> Development </a:t>
            </a:r>
            <a:r>
              <a:rPr lang="de-AT" sz="1200" b="0" i="0" u="none" strike="noStrike" kern="1200" dirty="0" err="1">
                <a:solidFill>
                  <a:schemeClr val="tx1"/>
                </a:solidFill>
                <a:effectLst/>
                <a:latin typeface="+mn-lt"/>
                <a:ea typeface="+mn-ea"/>
                <a:cs typeface="+mn-cs"/>
              </a:rPr>
              <a:t>needs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further</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theoretical</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development</a:t>
            </a:r>
            <a:r>
              <a:rPr lang="de-AT" sz="1200" b="0" i="0" u="none" strike="noStrike" kern="1200" dirty="0">
                <a:solidFill>
                  <a:schemeClr val="tx1"/>
                </a:solidFill>
                <a:effectLst/>
                <a:latin typeface="+mn-lt"/>
                <a:ea typeface="+mn-ea"/>
                <a:cs typeface="+mn-cs"/>
              </a:rPr>
              <a:t>. This 3rd </a:t>
            </a:r>
            <a:r>
              <a:rPr lang="de-AT" sz="1200" b="0" i="0" u="none" strike="noStrike" kern="1200" dirty="0" err="1">
                <a:solidFill>
                  <a:schemeClr val="tx1"/>
                </a:solidFill>
                <a:effectLst/>
                <a:latin typeface="+mn-lt"/>
                <a:ea typeface="+mn-ea"/>
                <a:cs typeface="+mn-cs"/>
              </a:rPr>
              <a:t>way</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requires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new</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concepts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 </a:t>
            </a:r>
            <a:r>
              <a:rPr lang="de-AT" sz="1200" b="0" i="0" u="none" strike="noStrike" kern="1200" dirty="0" err="1">
                <a:solidFill>
                  <a:schemeClr val="tx1"/>
                </a:solidFill>
                <a:effectLst/>
                <a:latin typeface="+mn-lt"/>
                <a:ea typeface="+mn-ea"/>
                <a:cs typeface="+mn-cs"/>
              </a:rPr>
              <a:t>new</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way</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of</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thinking</a:t>
            </a:r>
            <a:r>
              <a:rPr lang="de-AT" sz="1200" b="0" i="0" u="none" strike="noStrike" kern="1200" dirty="0">
                <a:solidFill>
                  <a:schemeClr val="tx1"/>
                </a:solidFill>
                <a:effectLst/>
                <a:latin typeface="+mn-lt"/>
                <a:ea typeface="+mn-ea"/>
                <a:cs typeface="+mn-cs"/>
              </a:rPr>
              <a:t> – </a:t>
            </a:r>
            <a:r>
              <a:rPr lang="de-AT" sz="1200" b="0" i="0" u="none" strike="noStrike" kern="1200" dirty="0" err="1">
                <a:solidFill>
                  <a:schemeClr val="tx1"/>
                </a:solidFill>
                <a:effectLst/>
                <a:latin typeface="+mn-lt"/>
                <a:ea typeface="+mn-ea"/>
                <a:cs typeface="+mn-cs"/>
              </a:rPr>
              <a:t>less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pragmatic</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more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critical</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constructive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to</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understand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how</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culture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itself</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transformed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towards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sustainbility</a:t>
            </a:r>
            <a:r>
              <a:rPr lang="de-AT" sz="1200" b="0" i="0" u="none" strike="noStrike" kern="1200" dirty="0">
                <a:solidFill>
                  <a:schemeClr val="tx1"/>
                </a:solidFill>
                <a:effectLst/>
                <a:latin typeface="+mn-lt"/>
                <a:ea typeface="+mn-ea"/>
                <a:cs typeface="+mn-cs"/>
              </a:rPr>
              <a:t>. </a:t>
            </a:r>
          </a:p>
          <a:p>
            <a:endParaRPr lang="de-AT" sz="1200" b="0" i="0" u="none" strike="noStrike" kern="1200" dirty="0">
              <a:solidFill>
                <a:schemeClr val="tx1"/>
              </a:solidFill>
              <a:effectLst/>
              <a:latin typeface="+mn-lt"/>
              <a:ea typeface="+mn-ea"/>
              <a:cs typeface="+mn-cs"/>
            </a:endParaRPr>
          </a:p>
          <a:p>
            <a:r>
              <a:rPr lang="de-AT" sz="1200" b="0" i="0" u="none" strike="noStrike" kern="1200" dirty="0" err="1">
                <a:solidFill>
                  <a:schemeClr val="tx1"/>
                </a:solidFill>
                <a:effectLst/>
                <a:latin typeface="+mn-lt"/>
                <a:ea typeface="+mn-ea"/>
                <a:cs typeface="+mn-cs"/>
              </a:rPr>
              <a:t>Because</a:t>
            </a:r>
            <a:r>
              <a:rPr lang="de-AT" sz="1200" b="0" i="0" u="none" strike="noStrike" kern="1200" dirty="0">
                <a:solidFill>
                  <a:schemeClr val="tx1"/>
                </a:solidFill>
                <a:effectLst/>
                <a:latin typeface="+mn-lt"/>
                <a:ea typeface="+mn-ea"/>
                <a:cs typeface="+mn-cs"/>
              </a:rPr>
              <a:t> a </a:t>
            </a:r>
            <a:r>
              <a:rPr lang="de-AT" sz="1200" b="0" i="0" u="none" strike="noStrike" kern="1200" dirty="0" err="1">
                <a:solidFill>
                  <a:schemeClr val="tx1"/>
                </a:solidFill>
                <a:effectLst/>
                <a:latin typeface="+mn-lt"/>
                <a:ea typeface="+mn-ea"/>
                <a:cs typeface="+mn-cs"/>
              </a:rPr>
              <a:t>culture</a:t>
            </a:r>
            <a:r>
              <a:rPr lang="de-AT" sz="1200" b="0" i="0" u="none" strike="noStrike" kern="1200" dirty="0">
                <a:solidFill>
                  <a:schemeClr val="tx1"/>
                </a:solidFill>
                <a:effectLst/>
                <a:latin typeface="+mn-lt"/>
                <a:ea typeface="+mn-ea"/>
                <a:cs typeface="+mn-cs"/>
              </a:rPr>
              <a:t> OF </a:t>
            </a:r>
            <a:r>
              <a:rPr lang="de-AT" sz="1200" b="0" i="0" u="none" strike="noStrike" kern="1200" dirty="0" err="1">
                <a:solidFill>
                  <a:schemeClr val="tx1"/>
                </a:solidFill>
                <a:effectLst/>
                <a:latin typeface="+mn-lt"/>
                <a:ea typeface="+mn-ea"/>
                <a:cs typeface="+mn-cs"/>
              </a:rPr>
              <a:t>sustainability</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means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deliberation</a:t>
            </a:r>
            <a:r>
              <a:rPr lang="de-AT" sz="1200" b="0" i="0" u="none" strike="noStrike" kern="1200" dirty="0">
                <a:solidFill>
                  <a:schemeClr val="tx1"/>
                </a:solidFill>
                <a:effectLst/>
                <a:latin typeface="+mn-lt"/>
                <a:ea typeface="+mn-ea"/>
                <a:cs typeface="+mn-cs"/>
              </a:rPr>
              <a:t> on </a:t>
            </a:r>
            <a:r>
              <a:rPr lang="de-AT" sz="1200" b="0" i="0" u="none" strike="noStrike" kern="1200" dirty="0" err="1">
                <a:solidFill>
                  <a:schemeClr val="tx1"/>
                </a:solidFill>
                <a:effectLst/>
                <a:latin typeface="+mn-lt"/>
                <a:ea typeface="+mn-ea"/>
                <a:cs typeface="+mn-cs"/>
              </a:rPr>
              <a:t>what</a:t>
            </a:r>
            <a:r>
              <a:rPr lang="de-AT" sz="1200" b="0" i="0" u="none" strike="noStrike" kern="1200" dirty="0">
                <a:solidFill>
                  <a:schemeClr val="tx1"/>
                </a:solidFill>
                <a:effectLst/>
                <a:latin typeface="+mn-lt"/>
                <a:ea typeface="+mn-ea"/>
                <a:cs typeface="+mn-cs"/>
              </a:rPr>
              <a:t> must </a:t>
            </a:r>
            <a:r>
              <a:rPr lang="de-AT" sz="1200" b="0" i="0" u="none" strike="noStrike" kern="1200" dirty="0" err="1">
                <a:solidFill>
                  <a:schemeClr val="tx1"/>
                </a:solidFill>
                <a:effectLst/>
                <a:latin typeface="+mn-lt"/>
                <a:ea typeface="+mn-ea"/>
                <a:cs typeface="+mn-cs"/>
              </a:rPr>
              <a:t>sustain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what</a:t>
            </a:r>
            <a:r>
              <a:rPr lang="de-AT" sz="1200" b="0" i="0" u="none" strike="noStrike" kern="1200" dirty="0">
                <a:solidFill>
                  <a:schemeClr val="tx1"/>
                </a:solidFill>
                <a:effectLst/>
                <a:latin typeface="+mn-lt"/>
                <a:ea typeface="+mn-ea"/>
                <a:cs typeface="+mn-cs"/>
              </a:rPr>
              <a:t> must </a:t>
            </a:r>
            <a:r>
              <a:rPr lang="de-AT" sz="1200" b="0" i="0" u="none" strike="noStrike" kern="1200" dirty="0" err="1">
                <a:solidFill>
                  <a:schemeClr val="tx1"/>
                </a:solidFill>
                <a:effectLst/>
                <a:latin typeface="+mn-lt"/>
                <a:ea typeface="+mn-ea"/>
                <a:cs typeface="+mn-cs"/>
              </a:rPr>
              <a:t>change</a:t>
            </a:r>
            <a:r>
              <a:rPr lang="de-AT" sz="1200" b="0" i="0" u="none" strike="noStrike" kern="1200" dirty="0">
                <a:solidFill>
                  <a:schemeClr val="tx1"/>
                </a:solidFill>
                <a:effectLst/>
                <a:latin typeface="+mn-lt"/>
                <a:ea typeface="+mn-ea"/>
                <a:cs typeface="+mn-cs"/>
              </a:rPr>
              <a:t> –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how</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this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change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to</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be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implemented</a:t>
            </a:r>
            <a:r>
              <a:rPr lang="de-AT" sz="1200" b="0" i="0" u="none" strike="noStrike" kern="1200" dirty="0">
                <a:solidFill>
                  <a:schemeClr val="tx1"/>
                </a:solidFill>
                <a:effectLst/>
                <a:latin typeface="+mn-lt"/>
                <a:ea typeface="+mn-ea"/>
                <a:cs typeface="+mn-cs"/>
              </a:rPr>
              <a:t>.</a:t>
            </a:r>
          </a:p>
          <a:p>
            <a:endParaRPr lang="de-AT" sz="1200" b="0" i="0" u="none" strike="noStrike" kern="1200" dirty="0">
              <a:solidFill>
                <a:schemeClr val="tx1"/>
              </a:solidFill>
              <a:effectLst/>
              <a:latin typeface="+mn-lt"/>
              <a:ea typeface="+mn-ea"/>
              <a:cs typeface="+mn-cs"/>
            </a:endParaRPr>
          </a:p>
          <a:p>
            <a:endParaRPr lang="de-AT" sz="1200" b="0" i="0" u="none" strike="noStrike" kern="1200" dirty="0">
              <a:solidFill>
                <a:schemeClr val="tx1"/>
              </a:solidFill>
              <a:effectLst/>
              <a:latin typeface="+mn-lt"/>
              <a:ea typeface="+mn-ea"/>
              <a:cs typeface="+mn-cs"/>
            </a:endParaRPr>
          </a:p>
          <a:p>
            <a:r>
              <a:rPr lang="de-AT" sz="1200" b="0" i="0" u="none" strike="noStrike" kern="1200" dirty="0">
                <a:solidFill>
                  <a:schemeClr val="tx1"/>
                </a:solidFill>
                <a:effectLst/>
                <a:latin typeface="+mn-lt"/>
                <a:ea typeface="+mn-ea"/>
                <a:cs typeface="+mn-cs"/>
              </a:rPr>
              <a:t>***</a:t>
            </a:r>
          </a:p>
          <a:p>
            <a:r>
              <a:rPr lang="de-AT" sz="1200" b="0" i="0" u="none" strike="noStrike" kern="1200" dirty="0">
                <a:solidFill>
                  <a:schemeClr val="tx1"/>
                </a:solidFill>
                <a:effectLst/>
                <a:latin typeface="+mn-lt"/>
                <a:ea typeface="+mn-ea"/>
                <a:cs typeface="+mn-cs"/>
              </a:rPr>
              <a:t>Cassirer: dass es ein „Erleben“ außerhalb der strengen Wissenschaften gibt, das sich in der Sprache ebenso ausdrückt, wie in </a:t>
            </a:r>
            <a:r>
              <a:rPr lang="de-AT" sz="1200" b="0" i="0" u="none" strike="noStrike" kern="1200" dirty="0">
                <a:solidFill>
                  <a:schemeClr val="tx1"/>
                </a:solidFill>
                <a:effectLst/>
                <a:latin typeface="+mn-lt"/>
                <a:ea typeface="+mn-ea"/>
                <a:cs typeface="+mn-cs"/>
                <a:hlinkClick r:id="rId3" tooltip="Mythos"/>
              </a:rPr>
              <a:t>Mythen</a:t>
            </a:r>
            <a:r>
              <a:rPr lang="de-AT" sz="1200" b="0" i="0" u="none" strike="noStrike" kern="1200" dirty="0">
                <a:solidFill>
                  <a:schemeClr val="tx1"/>
                </a:solidFill>
                <a:effectLst/>
                <a:latin typeface="+mn-lt"/>
                <a:ea typeface="+mn-ea"/>
                <a:cs typeface="+mn-cs"/>
              </a:rPr>
              <a:t>, der </a:t>
            </a:r>
            <a:r>
              <a:rPr lang="de-AT" sz="1200" b="0" i="0" u="none" strike="noStrike" kern="1200" dirty="0">
                <a:solidFill>
                  <a:schemeClr val="tx1"/>
                </a:solidFill>
                <a:effectLst/>
                <a:latin typeface="+mn-lt"/>
                <a:ea typeface="+mn-ea"/>
                <a:cs typeface="+mn-cs"/>
                <a:hlinkClick r:id="rId4" tooltip="Religion"/>
              </a:rPr>
              <a:t>Religion</a:t>
            </a:r>
            <a:r>
              <a:rPr lang="de-AT" sz="1200" b="0" i="0" u="none" strike="noStrike" kern="1200" dirty="0">
                <a:solidFill>
                  <a:schemeClr val="tx1"/>
                </a:solidFill>
                <a:effectLst/>
                <a:latin typeface="+mn-lt"/>
                <a:ea typeface="+mn-ea"/>
                <a:cs typeface="+mn-cs"/>
              </a:rPr>
              <a:t> oder der </a:t>
            </a:r>
            <a:r>
              <a:rPr lang="de-AT" sz="1200" b="0" i="0" u="none" strike="noStrike" kern="1200" dirty="0">
                <a:solidFill>
                  <a:schemeClr val="tx1"/>
                </a:solidFill>
                <a:effectLst/>
                <a:latin typeface="+mn-lt"/>
                <a:ea typeface="+mn-ea"/>
                <a:cs typeface="+mn-cs"/>
                <a:hlinkClick r:id="rId5" tooltip="Kunst"/>
              </a:rPr>
              <a:t>Kunst</a:t>
            </a:r>
            <a:r>
              <a:rPr lang="de-AT" sz="1200" b="0" i="0" u="none" strike="noStrike" kern="1200" dirty="0">
                <a:solidFill>
                  <a:schemeClr val="tx1"/>
                </a:solidFill>
                <a:effectLst/>
                <a:latin typeface="+mn-lt"/>
                <a:ea typeface="+mn-ea"/>
                <a:cs typeface="+mn-cs"/>
              </a:rPr>
              <a:t>. Auch </a:t>
            </a:r>
            <a:r>
              <a:rPr lang="de-AT" sz="1200" b="0" i="0" u="none" strike="noStrike" kern="1200" dirty="0">
                <a:solidFill>
                  <a:schemeClr val="tx1"/>
                </a:solidFill>
                <a:effectLst/>
                <a:latin typeface="+mn-lt"/>
                <a:ea typeface="+mn-ea"/>
                <a:cs typeface="+mn-cs"/>
                <a:hlinkClick r:id="rId6" tooltip="Geschichte"/>
              </a:rPr>
              <a:t>Geschichte</a:t>
            </a:r>
            <a:r>
              <a:rPr lang="de-AT" sz="1200" b="0" i="0" u="none" strike="noStrike" kern="1200" dirty="0">
                <a:solidFill>
                  <a:schemeClr val="tx1"/>
                </a:solidFill>
                <a:effectLst/>
                <a:latin typeface="+mn-lt"/>
                <a:ea typeface="+mn-ea"/>
                <a:cs typeface="+mn-cs"/>
              </a:rPr>
              <a:t>, </a:t>
            </a:r>
            <a:r>
              <a:rPr lang="de-AT" sz="1200" b="0" i="0" u="none" strike="noStrike" kern="1200" dirty="0">
                <a:solidFill>
                  <a:schemeClr val="tx1"/>
                </a:solidFill>
                <a:effectLst/>
                <a:latin typeface="+mn-lt"/>
                <a:ea typeface="+mn-ea"/>
                <a:cs typeface="+mn-cs"/>
                <a:hlinkClick r:id="rId7" tooltip="Technik"/>
              </a:rPr>
              <a:t>Technik</a:t>
            </a:r>
            <a:r>
              <a:rPr lang="de-AT" sz="1200" b="0" i="0" u="none" strike="noStrike" kern="1200" dirty="0">
                <a:solidFill>
                  <a:schemeClr val="tx1"/>
                </a:solidFill>
                <a:effectLst/>
                <a:latin typeface="+mn-lt"/>
                <a:ea typeface="+mn-ea"/>
                <a:cs typeface="+mn-cs"/>
              </a:rPr>
              <a:t>, </a:t>
            </a:r>
            <a:r>
              <a:rPr lang="de-AT" sz="1200" b="0" i="0" u="none" strike="noStrike" kern="1200" dirty="0">
                <a:solidFill>
                  <a:schemeClr val="tx1"/>
                </a:solidFill>
                <a:effectLst/>
                <a:latin typeface="+mn-lt"/>
                <a:ea typeface="+mn-ea"/>
                <a:cs typeface="+mn-cs"/>
                <a:hlinkClick r:id="rId8" tooltip="Wissenschaft"/>
              </a:rPr>
              <a:t>Wissenschaft</a:t>
            </a:r>
            <a:r>
              <a:rPr lang="de-AT" sz="1200" b="0" i="0" u="none" strike="noStrike" kern="1200" dirty="0">
                <a:solidFill>
                  <a:schemeClr val="tx1"/>
                </a:solidFill>
                <a:effectLst/>
                <a:latin typeface="+mn-lt"/>
                <a:ea typeface="+mn-ea"/>
                <a:cs typeface="+mn-cs"/>
              </a:rPr>
              <a:t>, </a:t>
            </a:r>
            <a:r>
              <a:rPr lang="de-AT" sz="1200" b="0" i="0" u="none" strike="noStrike" kern="1200" dirty="0">
                <a:solidFill>
                  <a:schemeClr val="tx1"/>
                </a:solidFill>
                <a:effectLst/>
                <a:latin typeface="+mn-lt"/>
                <a:ea typeface="+mn-ea"/>
                <a:cs typeface="+mn-cs"/>
                <a:hlinkClick r:id="rId9" tooltip="Moral"/>
              </a:rPr>
              <a:t>Moral</a:t>
            </a:r>
            <a:r>
              <a:rPr lang="de-AT" sz="1200" b="0" i="0" u="none" strike="noStrike" kern="1200" dirty="0">
                <a:solidFill>
                  <a:schemeClr val="tx1"/>
                </a:solidFill>
                <a:effectLst/>
                <a:latin typeface="+mn-lt"/>
                <a:ea typeface="+mn-ea"/>
                <a:cs typeface="+mn-cs"/>
              </a:rPr>
              <a:t> oder </a:t>
            </a:r>
            <a:r>
              <a:rPr lang="de-AT" sz="1200" b="0" i="0" u="none" strike="noStrike" kern="1200" dirty="0">
                <a:solidFill>
                  <a:schemeClr val="tx1"/>
                </a:solidFill>
                <a:effectLst/>
                <a:latin typeface="+mn-lt"/>
                <a:ea typeface="+mn-ea"/>
                <a:cs typeface="+mn-cs"/>
                <a:hlinkClick r:id="rId10" tooltip="Politik"/>
              </a:rPr>
              <a:t>Politik</a:t>
            </a:r>
            <a:r>
              <a:rPr lang="de-AT" sz="1200" b="0" i="0" u="none" strike="noStrike" kern="1200" dirty="0">
                <a:solidFill>
                  <a:schemeClr val="tx1"/>
                </a:solidFill>
                <a:effectLst/>
                <a:latin typeface="+mn-lt"/>
                <a:ea typeface="+mn-ea"/>
                <a:cs typeface="+mn-cs"/>
              </a:rPr>
              <a:t> haben demzufolge eigene </a:t>
            </a:r>
            <a:r>
              <a:rPr lang="de-AT" sz="1200" b="0" i="1" u="none" strike="noStrike" kern="1200" dirty="0">
                <a:solidFill>
                  <a:schemeClr val="tx1"/>
                </a:solidFill>
                <a:effectLst/>
                <a:latin typeface="+mn-lt"/>
                <a:ea typeface="+mn-ea"/>
                <a:cs typeface="+mn-cs"/>
              </a:rPr>
              <a:t>Erlebniswelten</a:t>
            </a:r>
            <a:r>
              <a:rPr lang="de-AT" sz="1200" b="0" i="0" u="none" strike="noStrike" kern="1200" dirty="0">
                <a:solidFill>
                  <a:schemeClr val="tx1"/>
                </a:solidFill>
                <a:effectLst/>
                <a:latin typeface="+mn-lt"/>
                <a:ea typeface="+mn-ea"/>
                <a:cs typeface="+mn-cs"/>
              </a:rPr>
              <a:t>.</a:t>
            </a:r>
            <a:endParaRPr lang="en-AU" dirty="0"/>
          </a:p>
        </p:txBody>
      </p:sp>
      <p:sp>
        <p:nvSpPr>
          <p:cNvPr id="4" name="Foliennummernplatzhalter 3"/>
          <p:cNvSpPr>
            <a:spLocks noGrp="1"/>
          </p:cNvSpPr>
          <p:nvPr>
            <p:ph type="sldNum" sz="quarter" idx="5"/>
          </p:nvPr>
        </p:nvSpPr>
        <p:spPr/>
        <p:txBody>
          <a:bodyPr/>
          <a:lstStyle/>
          <a:p>
            <a:fld id="{04AF8A53-73D3-C047-A141-913B51A3B7A5}" type="slidenum">
              <a:rPr lang="en-AU" smtClean="0"/>
              <a:t>14</a:t>
            </a:fld>
            <a:endParaRPr lang="en-AU"/>
          </a:p>
        </p:txBody>
      </p:sp>
    </p:spTree>
    <p:extLst>
      <p:ext uri="{BB962C8B-B14F-4D97-AF65-F5344CB8AC3E}">
        <p14:creationId xmlns:p14="http://schemas.microsoft.com/office/powerpoint/2010/main" val="914867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AU" dirty="0"/>
              <a:t>Status quo: cultivation on individual, organizational and macro level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dirty="0">
                <a:solidFill>
                  <a:schemeClr val="tx1"/>
                </a:solidFill>
                <a:latin typeface="+mn-lt"/>
                <a:ea typeface="+mn-ea"/>
                <a:cs typeface="+mn-cs"/>
              </a:rPr>
              <a:t>But is there a real “discourse” on the meaning of sustainability happening in organizations and in for example social media channels? Is there a public discourse about and for sustainability?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dirty="0">
                <a:solidFill>
                  <a:schemeClr val="tx1"/>
                </a:solidFill>
                <a:latin typeface="+mn-lt"/>
                <a:ea typeface="+mn-ea"/>
                <a:cs typeface="+mn-cs"/>
              </a:rPr>
              <a:t>Are the </a:t>
            </a:r>
            <a:r>
              <a:rPr lang="en-AU" sz="1200" b="1" kern="1200" dirty="0">
                <a:solidFill>
                  <a:schemeClr val="tx1"/>
                </a:solidFill>
                <a:latin typeface="+mn-lt"/>
                <a:ea typeface="+mn-ea"/>
                <a:cs typeface="+mn-cs"/>
              </a:rPr>
              <a:t>MEDIA</a:t>
            </a:r>
            <a:r>
              <a:rPr lang="en-AU" sz="1200" b="0" kern="1200" dirty="0">
                <a:solidFill>
                  <a:schemeClr val="tx1"/>
                </a:solidFill>
                <a:latin typeface="+mn-lt"/>
                <a:ea typeface="+mn-ea"/>
                <a:cs typeface="+mn-cs"/>
              </a:rPr>
              <a:t> today the “critical deliberative sphere” that would provide the necessary political foundation for social change, for real cultural change?</a:t>
            </a:r>
          </a:p>
          <a:p>
            <a:endParaRPr lang="en-AU" dirty="0"/>
          </a:p>
          <a:p>
            <a:r>
              <a:rPr lang="en-AU" dirty="0"/>
              <a:t>No, not so much or “not yet”: – a discursive construction of sustainability as a new norm needs innovations: </a:t>
            </a:r>
          </a:p>
          <a:p>
            <a:r>
              <a:rPr lang="en-AU" dirty="0"/>
              <a:t>Theoretical, methodological &amp; pedagogical innovations</a:t>
            </a:r>
          </a:p>
        </p:txBody>
      </p:sp>
      <p:sp>
        <p:nvSpPr>
          <p:cNvPr id="4" name="Foliennummernplatzhalter 3"/>
          <p:cNvSpPr>
            <a:spLocks noGrp="1"/>
          </p:cNvSpPr>
          <p:nvPr>
            <p:ph type="sldNum" sz="quarter" idx="5"/>
          </p:nvPr>
        </p:nvSpPr>
        <p:spPr/>
        <p:txBody>
          <a:bodyPr/>
          <a:lstStyle/>
          <a:p>
            <a:fld id="{04AF8A53-73D3-C047-A141-913B51A3B7A5}" type="slidenum">
              <a:rPr lang="en-AU" smtClean="0"/>
              <a:t>15</a:t>
            </a:fld>
            <a:endParaRPr lang="en-AU"/>
          </a:p>
        </p:txBody>
      </p:sp>
    </p:spTree>
    <p:extLst>
      <p:ext uri="{BB962C8B-B14F-4D97-AF65-F5344CB8AC3E}">
        <p14:creationId xmlns:p14="http://schemas.microsoft.com/office/powerpoint/2010/main" val="4229071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Communication for Sustainability as social conversation around sustainability</a:t>
            </a:r>
          </a:p>
          <a:p>
            <a:endParaRPr lang="en-AU" dirty="0"/>
          </a:p>
        </p:txBody>
      </p:sp>
      <p:sp>
        <p:nvSpPr>
          <p:cNvPr id="4" name="Foliennummernplatzhalter 3"/>
          <p:cNvSpPr>
            <a:spLocks noGrp="1"/>
          </p:cNvSpPr>
          <p:nvPr>
            <p:ph type="sldNum" sz="quarter" idx="5"/>
          </p:nvPr>
        </p:nvSpPr>
        <p:spPr/>
        <p:txBody>
          <a:bodyPr/>
          <a:lstStyle/>
          <a:p>
            <a:fld id="{04AF8A53-73D3-C047-A141-913B51A3B7A5}" type="slidenum">
              <a:rPr lang="en-AU" smtClean="0"/>
              <a:t>16</a:t>
            </a:fld>
            <a:endParaRPr lang="en-AU"/>
          </a:p>
        </p:txBody>
      </p:sp>
    </p:spTree>
    <p:extLst>
      <p:ext uri="{BB962C8B-B14F-4D97-AF65-F5344CB8AC3E}">
        <p14:creationId xmlns:p14="http://schemas.microsoft.com/office/powerpoint/2010/main" val="4111221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Communication for Sustainability as social conversation around sustainability</a:t>
            </a:r>
          </a:p>
          <a:p>
            <a:endParaRPr lang="en-AU" dirty="0"/>
          </a:p>
        </p:txBody>
      </p:sp>
      <p:sp>
        <p:nvSpPr>
          <p:cNvPr id="4" name="Foliennummernplatzhalter 3"/>
          <p:cNvSpPr>
            <a:spLocks noGrp="1"/>
          </p:cNvSpPr>
          <p:nvPr>
            <p:ph type="sldNum" sz="quarter" idx="5"/>
          </p:nvPr>
        </p:nvSpPr>
        <p:spPr/>
        <p:txBody>
          <a:bodyPr/>
          <a:lstStyle/>
          <a:p>
            <a:fld id="{04AF8A53-73D3-C047-A141-913B51A3B7A5}" type="slidenum">
              <a:rPr lang="en-AU" smtClean="0"/>
              <a:t>17</a:t>
            </a:fld>
            <a:endParaRPr lang="en-AU"/>
          </a:p>
        </p:txBody>
      </p:sp>
    </p:spTree>
    <p:extLst>
      <p:ext uri="{BB962C8B-B14F-4D97-AF65-F5344CB8AC3E}">
        <p14:creationId xmlns:p14="http://schemas.microsoft.com/office/powerpoint/2010/main" val="994723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AU" dirty="0"/>
              <a:t>There is MUCH more potential to better understand culture as constantly changing process – covering all dimensions of sustainability; it’s change becomes the key concern or paradigm of sustainability, when we INCLUDE the dialectic. The dialectic between the stabilization – and the process of questioning the cultivated patterns, </a:t>
            </a:r>
            <a:r>
              <a:rPr lang="en-AU" dirty="0" err="1"/>
              <a:t>behaviors</a:t>
            </a:r>
            <a:r>
              <a:rPr lang="en-AU" dirty="0"/>
              <a:t> and “new” norms, the process of </a:t>
            </a:r>
            <a:r>
              <a:rPr lang="en-AU" dirty="0" err="1"/>
              <a:t>acknolweding</a:t>
            </a:r>
            <a:r>
              <a:rPr lang="en-AU" dirty="0"/>
              <a:t> “normalization” of </a:t>
            </a:r>
            <a:r>
              <a:rPr lang="en-AU" dirty="0" err="1"/>
              <a:t>sustainabilty</a:t>
            </a:r>
            <a:r>
              <a:rPr lang="en-AU" dirty="0"/>
              <a:t> – but by the same time to put it into question – </a:t>
            </a:r>
          </a:p>
          <a:p>
            <a:endParaRPr lang="en-AU" dirty="0"/>
          </a:p>
          <a:p>
            <a:r>
              <a:rPr lang="en-AU" dirty="0"/>
              <a:t>which is where </a:t>
            </a:r>
          </a:p>
          <a:p>
            <a:r>
              <a:rPr lang="en-AU" dirty="0"/>
              <a:t>1. new research programs emerge (i.e. … ) and </a:t>
            </a:r>
          </a:p>
          <a:p>
            <a:r>
              <a:rPr lang="en-AU" dirty="0"/>
              <a:t>2. civil society, but as well Universities come into play. …</a:t>
            </a:r>
          </a:p>
        </p:txBody>
      </p:sp>
      <p:sp>
        <p:nvSpPr>
          <p:cNvPr id="4" name="Foliennummernplatzhalter 3"/>
          <p:cNvSpPr>
            <a:spLocks noGrp="1"/>
          </p:cNvSpPr>
          <p:nvPr>
            <p:ph type="sldNum" sz="quarter" idx="5"/>
          </p:nvPr>
        </p:nvSpPr>
        <p:spPr/>
        <p:txBody>
          <a:bodyPr/>
          <a:lstStyle/>
          <a:p>
            <a:fld id="{04AF8A53-73D3-C047-A141-913B51A3B7A5}" type="slidenum">
              <a:rPr lang="en-AU" smtClean="0"/>
              <a:t>18</a:t>
            </a:fld>
            <a:endParaRPr lang="en-AU"/>
          </a:p>
        </p:txBody>
      </p:sp>
    </p:spTree>
    <p:extLst>
      <p:ext uri="{BB962C8B-B14F-4D97-AF65-F5344CB8AC3E}">
        <p14:creationId xmlns:p14="http://schemas.microsoft.com/office/powerpoint/2010/main" val="1274408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AU" dirty="0"/>
          </a:p>
        </p:txBody>
      </p:sp>
      <p:sp>
        <p:nvSpPr>
          <p:cNvPr id="4" name="Foliennummernplatzhalter 3"/>
          <p:cNvSpPr>
            <a:spLocks noGrp="1"/>
          </p:cNvSpPr>
          <p:nvPr>
            <p:ph type="sldNum" sz="quarter" idx="5"/>
          </p:nvPr>
        </p:nvSpPr>
        <p:spPr/>
        <p:txBody>
          <a:bodyPr/>
          <a:lstStyle/>
          <a:p>
            <a:fld id="{83824780-DB00-4A87-AF52-AE94F8FBEF0E}" type="slidenum">
              <a:rPr lang="de-DE" smtClean="0"/>
              <a:pPr/>
              <a:t>19</a:t>
            </a:fld>
            <a:endParaRPr lang="de-DE"/>
          </a:p>
        </p:txBody>
      </p:sp>
    </p:spTree>
    <p:extLst>
      <p:ext uri="{BB962C8B-B14F-4D97-AF65-F5344CB8AC3E}">
        <p14:creationId xmlns:p14="http://schemas.microsoft.com/office/powerpoint/2010/main" val="341399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DC837A0-3F0F-4539-87DB-BF73527050FF}" type="slidenum">
              <a:rPr lang="de-DE" smtClean="0"/>
              <a:pPr/>
              <a:t>2</a:t>
            </a:fld>
            <a:endParaRPr lang="de-DE"/>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de-DE" dirty="0"/>
          </a:p>
        </p:txBody>
      </p:sp>
    </p:spTree>
    <p:extLst>
      <p:ext uri="{BB962C8B-B14F-4D97-AF65-F5344CB8AC3E}">
        <p14:creationId xmlns:p14="http://schemas.microsoft.com/office/powerpoint/2010/main" val="3524929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EE300E31-BE6B-41B7-B2AC-8E024A02AB1F}" type="slidenum">
              <a:rPr lang="de-DE" smtClean="0"/>
              <a:pPr/>
              <a:t>3</a:t>
            </a:fld>
            <a:endParaRPr lang="de-DE"/>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de-DE"/>
          </a:p>
        </p:txBody>
      </p:sp>
    </p:spTree>
    <p:extLst>
      <p:ext uri="{BB962C8B-B14F-4D97-AF65-F5344CB8AC3E}">
        <p14:creationId xmlns:p14="http://schemas.microsoft.com/office/powerpoint/2010/main" val="3908068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a:t>Ollo</a:t>
            </a:r>
            <a:r>
              <a:rPr lang="de-DE" dirty="0"/>
              <a:t> in groß, </a:t>
            </a:r>
            <a:r>
              <a:rPr lang="de-DE" dirty="0" err="1"/>
              <a:t>folie</a:t>
            </a:r>
            <a:r>
              <a:rPr lang="de-DE" dirty="0"/>
              <a:t> in klein </a:t>
            </a:r>
          </a:p>
        </p:txBody>
      </p:sp>
      <p:sp>
        <p:nvSpPr>
          <p:cNvPr id="4" name="Foliennummernplatzhalter 3"/>
          <p:cNvSpPr>
            <a:spLocks noGrp="1"/>
          </p:cNvSpPr>
          <p:nvPr>
            <p:ph type="sldNum" sz="quarter" idx="10"/>
          </p:nvPr>
        </p:nvSpPr>
        <p:spPr/>
        <p:txBody>
          <a:bodyPr/>
          <a:lstStyle/>
          <a:p>
            <a:fld id="{83824780-DB00-4A87-AF52-AE94F8FBEF0E}" type="slidenum">
              <a:rPr lang="de-DE" smtClean="0"/>
              <a:pPr/>
              <a:t>5</a:t>
            </a:fld>
            <a:endParaRPr lang="de-DE"/>
          </a:p>
        </p:txBody>
      </p:sp>
    </p:spTree>
    <p:extLst>
      <p:ext uri="{BB962C8B-B14F-4D97-AF65-F5344CB8AC3E}">
        <p14:creationId xmlns:p14="http://schemas.microsoft.com/office/powerpoint/2010/main" val="506596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err="1"/>
              <a:t>Don‘t</a:t>
            </a:r>
            <a:r>
              <a:rPr lang="de-AT" dirty="0"/>
              <a:t> </a:t>
            </a:r>
            <a:r>
              <a:rPr lang="de-AT" dirty="0" err="1"/>
              <a:t>you</a:t>
            </a:r>
            <a:r>
              <a:rPr lang="de-AT" dirty="0"/>
              <a:t> </a:t>
            </a:r>
            <a:r>
              <a:rPr lang="de-AT" dirty="0" err="1"/>
              <a:t>think</a:t>
            </a:r>
            <a:r>
              <a:rPr lang="de-AT" dirty="0"/>
              <a:t> </a:t>
            </a:r>
            <a:r>
              <a:rPr lang="de-AT" dirty="0" err="1"/>
              <a:t>that</a:t>
            </a:r>
            <a:r>
              <a:rPr lang="de-AT" dirty="0"/>
              <a:t> </a:t>
            </a:r>
            <a:r>
              <a:rPr lang="de-AT" dirty="0" err="1"/>
              <a:t>we‘ve</a:t>
            </a:r>
            <a:r>
              <a:rPr lang="de-AT" dirty="0"/>
              <a:t> </a:t>
            </a:r>
            <a:r>
              <a:rPr lang="de-AT" dirty="0" err="1"/>
              <a:t>been</a:t>
            </a:r>
            <a:r>
              <a:rPr lang="de-AT" dirty="0"/>
              <a:t> </a:t>
            </a:r>
            <a:r>
              <a:rPr lang="de-AT" dirty="0" err="1"/>
              <a:t>much</a:t>
            </a:r>
            <a:r>
              <a:rPr lang="de-AT" dirty="0"/>
              <a:t> </a:t>
            </a:r>
            <a:r>
              <a:rPr lang="de-AT" dirty="0" err="1"/>
              <a:t>more</a:t>
            </a:r>
            <a:r>
              <a:rPr lang="de-AT" dirty="0"/>
              <a:t> </a:t>
            </a:r>
            <a:r>
              <a:rPr lang="de-AT" dirty="0" err="1"/>
              <a:t>sustainable</a:t>
            </a:r>
            <a:r>
              <a:rPr lang="de-AT" dirty="0"/>
              <a:t> </a:t>
            </a:r>
            <a:r>
              <a:rPr lang="de-AT" dirty="0" err="1"/>
              <a:t>during</a:t>
            </a:r>
            <a:r>
              <a:rPr lang="de-AT" dirty="0"/>
              <a:t> </a:t>
            </a:r>
            <a:r>
              <a:rPr lang="de-AT" dirty="0" err="1"/>
              <a:t>lockdowns</a:t>
            </a:r>
            <a:r>
              <a:rPr lang="de-AT" dirty="0"/>
              <a:t> </a:t>
            </a:r>
            <a:r>
              <a:rPr lang="de-AT" dirty="0" err="1"/>
              <a:t>and</a:t>
            </a:r>
            <a:r>
              <a:rPr lang="de-AT" dirty="0"/>
              <a:t> </a:t>
            </a:r>
            <a:r>
              <a:rPr lang="de-AT" dirty="0" err="1"/>
              <a:t>Covid-related</a:t>
            </a:r>
            <a:r>
              <a:rPr lang="de-AT" dirty="0"/>
              <a:t> </a:t>
            </a:r>
            <a:r>
              <a:rPr lang="de-AT" dirty="0" err="1"/>
              <a:t>restrictions</a:t>
            </a:r>
            <a:r>
              <a:rPr lang="de-AT" dirty="0"/>
              <a:t>? </a:t>
            </a:r>
            <a:r>
              <a:rPr lang="de-AT" dirty="0" err="1"/>
              <a:t>Didn‘t</a:t>
            </a:r>
            <a:r>
              <a:rPr lang="de-AT" dirty="0"/>
              <a:t> </a:t>
            </a:r>
            <a:r>
              <a:rPr lang="de-AT" dirty="0" err="1"/>
              <a:t>we</a:t>
            </a:r>
            <a:r>
              <a:rPr lang="de-AT" dirty="0"/>
              <a:t> </a:t>
            </a:r>
            <a:r>
              <a:rPr lang="de-AT" dirty="0" err="1"/>
              <a:t>go</a:t>
            </a:r>
            <a:r>
              <a:rPr lang="de-AT" dirty="0"/>
              <a:t> </a:t>
            </a:r>
            <a:r>
              <a:rPr lang="de-AT" dirty="0" err="1"/>
              <a:t>less</a:t>
            </a:r>
            <a:r>
              <a:rPr lang="de-AT" dirty="0"/>
              <a:t> </a:t>
            </a:r>
            <a:r>
              <a:rPr lang="de-AT" dirty="0" err="1"/>
              <a:t>shopping</a:t>
            </a:r>
            <a:r>
              <a:rPr lang="de-AT" dirty="0"/>
              <a:t>, </a:t>
            </a:r>
            <a:r>
              <a:rPr lang="de-AT" dirty="0" err="1"/>
              <a:t>produced</a:t>
            </a:r>
            <a:r>
              <a:rPr lang="de-AT" dirty="0"/>
              <a:t> </a:t>
            </a:r>
            <a:r>
              <a:rPr lang="de-AT" dirty="0" err="1"/>
              <a:t>less</a:t>
            </a:r>
            <a:r>
              <a:rPr lang="de-AT" dirty="0"/>
              <a:t> </a:t>
            </a:r>
            <a:r>
              <a:rPr lang="de-AT" dirty="0" err="1"/>
              <a:t>waste</a:t>
            </a:r>
            <a:r>
              <a:rPr lang="de-AT" dirty="0"/>
              <a:t> </a:t>
            </a:r>
            <a:r>
              <a:rPr lang="de-AT" dirty="0" err="1"/>
              <a:t>and</a:t>
            </a:r>
            <a:r>
              <a:rPr lang="de-AT" dirty="0"/>
              <a:t> </a:t>
            </a:r>
            <a:r>
              <a:rPr lang="de-AT" dirty="0" err="1"/>
              <a:t>started</a:t>
            </a:r>
            <a:r>
              <a:rPr lang="de-AT" dirty="0"/>
              <a:t> </a:t>
            </a:r>
            <a:r>
              <a:rPr lang="de-AT" dirty="0" err="1"/>
              <a:t>gardening</a:t>
            </a:r>
            <a:r>
              <a:rPr lang="de-AT" dirty="0"/>
              <a:t>? </a:t>
            </a:r>
            <a:r>
              <a:rPr lang="de-AT" dirty="0" err="1"/>
              <a:t>Didn‘t</a:t>
            </a:r>
            <a:r>
              <a:rPr lang="de-AT" dirty="0"/>
              <a:t> </a:t>
            </a:r>
            <a:r>
              <a:rPr lang="de-AT" dirty="0" err="1"/>
              <a:t>we</a:t>
            </a:r>
            <a:r>
              <a:rPr lang="de-AT" dirty="0"/>
              <a:t> save a </a:t>
            </a:r>
            <a:r>
              <a:rPr lang="de-AT" dirty="0" err="1"/>
              <a:t>lot</a:t>
            </a:r>
            <a:r>
              <a:rPr lang="de-AT" dirty="0"/>
              <a:t> </a:t>
            </a:r>
            <a:r>
              <a:rPr lang="de-AT" dirty="0" err="1"/>
              <a:t>of</a:t>
            </a:r>
            <a:r>
              <a:rPr lang="de-AT" dirty="0"/>
              <a:t> CO2 </a:t>
            </a:r>
            <a:r>
              <a:rPr lang="de-AT" dirty="0" err="1"/>
              <a:t>emissions</a:t>
            </a:r>
            <a:r>
              <a:rPr lang="de-AT" dirty="0"/>
              <a:t> </a:t>
            </a:r>
            <a:r>
              <a:rPr lang="de-AT" dirty="0" err="1"/>
              <a:t>by</a:t>
            </a:r>
            <a:r>
              <a:rPr lang="de-AT" dirty="0"/>
              <a:t> not </a:t>
            </a:r>
            <a:r>
              <a:rPr lang="de-AT" dirty="0" err="1"/>
              <a:t>flying</a:t>
            </a:r>
            <a:r>
              <a:rPr lang="de-AT" dirty="0"/>
              <a:t> </a:t>
            </a:r>
            <a:r>
              <a:rPr lang="de-AT" dirty="0" err="1"/>
              <a:t>to</a:t>
            </a:r>
            <a:r>
              <a:rPr lang="de-AT" dirty="0"/>
              <a:t> </a:t>
            </a:r>
            <a:r>
              <a:rPr lang="de-AT" dirty="0" err="1"/>
              <a:t>conferences</a:t>
            </a:r>
            <a:r>
              <a:rPr lang="de-AT" dirty="0"/>
              <a:t> </a:t>
            </a:r>
            <a:r>
              <a:rPr lang="de-AT" dirty="0" err="1"/>
              <a:t>to</a:t>
            </a:r>
            <a:r>
              <a:rPr lang="de-AT" dirty="0"/>
              <a:t> </a:t>
            </a:r>
            <a:r>
              <a:rPr lang="de-AT" dirty="0" err="1"/>
              <a:t>talk</a:t>
            </a:r>
            <a:r>
              <a:rPr lang="de-AT" dirty="0"/>
              <a:t> </a:t>
            </a:r>
            <a:r>
              <a:rPr lang="de-AT" dirty="0" err="1"/>
              <a:t>about</a:t>
            </a:r>
            <a:r>
              <a:rPr lang="de-AT" dirty="0"/>
              <a:t> </a:t>
            </a:r>
            <a:r>
              <a:rPr lang="de-AT" dirty="0" err="1"/>
              <a:t>sustainbility</a:t>
            </a:r>
            <a:r>
              <a:rPr lang="de-AT" dirty="0"/>
              <a:t> </a:t>
            </a:r>
            <a:r>
              <a:rPr lang="de-AT" dirty="0" err="1"/>
              <a:t>strategies</a:t>
            </a:r>
            <a:r>
              <a:rPr lang="de-AT" dirty="0"/>
              <a:t> </a:t>
            </a:r>
            <a:r>
              <a:rPr lang="de-AT" dirty="0" err="1"/>
              <a:t>for</a:t>
            </a:r>
            <a:r>
              <a:rPr lang="de-AT" dirty="0"/>
              <a:t> 10 </a:t>
            </a:r>
            <a:r>
              <a:rPr lang="de-AT" dirty="0" err="1"/>
              <a:t>minutes</a:t>
            </a:r>
            <a:r>
              <a:rPr lang="de-AT" dirty="0"/>
              <a:t>?</a:t>
            </a:r>
          </a:p>
          <a:p>
            <a:endParaRPr lang="de-AT" dirty="0"/>
          </a:p>
          <a:p>
            <a:r>
              <a:rPr lang="de-AT" dirty="0"/>
              <a:t>Yes – </a:t>
            </a:r>
            <a:r>
              <a:rPr lang="de-AT" dirty="0" err="1"/>
              <a:t>your</a:t>
            </a:r>
            <a:r>
              <a:rPr lang="de-AT" dirty="0"/>
              <a:t> </a:t>
            </a:r>
            <a:r>
              <a:rPr lang="de-AT" dirty="0" err="1"/>
              <a:t>feeling</a:t>
            </a:r>
            <a:r>
              <a:rPr lang="de-AT" dirty="0"/>
              <a:t> </a:t>
            </a:r>
            <a:r>
              <a:rPr lang="de-AT" dirty="0" err="1"/>
              <a:t>is</a:t>
            </a:r>
            <a:r>
              <a:rPr lang="de-AT" dirty="0"/>
              <a:t> </a:t>
            </a:r>
            <a:r>
              <a:rPr lang="de-AT" dirty="0" err="1"/>
              <a:t>correct</a:t>
            </a:r>
            <a:r>
              <a:rPr lang="de-AT" dirty="0"/>
              <a:t>; </a:t>
            </a:r>
          </a:p>
          <a:p>
            <a:r>
              <a:rPr lang="de-AT" dirty="0" err="1"/>
              <a:t>Apparently</a:t>
            </a:r>
            <a:r>
              <a:rPr lang="de-AT" dirty="0"/>
              <a:t> – </a:t>
            </a:r>
            <a:r>
              <a:rPr lang="de-AT" dirty="0" err="1"/>
              <a:t>from</a:t>
            </a:r>
            <a:r>
              <a:rPr lang="de-AT" dirty="0"/>
              <a:t> an </a:t>
            </a:r>
            <a:r>
              <a:rPr lang="de-AT" dirty="0" err="1"/>
              <a:t>indiviual</a:t>
            </a:r>
            <a:r>
              <a:rPr lang="de-AT" dirty="0"/>
              <a:t> </a:t>
            </a:r>
            <a:r>
              <a:rPr lang="de-AT" dirty="0" err="1"/>
              <a:t>perspetcive</a:t>
            </a:r>
            <a:r>
              <a:rPr lang="de-AT" dirty="0"/>
              <a:t> – </a:t>
            </a:r>
            <a:r>
              <a:rPr lang="de-AT" dirty="0" err="1"/>
              <a:t>sustainbility</a:t>
            </a:r>
            <a:r>
              <a:rPr lang="de-AT" dirty="0"/>
              <a:t> </a:t>
            </a:r>
            <a:r>
              <a:rPr lang="de-AT" dirty="0" err="1"/>
              <a:t>works</a:t>
            </a:r>
            <a:r>
              <a:rPr lang="de-AT" dirty="0"/>
              <a:t> </a:t>
            </a:r>
            <a:r>
              <a:rPr lang="de-AT" dirty="0" err="1"/>
              <a:t>as</a:t>
            </a:r>
            <a:r>
              <a:rPr lang="de-AT" dirty="0"/>
              <a:t> a </a:t>
            </a:r>
            <a:r>
              <a:rPr lang="de-AT" dirty="0" err="1"/>
              <a:t>moral</a:t>
            </a:r>
            <a:r>
              <a:rPr lang="de-AT" dirty="0"/>
              <a:t> </a:t>
            </a:r>
            <a:r>
              <a:rPr lang="de-AT" dirty="0" err="1"/>
              <a:t>compass</a:t>
            </a:r>
            <a:r>
              <a:rPr lang="de-AT" dirty="0"/>
              <a:t> </a:t>
            </a:r>
            <a:r>
              <a:rPr lang="de-AT" dirty="0" err="1"/>
              <a:t>and</a:t>
            </a:r>
            <a:r>
              <a:rPr lang="de-AT" dirty="0"/>
              <a:t> </a:t>
            </a:r>
            <a:r>
              <a:rPr lang="de-AT" dirty="0" err="1"/>
              <a:t>gives</a:t>
            </a:r>
            <a:r>
              <a:rPr lang="de-AT" dirty="0"/>
              <a:t> </a:t>
            </a:r>
            <a:r>
              <a:rPr lang="de-AT" dirty="0" err="1"/>
              <a:t>us</a:t>
            </a:r>
            <a:r>
              <a:rPr lang="de-AT" dirty="0"/>
              <a:t> </a:t>
            </a:r>
            <a:r>
              <a:rPr lang="de-AT" dirty="0" err="1"/>
              <a:t>the</a:t>
            </a:r>
            <a:r>
              <a:rPr lang="de-AT" dirty="0"/>
              <a:t> </a:t>
            </a:r>
            <a:r>
              <a:rPr lang="de-AT" dirty="0" err="1"/>
              <a:t>ideas</a:t>
            </a:r>
            <a:r>
              <a:rPr lang="de-AT" dirty="0"/>
              <a:t> – </a:t>
            </a:r>
            <a:r>
              <a:rPr lang="de-AT" dirty="0" err="1"/>
              <a:t>and</a:t>
            </a:r>
            <a:r>
              <a:rPr lang="de-AT" dirty="0"/>
              <a:t> </a:t>
            </a:r>
            <a:r>
              <a:rPr lang="de-AT" dirty="0" err="1"/>
              <a:t>license</a:t>
            </a:r>
            <a:r>
              <a:rPr lang="de-AT" dirty="0"/>
              <a:t> </a:t>
            </a:r>
            <a:r>
              <a:rPr lang="de-AT" dirty="0" err="1"/>
              <a:t>for</a:t>
            </a:r>
            <a:r>
              <a:rPr lang="de-AT" dirty="0"/>
              <a:t> </a:t>
            </a:r>
            <a:r>
              <a:rPr lang="de-AT" dirty="0" err="1"/>
              <a:t>specific</a:t>
            </a:r>
            <a:r>
              <a:rPr lang="de-AT" dirty="0"/>
              <a:t> </a:t>
            </a:r>
            <a:r>
              <a:rPr lang="de-AT" dirty="0" err="1"/>
              <a:t>behavior</a:t>
            </a:r>
            <a:r>
              <a:rPr lang="de-AT" dirty="0"/>
              <a:t>. </a:t>
            </a:r>
          </a:p>
          <a:p>
            <a:endParaRPr lang="de-AT" dirty="0"/>
          </a:p>
          <a:p>
            <a:r>
              <a:rPr lang="de-AT" dirty="0" err="1"/>
              <a:t>Recent</a:t>
            </a:r>
            <a:r>
              <a:rPr lang="de-AT" dirty="0"/>
              <a:t> </a:t>
            </a:r>
            <a:r>
              <a:rPr lang="de-AT" dirty="0" err="1"/>
              <a:t>research</a:t>
            </a:r>
            <a:r>
              <a:rPr lang="de-AT" dirty="0"/>
              <a:t> </a:t>
            </a:r>
            <a:r>
              <a:rPr lang="de-AT" dirty="0" err="1"/>
              <a:t>supports</a:t>
            </a:r>
            <a:r>
              <a:rPr lang="de-AT" dirty="0"/>
              <a:t> </a:t>
            </a:r>
            <a:r>
              <a:rPr lang="de-AT" dirty="0" err="1"/>
              <a:t>this</a:t>
            </a:r>
            <a:r>
              <a:rPr lang="de-AT" dirty="0"/>
              <a:t>: ... </a:t>
            </a:r>
          </a:p>
          <a:p>
            <a:endParaRPr lang="de-AT" dirty="0"/>
          </a:p>
          <a:p>
            <a:r>
              <a:rPr lang="de-AT" dirty="0"/>
              <a:t>But </a:t>
            </a:r>
            <a:r>
              <a:rPr lang="de-AT" dirty="0" err="1"/>
              <a:t>second</a:t>
            </a:r>
            <a:r>
              <a:rPr lang="de-AT" dirty="0"/>
              <a:t> </a:t>
            </a:r>
            <a:r>
              <a:rPr lang="de-AT" dirty="0" err="1"/>
              <a:t>study</a:t>
            </a:r>
            <a:r>
              <a:rPr lang="de-AT" dirty="0"/>
              <a:t>, </a:t>
            </a:r>
            <a:r>
              <a:rPr lang="de-AT" dirty="0" err="1"/>
              <a:t>based</a:t>
            </a:r>
            <a:r>
              <a:rPr lang="de-AT" dirty="0"/>
              <a:t> on </a:t>
            </a:r>
            <a:r>
              <a:rPr lang="de-AT" dirty="0" err="1"/>
              <a:t>student</a:t>
            </a:r>
            <a:r>
              <a:rPr lang="de-AT" dirty="0"/>
              <a:t> </a:t>
            </a:r>
            <a:r>
              <a:rPr lang="de-AT" dirty="0" err="1"/>
              <a:t>centered</a:t>
            </a:r>
            <a:r>
              <a:rPr lang="de-AT" dirty="0"/>
              <a:t> </a:t>
            </a:r>
            <a:r>
              <a:rPr lang="de-AT" dirty="0" err="1"/>
              <a:t>research</a:t>
            </a:r>
            <a:r>
              <a:rPr lang="de-AT" dirty="0"/>
              <a:t> </a:t>
            </a:r>
            <a:r>
              <a:rPr lang="de-AT" dirty="0" err="1"/>
              <a:t>projects</a:t>
            </a:r>
            <a:r>
              <a:rPr lang="de-AT" dirty="0"/>
              <a:t>, </a:t>
            </a:r>
            <a:r>
              <a:rPr lang="de-AT" dirty="0" err="1"/>
              <a:t>with</a:t>
            </a:r>
            <a:r>
              <a:rPr lang="de-AT" dirty="0"/>
              <a:t> online </a:t>
            </a:r>
            <a:r>
              <a:rPr lang="de-AT" dirty="0" err="1"/>
              <a:t>focus</a:t>
            </a:r>
            <a:r>
              <a:rPr lang="de-AT" dirty="0"/>
              <a:t> </a:t>
            </a:r>
            <a:r>
              <a:rPr lang="de-AT" dirty="0" err="1"/>
              <a:t>groups</a:t>
            </a:r>
            <a:r>
              <a:rPr lang="de-AT" dirty="0"/>
              <a:t> in </a:t>
            </a:r>
            <a:r>
              <a:rPr lang="de-AT" dirty="0" err="1"/>
              <a:t>various</a:t>
            </a:r>
            <a:r>
              <a:rPr lang="de-AT" dirty="0"/>
              <a:t> </a:t>
            </a:r>
            <a:r>
              <a:rPr lang="de-AT" dirty="0" err="1"/>
              <a:t>cultural</a:t>
            </a:r>
            <a:r>
              <a:rPr lang="de-AT" dirty="0"/>
              <a:t> </a:t>
            </a:r>
            <a:r>
              <a:rPr lang="de-AT" dirty="0" err="1"/>
              <a:t>settings</a:t>
            </a:r>
            <a:r>
              <a:rPr lang="de-AT" dirty="0"/>
              <a:t> </a:t>
            </a:r>
            <a:r>
              <a:rPr lang="de-AT" dirty="0" err="1"/>
              <a:t>from</a:t>
            </a:r>
            <a:r>
              <a:rPr lang="de-AT" dirty="0"/>
              <a:t> </a:t>
            </a:r>
            <a:r>
              <a:rPr lang="de-AT" dirty="0" err="1"/>
              <a:t>south</a:t>
            </a:r>
            <a:r>
              <a:rPr lang="de-AT" dirty="0"/>
              <a:t> </a:t>
            </a:r>
            <a:r>
              <a:rPr lang="de-AT" dirty="0" err="1"/>
              <a:t>america</a:t>
            </a:r>
            <a:r>
              <a:rPr lang="de-AT" dirty="0"/>
              <a:t>, Europe, </a:t>
            </a:r>
            <a:r>
              <a:rPr lang="de-AT" dirty="0" err="1"/>
              <a:t>Australasia</a:t>
            </a:r>
            <a:r>
              <a:rPr lang="de-AT" dirty="0"/>
              <a:t> </a:t>
            </a:r>
            <a:r>
              <a:rPr lang="de-AT" dirty="0" err="1"/>
              <a:t>and</a:t>
            </a:r>
            <a:r>
              <a:rPr lang="de-AT" dirty="0"/>
              <a:t> China </a:t>
            </a:r>
            <a:r>
              <a:rPr lang="de-AT" dirty="0" err="1"/>
              <a:t>shows</a:t>
            </a:r>
            <a:r>
              <a:rPr lang="de-AT" dirty="0"/>
              <a:t>, </a:t>
            </a:r>
            <a:r>
              <a:rPr lang="de-AT" dirty="0" err="1"/>
              <a:t>that</a:t>
            </a:r>
            <a:r>
              <a:rPr lang="de-AT" dirty="0"/>
              <a:t> ... SP &amp; SR </a:t>
            </a:r>
            <a:r>
              <a:rPr lang="de-AT" dirty="0" err="1"/>
              <a:t>of</a:t>
            </a:r>
            <a:r>
              <a:rPr lang="de-AT" dirty="0"/>
              <a:t> </a:t>
            </a:r>
            <a:r>
              <a:rPr lang="de-AT" dirty="0" err="1"/>
              <a:t>sustainabiloty</a:t>
            </a:r>
            <a:r>
              <a:rPr lang="de-AT" dirty="0"/>
              <a:t> </a:t>
            </a:r>
            <a:r>
              <a:rPr lang="de-AT" dirty="0" err="1"/>
              <a:t>dependedn</a:t>
            </a:r>
            <a:r>
              <a:rPr lang="de-AT" dirty="0"/>
              <a:t> on </a:t>
            </a:r>
            <a:r>
              <a:rPr lang="de-AT" dirty="0" err="1"/>
              <a:t>cultural</a:t>
            </a:r>
            <a:r>
              <a:rPr lang="de-AT" dirty="0"/>
              <a:t> </a:t>
            </a:r>
            <a:r>
              <a:rPr lang="de-AT" dirty="0" err="1"/>
              <a:t>contex</a:t>
            </a:r>
            <a:r>
              <a:rPr lang="de-AT" dirty="0"/>
              <a:t> – </a:t>
            </a:r>
            <a:r>
              <a:rPr lang="de-AT" dirty="0" err="1"/>
              <a:t>specific</a:t>
            </a:r>
            <a:r>
              <a:rPr lang="de-AT" dirty="0"/>
              <a:t> </a:t>
            </a:r>
            <a:r>
              <a:rPr lang="de-AT" dirty="0" err="1"/>
              <a:t>social</a:t>
            </a:r>
            <a:r>
              <a:rPr lang="de-AT" dirty="0"/>
              <a:t> </a:t>
            </a:r>
            <a:r>
              <a:rPr lang="de-AT" dirty="0" err="1"/>
              <a:t>setting</a:t>
            </a:r>
            <a:r>
              <a:rPr lang="de-AT" dirty="0"/>
              <a:t>, </a:t>
            </a:r>
            <a:r>
              <a:rPr lang="de-AT" dirty="0" err="1"/>
              <a:t>traditions</a:t>
            </a:r>
            <a:r>
              <a:rPr lang="de-AT" dirty="0"/>
              <a:t> – </a:t>
            </a:r>
            <a:r>
              <a:rPr lang="de-AT" dirty="0" err="1"/>
              <a:t>and</a:t>
            </a:r>
            <a:r>
              <a:rPr lang="de-AT" dirty="0"/>
              <a:t> </a:t>
            </a:r>
            <a:r>
              <a:rPr lang="de-AT" dirty="0" err="1"/>
              <a:t>the</a:t>
            </a:r>
            <a:r>
              <a:rPr lang="de-AT" dirty="0"/>
              <a:t> </a:t>
            </a:r>
            <a:r>
              <a:rPr lang="de-AT" dirty="0" err="1"/>
              <a:t>poltical</a:t>
            </a:r>
            <a:r>
              <a:rPr lang="de-AT" dirty="0"/>
              <a:t> </a:t>
            </a:r>
            <a:r>
              <a:rPr lang="de-AT" dirty="0" err="1"/>
              <a:t>and</a:t>
            </a:r>
            <a:r>
              <a:rPr lang="de-AT" dirty="0"/>
              <a:t> </a:t>
            </a:r>
            <a:r>
              <a:rPr lang="de-AT" dirty="0" err="1"/>
              <a:t>media</a:t>
            </a:r>
            <a:r>
              <a:rPr lang="de-AT" dirty="0"/>
              <a:t> </a:t>
            </a:r>
            <a:r>
              <a:rPr lang="de-AT" dirty="0" err="1"/>
              <a:t>system</a:t>
            </a:r>
            <a:endParaRPr lang="de-AT" dirty="0"/>
          </a:p>
          <a:p>
            <a:endParaRPr lang="de-AT" dirty="0"/>
          </a:p>
          <a:p>
            <a:r>
              <a:rPr lang="de-AT" dirty="0" err="1"/>
              <a:t>Apparently</a:t>
            </a:r>
            <a:r>
              <a:rPr lang="de-AT" dirty="0"/>
              <a:t> </a:t>
            </a:r>
            <a:r>
              <a:rPr lang="de-AT" dirty="0" err="1"/>
              <a:t>it‘s</a:t>
            </a:r>
            <a:r>
              <a:rPr lang="de-AT" dirty="0"/>
              <a:t> </a:t>
            </a:r>
            <a:r>
              <a:rPr lang="de-AT" dirty="0" err="1"/>
              <a:t>really</a:t>
            </a:r>
            <a:r>
              <a:rPr lang="de-AT" dirty="0"/>
              <a:t> </a:t>
            </a:r>
            <a:r>
              <a:rPr lang="de-AT" dirty="0" err="1"/>
              <a:t>intersting</a:t>
            </a:r>
            <a:r>
              <a:rPr lang="de-AT" dirty="0"/>
              <a:t> </a:t>
            </a:r>
            <a:r>
              <a:rPr lang="de-AT" dirty="0" err="1"/>
              <a:t>to</a:t>
            </a:r>
            <a:r>
              <a:rPr lang="de-AT" dirty="0"/>
              <a:t>  </a:t>
            </a:r>
            <a:r>
              <a:rPr lang="de-AT" dirty="0" err="1"/>
              <a:t>learn</a:t>
            </a:r>
            <a:r>
              <a:rPr lang="de-AT" dirty="0"/>
              <a:t> </a:t>
            </a:r>
            <a:r>
              <a:rPr lang="de-AT" dirty="0" err="1"/>
              <a:t>more</a:t>
            </a:r>
            <a:r>
              <a:rPr lang="de-AT" dirty="0"/>
              <a:t> </a:t>
            </a:r>
            <a:r>
              <a:rPr lang="de-AT" dirty="0" err="1"/>
              <a:t>about</a:t>
            </a:r>
            <a:r>
              <a:rPr lang="de-AT" dirty="0"/>
              <a:t>: </a:t>
            </a:r>
            <a:r>
              <a:rPr lang="de-AT" dirty="0" err="1"/>
              <a:t>why</a:t>
            </a:r>
            <a:r>
              <a:rPr lang="de-AT" dirty="0"/>
              <a:t> do </a:t>
            </a:r>
            <a:r>
              <a:rPr lang="de-AT" dirty="0" err="1"/>
              <a:t>we</a:t>
            </a:r>
            <a:r>
              <a:rPr lang="de-AT" dirty="0"/>
              <a:t> </a:t>
            </a:r>
            <a:r>
              <a:rPr lang="de-AT" dirty="0" err="1"/>
              <a:t>know</a:t>
            </a:r>
            <a:r>
              <a:rPr lang="de-AT" dirty="0"/>
              <a:t> </a:t>
            </a:r>
            <a:r>
              <a:rPr lang="de-AT" dirty="0" err="1"/>
              <a:t>that</a:t>
            </a:r>
            <a:r>
              <a:rPr lang="de-AT" dirty="0"/>
              <a:t> </a:t>
            </a:r>
            <a:r>
              <a:rPr lang="de-AT" dirty="0" err="1"/>
              <a:t>less</a:t>
            </a:r>
            <a:r>
              <a:rPr lang="de-AT" dirty="0"/>
              <a:t> </a:t>
            </a:r>
            <a:r>
              <a:rPr lang="de-AT" dirty="0" err="1"/>
              <a:t>travelling</a:t>
            </a:r>
            <a:r>
              <a:rPr lang="de-AT" dirty="0"/>
              <a:t> </a:t>
            </a:r>
            <a:r>
              <a:rPr lang="de-AT" dirty="0" err="1"/>
              <a:t>and</a:t>
            </a:r>
            <a:r>
              <a:rPr lang="de-AT" dirty="0"/>
              <a:t> </a:t>
            </a:r>
            <a:r>
              <a:rPr lang="de-AT" dirty="0" err="1"/>
              <a:t>recycling</a:t>
            </a:r>
            <a:r>
              <a:rPr lang="de-AT" dirty="0"/>
              <a:t> </a:t>
            </a:r>
            <a:r>
              <a:rPr lang="de-AT" dirty="0" err="1"/>
              <a:t>is</a:t>
            </a:r>
            <a:r>
              <a:rPr lang="de-AT" dirty="0"/>
              <a:t> </a:t>
            </a:r>
            <a:r>
              <a:rPr lang="de-AT" dirty="0" err="1"/>
              <a:t>better</a:t>
            </a:r>
            <a:r>
              <a:rPr lang="de-AT" dirty="0"/>
              <a:t> </a:t>
            </a:r>
            <a:r>
              <a:rPr lang="de-AT" dirty="0" err="1"/>
              <a:t>related</a:t>
            </a:r>
            <a:r>
              <a:rPr lang="de-AT" dirty="0"/>
              <a:t> </a:t>
            </a:r>
            <a:r>
              <a:rPr lang="de-AT" dirty="0" err="1"/>
              <a:t>to</a:t>
            </a:r>
            <a:r>
              <a:rPr lang="de-AT" dirty="0"/>
              <a:t> </a:t>
            </a:r>
            <a:r>
              <a:rPr lang="de-AT" dirty="0" err="1"/>
              <a:t>social</a:t>
            </a:r>
            <a:r>
              <a:rPr lang="de-AT" dirty="0"/>
              <a:t> </a:t>
            </a:r>
            <a:r>
              <a:rPr lang="de-AT" dirty="0" err="1"/>
              <a:t>and</a:t>
            </a:r>
            <a:r>
              <a:rPr lang="de-AT" dirty="0"/>
              <a:t> environmental </a:t>
            </a:r>
            <a:r>
              <a:rPr lang="de-AT" dirty="0" err="1"/>
              <a:t>change</a:t>
            </a:r>
            <a:r>
              <a:rPr lang="de-AT" dirty="0"/>
              <a:t> </a:t>
            </a:r>
            <a:r>
              <a:rPr lang="de-AT" dirty="0" err="1"/>
              <a:t>and</a:t>
            </a:r>
            <a:r>
              <a:rPr lang="de-AT" dirty="0"/>
              <a:t> </a:t>
            </a:r>
            <a:r>
              <a:rPr lang="de-AT" dirty="0" err="1"/>
              <a:t>crises</a:t>
            </a:r>
            <a:r>
              <a:rPr lang="de-AT" dirty="0"/>
              <a:t>? Who </a:t>
            </a:r>
            <a:r>
              <a:rPr lang="de-AT" dirty="0" err="1"/>
              <a:t>tells</a:t>
            </a:r>
            <a:r>
              <a:rPr lang="de-AT" dirty="0"/>
              <a:t> </a:t>
            </a:r>
            <a:r>
              <a:rPr lang="de-AT" dirty="0" err="1"/>
              <a:t>us</a:t>
            </a:r>
            <a:r>
              <a:rPr lang="de-AT" dirty="0"/>
              <a:t> </a:t>
            </a:r>
            <a:r>
              <a:rPr lang="de-AT" dirty="0" err="1"/>
              <a:t>to</a:t>
            </a:r>
            <a:r>
              <a:rPr lang="de-AT" dirty="0"/>
              <a:t> </a:t>
            </a:r>
            <a:r>
              <a:rPr lang="de-AT" dirty="0" err="1"/>
              <a:t>buy</a:t>
            </a:r>
            <a:r>
              <a:rPr lang="de-AT" dirty="0"/>
              <a:t> fair </a:t>
            </a:r>
            <a:r>
              <a:rPr lang="de-AT" dirty="0" err="1"/>
              <a:t>trade</a:t>
            </a:r>
            <a:r>
              <a:rPr lang="de-AT" dirty="0"/>
              <a:t> </a:t>
            </a:r>
            <a:r>
              <a:rPr lang="de-AT" dirty="0" err="1"/>
              <a:t>coffee</a:t>
            </a:r>
            <a:r>
              <a:rPr lang="de-AT" dirty="0"/>
              <a:t>?</a:t>
            </a:r>
            <a:endParaRPr lang="en-AU" dirty="0"/>
          </a:p>
        </p:txBody>
      </p:sp>
      <p:sp>
        <p:nvSpPr>
          <p:cNvPr id="4" name="Foliennummernplatzhalter 3"/>
          <p:cNvSpPr>
            <a:spLocks noGrp="1"/>
          </p:cNvSpPr>
          <p:nvPr>
            <p:ph type="sldNum" sz="quarter" idx="5"/>
          </p:nvPr>
        </p:nvSpPr>
        <p:spPr/>
        <p:txBody>
          <a:bodyPr/>
          <a:lstStyle/>
          <a:p>
            <a:fld id="{04AF8A53-73D3-C047-A141-913B51A3B7A5}" type="slidenum">
              <a:rPr lang="en-AU" smtClean="0"/>
              <a:t>9</a:t>
            </a:fld>
            <a:endParaRPr lang="en-AU"/>
          </a:p>
        </p:txBody>
      </p:sp>
    </p:spTree>
    <p:extLst>
      <p:ext uri="{BB962C8B-B14F-4D97-AF65-F5344CB8AC3E}">
        <p14:creationId xmlns:p14="http://schemas.microsoft.com/office/powerpoint/2010/main" val="474512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Here mainly corporates and their marketing efforts influence our understanding of more or less sustainable behavior – and they give us the license, the feeling of we’ve done well </a:t>
            </a:r>
            <a:r>
              <a:rPr lang="en-US" dirty="0">
                <a:sym typeface="Wingdings" pitchFamily="2" charset="2"/>
              </a:rPr>
              <a:t></a:t>
            </a:r>
          </a:p>
          <a:p>
            <a:endParaRPr lang="en-US" dirty="0">
              <a:sym typeface="Wingdings" pitchFamily="2" charset="2"/>
            </a:endParaRPr>
          </a:p>
          <a:p>
            <a:r>
              <a:rPr lang="en-US" dirty="0"/>
              <a:t>…</a:t>
            </a:r>
          </a:p>
          <a:p>
            <a:endParaRPr lang="en-US" dirty="0"/>
          </a:p>
          <a:p>
            <a:r>
              <a:rPr lang="en-US" dirty="0"/>
              <a:t>It’s not only the marketing, the external communication that creates a narrative of sustainability and offers us a lot of labels as social representations of sustainable behavior. </a:t>
            </a:r>
          </a:p>
          <a:p>
            <a:endParaRPr lang="en-US" dirty="0"/>
          </a:p>
          <a:p>
            <a:r>
              <a:rPr lang="en-US" dirty="0"/>
              <a:t>Behind this, frameworks like the SDGS, related Global Reporting Indices, and Management systems are operationalized within Organizations of all kind and shape. This can be beautifully traced back looking at the KLICK “evolution of the sustainability story in corporate reporting, which we did, focusing on …</a:t>
            </a:r>
          </a:p>
          <a:p>
            <a:endParaRPr lang="en-US" dirty="0"/>
          </a:p>
          <a:p>
            <a:r>
              <a:rPr lang="en-US" dirty="0"/>
              <a:t>In this reporting: We can see a lot of greenwashing – but also a high degree of stabilization of sustainability, a high degree of </a:t>
            </a:r>
            <a:r>
              <a:rPr lang="en-US" dirty="0" err="1"/>
              <a:t>institutionalisation</a:t>
            </a:r>
            <a:endParaRPr lang="en-US" dirty="0"/>
          </a:p>
          <a:p>
            <a:endParaRPr lang="en-US" dirty="0"/>
          </a:p>
        </p:txBody>
      </p:sp>
      <p:sp>
        <p:nvSpPr>
          <p:cNvPr id="4" name="Foliennummernplatzhalter 3"/>
          <p:cNvSpPr>
            <a:spLocks noGrp="1"/>
          </p:cNvSpPr>
          <p:nvPr>
            <p:ph type="sldNum" sz="quarter" idx="5"/>
          </p:nvPr>
        </p:nvSpPr>
        <p:spPr/>
        <p:txBody>
          <a:bodyPr/>
          <a:lstStyle/>
          <a:p>
            <a:fld id="{04AF8A53-73D3-C047-A141-913B51A3B7A5}" type="slidenum">
              <a:rPr lang="en-AU" smtClean="0"/>
              <a:t>10</a:t>
            </a:fld>
            <a:endParaRPr lang="en-AU"/>
          </a:p>
        </p:txBody>
      </p:sp>
    </p:spTree>
    <p:extLst>
      <p:ext uri="{BB962C8B-B14F-4D97-AF65-F5344CB8AC3E}">
        <p14:creationId xmlns:p14="http://schemas.microsoft.com/office/powerpoint/2010/main" val="2158009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mn-cs"/>
              </a:rPr>
              <a:t>So if corporates create their narrative of the future – they still allocate the responsibility for sustainable development, </a:t>
            </a:r>
            <a:r>
              <a:rPr lang="en-AU" sz="1200" kern="1200" dirty="0" err="1">
                <a:solidFill>
                  <a:schemeClr val="tx1"/>
                </a:solidFill>
                <a:latin typeface="+mn-lt"/>
                <a:ea typeface="+mn-ea"/>
                <a:cs typeface="+mn-cs"/>
              </a:rPr>
              <a:t>behavior</a:t>
            </a:r>
            <a:r>
              <a:rPr lang="en-AU" sz="1200" kern="1200" dirty="0">
                <a:solidFill>
                  <a:schemeClr val="tx1"/>
                </a:solidFill>
                <a:latin typeface="+mn-lt"/>
                <a:ea typeface="+mn-ea"/>
                <a:cs typeface="+mn-cs"/>
              </a:rPr>
              <a:t> and the future on us, as individuals.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mn-cs"/>
              </a:rPr>
              <a:t>Which is well supported by social media trends where shopping, fashion and food related decisions are </a:t>
            </a:r>
            <a:r>
              <a:rPr lang="en-AU" sz="1200" b="1" kern="1200" dirty="0">
                <a:solidFill>
                  <a:schemeClr val="tx1"/>
                </a:solidFill>
                <a:latin typeface="+mn-lt"/>
                <a:ea typeface="+mn-ea"/>
                <a:cs typeface="+mn-cs"/>
              </a:rPr>
              <a:t>increasingly influenced by social media </a:t>
            </a:r>
            <a:r>
              <a:rPr lang="en-AU" sz="1200" b="1" kern="1200" dirty="0" err="1">
                <a:solidFill>
                  <a:schemeClr val="tx1"/>
                </a:solidFill>
                <a:latin typeface="+mn-lt"/>
                <a:ea typeface="+mn-ea"/>
                <a:cs typeface="+mn-cs"/>
              </a:rPr>
              <a:t>influencersa</a:t>
            </a:r>
            <a:r>
              <a:rPr lang="en-AU" sz="1200" b="1" kern="1200" dirty="0">
                <a:solidFill>
                  <a:schemeClr val="tx1"/>
                </a:solidFill>
                <a:latin typeface="+mn-lt"/>
                <a:ea typeface="+mn-ea"/>
                <a:cs typeface="+mn-cs"/>
              </a:rPr>
              <a:t> s we can show with recent data on framing of sustainable fashion in social media.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kern="1200" dirty="0">
                <a:solidFill>
                  <a:schemeClr val="tx1"/>
                </a:solidFill>
                <a:latin typeface="+mn-lt"/>
                <a:ea typeface="+mn-ea"/>
                <a:cs typeface="+mn-cs"/>
              </a:rPr>
              <a:t> </a:t>
            </a:r>
            <a:endParaRPr lang="en-AU" b="0" dirty="0"/>
          </a:p>
        </p:txBody>
      </p:sp>
      <p:sp>
        <p:nvSpPr>
          <p:cNvPr id="4" name="Foliennummernplatzhalter 3"/>
          <p:cNvSpPr>
            <a:spLocks noGrp="1"/>
          </p:cNvSpPr>
          <p:nvPr>
            <p:ph type="sldNum" sz="quarter" idx="5"/>
          </p:nvPr>
        </p:nvSpPr>
        <p:spPr/>
        <p:txBody>
          <a:bodyPr/>
          <a:lstStyle/>
          <a:p>
            <a:fld id="{04AF8A53-73D3-C047-A141-913B51A3B7A5}" type="slidenum">
              <a:rPr lang="en-AU" smtClean="0"/>
              <a:t>11</a:t>
            </a:fld>
            <a:endParaRPr lang="en-AU"/>
          </a:p>
        </p:txBody>
      </p:sp>
    </p:spTree>
    <p:extLst>
      <p:ext uri="{BB962C8B-B14F-4D97-AF65-F5344CB8AC3E}">
        <p14:creationId xmlns:p14="http://schemas.microsoft.com/office/powerpoint/2010/main" val="3104257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b="0" i="0" u="none" strike="noStrike" kern="1200" dirty="0" err="1">
                <a:solidFill>
                  <a:schemeClr val="tx1"/>
                </a:solidFill>
                <a:effectLst/>
                <a:latin typeface="+mn-lt"/>
                <a:ea typeface="+mn-ea"/>
                <a:cs typeface="+mn-cs"/>
              </a:rPr>
              <a:t>Looking</a:t>
            </a:r>
            <a:r>
              <a:rPr lang="de-AT" sz="1200" b="0" i="0" u="none" strike="noStrike" kern="1200" dirty="0">
                <a:solidFill>
                  <a:schemeClr val="tx1"/>
                </a:solidFill>
                <a:effectLst/>
                <a:latin typeface="+mn-lt"/>
                <a:ea typeface="+mn-ea"/>
                <a:cs typeface="+mn-cs"/>
              </a:rPr>
              <a:t> at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literature</a:t>
            </a:r>
            <a:r>
              <a:rPr lang="de-AT" sz="1200" b="0" i="0" u="none" strike="noStrike" kern="1200" dirty="0">
                <a:solidFill>
                  <a:schemeClr val="tx1"/>
                </a:solidFill>
                <a:effectLst/>
                <a:latin typeface="+mn-lt"/>
                <a:ea typeface="+mn-ea"/>
                <a:cs typeface="+mn-cs"/>
              </a:rPr>
              <a:t> on </a:t>
            </a:r>
            <a:r>
              <a:rPr lang="de-AT" sz="1200" b="0" i="0" u="none" strike="noStrike" kern="1200" dirty="0" err="1">
                <a:solidFill>
                  <a:schemeClr val="tx1"/>
                </a:solidFill>
                <a:effectLst/>
                <a:latin typeface="+mn-lt"/>
                <a:ea typeface="+mn-ea"/>
                <a:cs typeface="+mn-cs"/>
              </a:rPr>
              <a:t>culture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sustainbilty</a:t>
            </a:r>
            <a:r>
              <a:rPr lang="de-AT" sz="1200" b="0" i="0" u="none" strike="noStrike" kern="1200" dirty="0">
                <a:solidFill>
                  <a:schemeClr val="tx1"/>
                </a:solidFill>
                <a:effectLst/>
                <a:latin typeface="+mn-lt"/>
                <a:ea typeface="+mn-ea"/>
                <a:cs typeface="+mn-cs"/>
              </a:rPr>
              <a:t>, I </a:t>
            </a:r>
            <a:r>
              <a:rPr lang="de-AT" sz="1200" b="0" i="0" u="none" strike="noStrike" kern="1200" dirty="0" err="1">
                <a:solidFill>
                  <a:schemeClr val="tx1"/>
                </a:solidFill>
                <a:effectLst/>
                <a:latin typeface="+mn-lt"/>
                <a:ea typeface="+mn-ea"/>
                <a:cs typeface="+mn-cs"/>
              </a:rPr>
              <a:t>agree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with</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Soini</a:t>
            </a:r>
            <a:r>
              <a:rPr lang="de-AT" sz="1200" b="0" i="0" u="none" strike="noStrike" kern="1200" dirty="0">
                <a:solidFill>
                  <a:schemeClr val="tx1"/>
                </a:solidFill>
                <a:effectLst/>
                <a:latin typeface="+mn-lt"/>
                <a:ea typeface="+mn-ea"/>
                <a:cs typeface="+mn-cs"/>
              </a:rPr>
              <a:t> &amp; </a:t>
            </a:r>
            <a:r>
              <a:rPr lang="de-AT" sz="1200" b="0" i="0" u="none" strike="noStrike" kern="1200" dirty="0" err="1">
                <a:solidFill>
                  <a:schemeClr val="tx1"/>
                </a:solidFill>
                <a:effectLst/>
                <a:latin typeface="+mn-lt"/>
                <a:ea typeface="+mn-ea"/>
                <a:cs typeface="+mn-cs"/>
              </a:rPr>
              <a:t>Dessein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that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there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is</a:t>
            </a:r>
            <a:r>
              <a:rPr lang="de-AT" sz="1200" b="0" i="0" u="none" strike="noStrike" kern="1200" dirty="0">
                <a:solidFill>
                  <a:schemeClr val="tx1"/>
                </a:solidFill>
                <a:effectLst/>
                <a:latin typeface="+mn-lt"/>
                <a:ea typeface="+mn-ea"/>
                <a:cs typeface="+mn-cs"/>
              </a:rPr>
              <a:t> a </a:t>
            </a:r>
            <a:r>
              <a:rPr lang="de-AT" sz="1200" b="0" i="0" u="none" strike="noStrike" kern="1200" dirty="0" err="1">
                <a:solidFill>
                  <a:schemeClr val="tx1"/>
                </a:solidFill>
                <a:effectLst/>
                <a:latin typeface="+mn-lt"/>
                <a:ea typeface="+mn-ea"/>
                <a:cs typeface="+mn-cs"/>
              </a:rPr>
              <a:t>lot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of</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literature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that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conceptualizes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culture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as</a:t>
            </a:r>
            <a:r>
              <a:rPr lang="de-AT" sz="1200" b="0" i="0" u="none" strike="noStrike" kern="1200" dirty="0">
                <a:solidFill>
                  <a:schemeClr val="tx1"/>
                </a:solidFill>
                <a:effectLst/>
                <a:latin typeface="+mn-lt"/>
                <a:ea typeface="+mn-ea"/>
                <a:cs typeface="+mn-cs"/>
              </a:rPr>
              <a:t> 4th </a:t>
            </a:r>
            <a:r>
              <a:rPr lang="de-AT" sz="1200" b="0" i="0" u="none" strike="noStrike" kern="1200" dirty="0" err="1">
                <a:solidFill>
                  <a:schemeClr val="tx1"/>
                </a:solidFill>
                <a:effectLst/>
                <a:latin typeface="+mn-lt"/>
                <a:ea typeface="+mn-ea"/>
                <a:cs typeface="+mn-cs"/>
              </a:rPr>
              <a:t>pillar</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including</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heritage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art</a:t>
            </a:r>
            <a:r>
              <a:rPr lang="de-AT" sz="1200" b="0" i="0" u="none" strike="noStrike" kern="1200" dirty="0">
                <a:solidFill>
                  <a:schemeClr val="tx1"/>
                </a:solidFill>
                <a:effectLst/>
                <a:latin typeface="+mn-lt"/>
                <a:ea typeface="+mn-ea"/>
                <a:cs typeface="+mn-cs"/>
              </a:rPr>
              <a:t> etc. </a:t>
            </a:r>
            <a:r>
              <a:rPr lang="de-AT" sz="1200" b="0" i="0" u="none" strike="noStrike" kern="1200" dirty="0" err="1">
                <a:solidFill>
                  <a:schemeClr val="tx1"/>
                </a:solidFill>
                <a:effectLst/>
                <a:latin typeface="+mn-lt"/>
                <a:ea typeface="+mn-ea"/>
                <a:cs typeface="+mn-cs"/>
              </a:rPr>
              <a:t>as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dimension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of</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Sustainble</a:t>
            </a:r>
            <a:r>
              <a:rPr lang="de-AT" sz="1200" b="0" i="0" u="none" strike="noStrike" kern="1200" dirty="0">
                <a:solidFill>
                  <a:schemeClr val="tx1"/>
                </a:solidFill>
                <a:effectLst/>
                <a:latin typeface="+mn-lt"/>
                <a:ea typeface="+mn-ea"/>
                <a:cs typeface="+mn-cs"/>
              </a:rPr>
              <a:t> Development ... </a:t>
            </a:r>
            <a:r>
              <a:rPr lang="de-AT" sz="1200" b="0" i="0" u="none" strike="noStrike" kern="1200" dirty="0" err="1">
                <a:solidFill>
                  <a:schemeClr val="tx1"/>
                </a:solidFill>
                <a:effectLst/>
                <a:latin typeface="+mn-lt"/>
                <a:ea typeface="+mn-ea"/>
                <a:cs typeface="+mn-cs"/>
              </a:rPr>
              <a:t>Which</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good</a:t>
            </a:r>
            <a:r>
              <a:rPr lang="de-AT" sz="1200" b="0" i="0" u="none" strike="noStrike" kern="1200" dirty="0">
                <a:solidFill>
                  <a:schemeClr val="tx1"/>
                </a:solidFill>
                <a:effectLst/>
                <a:latin typeface="+mn-lt"/>
                <a:ea typeface="+mn-ea"/>
                <a:cs typeface="+mn-cs"/>
              </a:rPr>
              <a:t> – </a:t>
            </a:r>
          </a:p>
          <a:p>
            <a:endParaRPr lang="de-AT" sz="1200" b="0" i="0" u="none" strike="noStrike" kern="1200" dirty="0">
              <a:solidFill>
                <a:schemeClr val="tx1"/>
              </a:solidFill>
              <a:effectLst/>
              <a:latin typeface="+mn-lt"/>
              <a:ea typeface="+mn-ea"/>
              <a:cs typeface="+mn-cs"/>
            </a:endParaRPr>
          </a:p>
          <a:p>
            <a:r>
              <a:rPr lang="de-AT" sz="1200" b="0" i="0" u="none" strike="noStrike" kern="1200" dirty="0">
                <a:solidFill>
                  <a:schemeClr val="tx1"/>
                </a:solidFill>
                <a:effectLst/>
                <a:latin typeface="+mn-lt"/>
                <a:ea typeface="+mn-ea"/>
                <a:cs typeface="+mn-cs"/>
              </a:rPr>
              <a:t>KLICK: As </a:t>
            </a:r>
            <a:r>
              <a:rPr lang="de-AT" sz="1200" b="0" i="0" u="none" strike="noStrike" kern="1200" dirty="0" err="1">
                <a:solidFill>
                  <a:schemeClr val="tx1"/>
                </a:solidFill>
                <a:effectLst/>
                <a:latin typeface="+mn-lt"/>
                <a:ea typeface="+mn-ea"/>
                <a:cs typeface="+mn-cs"/>
              </a:rPr>
              <a:t>well</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with</a:t>
            </a:r>
            <a:r>
              <a:rPr lang="de-AT" sz="1200" b="0" i="0" u="none" strike="noStrike" kern="1200" dirty="0">
                <a:solidFill>
                  <a:schemeClr val="tx1"/>
                </a:solidFill>
                <a:effectLst/>
                <a:latin typeface="+mn-lt"/>
                <a:ea typeface="+mn-ea"/>
                <a:cs typeface="+mn-cs"/>
              </a:rPr>
              <a:t> an instrumental, </a:t>
            </a:r>
            <a:r>
              <a:rPr lang="de-AT" sz="1200" b="0" i="0" u="none" strike="noStrike" kern="1200" dirty="0" err="1">
                <a:solidFill>
                  <a:schemeClr val="tx1"/>
                </a:solidFill>
                <a:effectLst/>
                <a:latin typeface="+mn-lt"/>
                <a:ea typeface="+mn-ea"/>
                <a:cs typeface="+mn-cs"/>
              </a:rPr>
              <a:t>pragmatic</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or</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even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functionalist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perspective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culture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conceptualized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supporting</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econ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ecol</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social</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change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development</a:t>
            </a:r>
            <a:r>
              <a:rPr lang="de-AT" sz="1200" b="0" i="0" u="none" strike="noStrike" kern="1200" dirty="0">
                <a:solidFill>
                  <a:schemeClr val="tx1"/>
                </a:solidFill>
                <a:effectLst/>
                <a:latin typeface="+mn-lt"/>
                <a:ea typeface="+mn-ea"/>
                <a:cs typeface="+mn-cs"/>
              </a:rPr>
              <a:t>. </a:t>
            </a:r>
          </a:p>
          <a:p>
            <a:endParaRPr lang="de-AT" sz="1200" b="0" i="0" u="none" strike="noStrike" kern="1200" dirty="0">
              <a:solidFill>
                <a:schemeClr val="tx1"/>
              </a:solidFill>
              <a:effectLst/>
              <a:latin typeface="+mn-lt"/>
              <a:ea typeface="+mn-ea"/>
              <a:cs typeface="+mn-cs"/>
            </a:endParaRPr>
          </a:p>
          <a:p>
            <a:r>
              <a:rPr lang="de-AT" sz="1200" b="0" i="0" u="none" strike="noStrike" kern="1200" dirty="0">
                <a:solidFill>
                  <a:schemeClr val="tx1"/>
                </a:solidFill>
                <a:effectLst/>
                <a:latin typeface="+mn-lt"/>
                <a:ea typeface="+mn-ea"/>
                <a:cs typeface="+mn-cs"/>
              </a:rPr>
              <a:t>KLICK: </a:t>
            </a:r>
            <a:r>
              <a:rPr lang="de-AT" sz="1200" b="0" i="0" u="none" strike="noStrike" kern="1200" dirty="0" err="1">
                <a:solidFill>
                  <a:schemeClr val="tx1"/>
                </a:solidFill>
                <a:effectLst/>
                <a:latin typeface="+mn-lt"/>
                <a:ea typeface="+mn-ea"/>
                <a:cs typeface="+mn-cs"/>
              </a:rPr>
              <a:t>However</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what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Soini</a:t>
            </a:r>
            <a:r>
              <a:rPr lang="de-AT" sz="1200" b="0" i="0" u="none" strike="noStrike" kern="1200" dirty="0">
                <a:solidFill>
                  <a:schemeClr val="tx1"/>
                </a:solidFill>
                <a:effectLst/>
                <a:latin typeface="+mn-lt"/>
                <a:ea typeface="+mn-ea"/>
                <a:cs typeface="+mn-cs"/>
              </a:rPr>
              <a:t> &amp; </a:t>
            </a:r>
            <a:r>
              <a:rPr lang="de-AT" sz="1200" b="0" i="0" u="none" strike="noStrike" kern="1200" dirty="0" err="1">
                <a:solidFill>
                  <a:schemeClr val="tx1"/>
                </a:solidFill>
                <a:effectLst/>
                <a:latin typeface="+mn-lt"/>
                <a:ea typeface="+mn-ea"/>
                <a:cs typeface="+mn-cs"/>
              </a:rPr>
              <a:t>Dessein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conceptualized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as</a:t>
            </a:r>
            <a:r>
              <a:rPr lang="de-AT" sz="1200" b="0" i="0" u="none" strike="noStrike" kern="1200" dirty="0">
                <a:solidFill>
                  <a:schemeClr val="tx1"/>
                </a:solidFill>
                <a:effectLst/>
                <a:latin typeface="+mn-lt"/>
                <a:ea typeface="+mn-ea"/>
                <a:cs typeface="+mn-cs"/>
              </a:rPr>
              <a:t> Culture </a:t>
            </a:r>
            <a:r>
              <a:rPr lang="de-AT" sz="1200" b="0" i="0" u="none" strike="noStrike" kern="1200" dirty="0" err="1">
                <a:solidFill>
                  <a:schemeClr val="tx1"/>
                </a:solidFill>
                <a:effectLst/>
                <a:latin typeface="+mn-lt"/>
                <a:ea typeface="+mn-ea"/>
                <a:cs typeface="+mn-cs"/>
              </a:rPr>
              <a:t>as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Sustainble</a:t>
            </a:r>
            <a:r>
              <a:rPr lang="de-AT" sz="1200" b="0" i="0" u="none" strike="noStrike" kern="1200" dirty="0">
                <a:solidFill>
                  <a:schemeClr val="tx1"/>
                </a:solidFill>
                <a:effectLst/>
                <a:latin typeface="+mn-lt"/>
                <a:ea typeface="+mn-ea"/>
                <a:cs typeface="+mn-cs"/>
              </a:rPr>
              <a:t> Development </a:t>
            </a:r>
            <a:r>
              <a:rPr lang="de-AT" sz="1200" b="0" i="0" u="none" strike="noStrike" kern="1200" dirty="0" err="1">
                <a:solidFill>
                  <a:schemeClr val="tx1"/>
                </a:solidFill>
                <a:effectLst/>
                <a:latin typeface="+mn-lt"/>
                <a:ea typeface="+mn-ea"/>
                <a:cs typeface="+mn-cs"/>
              </a:rPr>
              <a:t>needs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further</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theoretical</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development</a:t>
            </a:r>
            <a:r>
              <a:rPr lang="de-AT" sz="1200" b="0" i="0" u="none" strike="noStrike" kern="1200" dirty="0">
                <a:solidFill>
                  <a:schemeClr val="tx1"/>
                </a:solidFill>
                <a:effectLst/>
                <a:latin typeface="+mn-lt"/>
                <a:ea typeface="+mn-ea"/>
                <a:cs typeface="+mn-cs"/>
              </a:rPr>
              <a:t>. This 3rd </a:t>
            </a:r>
            <a:r>
              <a:rPr lang="de-AT" sz="1200" b="0" i="0" u="none" strike="noStrike" kern="1200" dirty="0" err="1">
                <a:solidFill>
                  <a:schemeClr val="tx1"/>
                </a:solidFill>
                <a:effectLst/>
                <a:latin typeface="+mn-lt"/>
                <a:ea typeface="+mn-ea"/>
                <a:cs typeface="+mn-cs"/>
              </a:rPr>
              <a:t>way</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requires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new</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concepts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 </a:t>
            </a:r>
            <a:r>
              <a:rPr lang="de-AT" sz="1200" b="0" i="0" u="none" strike="noStrike" kern="1200" dirty="0" err="1">
                <a:solidFill>
                  <a:schemeClr val="tx1"/>
                </a:solidFill>
                <a:effectLst/>
                <a:latin typeface="+mn-lt"/>
                <a:ea typeface="+mn-ea"/>
                <a:cs typeface="+mn-cs"/>
              </a:rPr>
              <a:t>new</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way</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of</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thinking</a:t>
            </a:r>
            <a:r>
              <a:rPr lang="de-AT" sz="1200" b="0" i="0" u="none" strike="noStrike" kern="1200" dirty="0">
                <a:solidFill>
                  <a:schemeClr val="tx1"/>
                </a:solidFill>
                <a:effectLst/>
                <a:latin typeface="+mn-lt"/>
                <a:ea typeface="+mn-ea"/>
                <a:cs typeface="+mn-cs"/>
              </a:rPr>
              <a:t> – </a:t>
            </a:r>
            <a:r>
              <a:rPr lang="de-AT" sz="1200" b="0" i="0" u="none" strike="noStrike" kern="1200" dirty="0" err="1">
                <a:solidFill>
                  <a:schemeClr val="tx1"/>
                </a:solidFill>
                <a:effectLst/>
                <a:latin typeface="+mn-lt"/>
                <a:ea typeface="+mn-ea"/>
                <a:cs typeface="+mn-cs"/>
              </a:rPr>
              <a:t>less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pragmatic</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more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critical</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constructive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to</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understand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how</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culture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itself</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transformed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towards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sustainbility</a:t>
            </a:r>
            <a:r>
              <a:rPr lang="de-AT" sz="1200" b="0" i="0" u="none" strike="noStrike" kern="1200" dirty="0">
                <a:solidFill>
                  <a:schemeClr val="tx1"/>
                </a:solidFill>
                <a:effectLst/>
                <a:latin typeface="+mn-lt"/>
                <a:ea typeface="+mn-ea"/>
                <a:cs typeface="+mn-cs"/>
              </a:rPr>
              <a:t>. </a:t>
            </a:r>
          </a:p>
          <a:p>
            <a:endParaRPr lang="de-AT" sz="1200" b="0" i="0" u="none" strike="noStrike" kern="1200" dirty="0">
              <a:solidFill>
                <a:schemeClr val="tx1"/>
              </a:solidFill>
              <a:effectLst/>
              <a:latin typeface="+mn-lt"/>
              <a:ea typeface="+mn-ea"/>
              <a:cs typeface="+mn-cs"/>
            </a:endParaRPr>
          </a:p>
          <a:p>
            <a:r>
              <a:rPr lang="de-AT" sz="1200" b="0" i="0" u="none" strike="noStrike" kern="1200" dirty="0" err="1">
                <a:solidFill>
                  <a:schemeClr val="tx1"/>
                </a:solidFill>
                <a:effectLst/>
                <a:latin typeface="+mn-lt"/>
                <a:ea typeface="+mn-ea"/>
                <a:cs typeface="+mn-cs"/>
              </a:rPr>
              <a:t>Because</a:t>
            </a:r>
            <a:r>
              <a:rPr lang="de-AT" sz="1200" b="0" i="0" u="none" strike="noStrike" kern="1200" dirty="0">
                <a:solidFill>
                  <a:schemeClr val="tx1"/>
                </a:solidFill>
                <a:effectLst/>
                <a:latin typeface="+mn-lt"/>
                <a:ea typeface="+mn-ea"/>
                <a:cs typeface="+mn-cs"/>
              </a:rPr>
              <a:t> a </a:t>
            </a:r>
            <a:r>
              <a:rPr lang="de-AT" sz="1200" b="0" i="0" u="none" strike="noStrike" kern="1200" dirty="0" err="1">
                <a:solidFill>
                  <a:schemeClr val="tx1"/>
                </a:solidFill>
                <a:effectLst/>
                <a:latin typeface="+mn-lt"/>
                <a:ea typeface="+mn-ea"/>
                <a:cs typeface="+mn-cs"/>
              </a:rPr>
              <a:t>culture</a:t>
            </a:r>
            <a:r>
              <a:rPr lang="de-AT" sz="1200" b="0" i="0" u="none" strike="noStrike" kern="1200" dirty="0">
                <a:solidFill>
                  <a:schemeClr val="tx1"/>
                </a:solidFill>
                <a:effectLst/>
                <a:latin typeface="+mn-lt"/>
                <a:ea typeface="+mn-ea"/>
                <a:cs typeface="+mn-cs"/>
              </a:rPr>
              <a:t> OF </a:t>
            </a:r>
            <a:r>
              <a:rPr lang="de-AT" sz="1200" b="0" i="0" u="none" strike="noStrike" kern="1200" dirty="0" err="1">
                <a:solidFill>
                  <a:schemeClr val="tx1"/>
                </a:solidFill>
                <a:effectLst/>
                <a:latin typeface="+mn-lt"/>
                <a:ea typeface="+mn-ea"/>
                <a:cs typeface="+mn-cs"/>
              </a:rPr>
              <a:t>sustainability</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means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deliberation</a:t>
            </a:r>
            <a:r>
              <a:rPr lang="de-AT" sz="1200" b="0" i="0" u="none" strike="noStrike" kern="1200" dirty="0">
                <a:solidFill>
                  <a:schemeClr val="tx1"/>
                </a:solidFill>
                <a:effectLst/>
                <a:latin typeface="+mn-lt"/>
                <a:ea typeface="+mn-ea"/>
                <a:cs typeface="+mn-cs"/>
              </a:rPr>
              <a:t> on </a:t>
            </a:r>
            <a:r>
              <a:rPr lang="de-AT" sz="1200" b="0" i="0" u="none" strike="noStrike" kern="1200" dirty="0" err="1">
                <a:solidFill>
                  <a:schemeClr val="tx1"/>
                </a:solidFill>
                <a:effectLst/>
                <a:latin typeface="+mn-lt"/>
                <a:ea typeface="+mn-ea"/>
                <a:cs typeface="+mn-cs"/>
              </a:rPr>
              <a:t>what</a:t>
            </a:r>
            <a:r>
              <a:rPr lang="de-AT" sz="1200" b="0" i="0" u="none" strike="noStrike" kern="1200" dirty="0">
                <a:solidFill>
                  <a:schemeClr val="tx1"/>
                </a:solidFill>
                <a:effectLst/>
                <a:latin typeface="+mn-lt"/>
                <a:ea typeface="+mn-ea"/>
                <a:cs typeface="+mn-cs"/>
              </a:rPr>
              <a:t> must </a:t>
            </a:r>
            <a:r>
              <a:rPr lang="de-AT" sz="1200" b="0" i="0" u="none" strike="noStrike" kern="1200" dirty="0" err="1">
                <a:solidFill>
                  <a:schemeClr val="tx1"/>
                </a:solidFill>
                <a:effectLst/>
                <a:latin typeface="+mn-lt"/>
                <a:ea typeface="+mn-ea"/>
                <a:cs typeface="+mn-cs"/>
              </a:rPr>
              <a:t>sustain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what</a:t>
            </a:r>
            <a:r>
              <a:rPr lang="de-AT" sz="1200" b="0" i="0" u="none" strike="noStrike" kern="1200" dirty="0">
                <a:solidFill>
                  <a:schemeClr val="tx1"/>
                </a:solidFill>
                <a:effectLst/>
                <a:latin typeface="+mn-lt"/>
                <a:ea typeface="+mn-ea"/>
                <a:cs typeface="+mn-cs"/>
              </a:rPr>
              <a:t> must </a:t>
            </a:r>
            <a:r>
              <a:rPr lang="de-AT" sz="1200" b="0" i="0" u="none" strike="noStrike" kern="1200" dirty="0" err="1">
                <a:solidFill>
                  <a:schemeClr val="tx1"/>
                </a:solidFill>
                <a:effectLst/>
                <a:latin typeface="+mn-lt"/>
                <a:ea typeface="+mn-ea"/>
                <a:cs typeface="+mn-cs"/>
              </a:rPr>
              <a:t>change</a:t>
            </a:r>
            <a:r>
              <a:rPr lang="de-AT" sz="1200" b="0" i="0" u="none" strike="noStrike" kern="1200" dirty="0">
                <a:solidFill>
                  <a:schemeClr val="tx1"/>
                </a:solidFill>
                <a:effectLst/>
                <a:latin typeface="+mn-lt"/>
                <a:ea typeface="+mn-ea"/>
                <a:cs typeface="+mn-cs"/>
              </a:rPr>
              <a:t> –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how</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this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change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to</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be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implemented</a:t>
            </a:r>
            <a:r>
              <a:rPr lang="de-AT" sz="1200" b="0" i="0" u="none" strike="noStrike" kern="1200" dirty="0">
                <a:solidFill>
                  <a:schemeClr val="tx1"/>
                </a:solidFill>
                <a:effectLst/>
                <a:latin typeface="+mn-lt"/>
                <a:ea typeface="+mn-ea"/>
                <a:cs typeface="+mn-cs"/>
              </a:rPr>
              <a:t>.</a:t>
            </a:r>
          </a:p>
          <a:p>
            <a:endParaRPr lang="de-AT" sz="1200" b="0" i="0" u="none" strike="noStrike" kern="1200" dirty="0">
              <a:solidFill>
                <a:schemeClr val="tx1"/>
              </a:solidFill>
              <a:effectLst/>
              <a:latin typeface="+mn-lt"/>
              <a:ea typeface="+mn-ea"/>
              <a:cs typeface="+mn-cs"/>
            </a:endParaRPr>
          </a:p>
          <a:p>
            <a:endParaRPr lang="de-AT" sz="1200" b="0" i="0" u="none" strike="noStrike" kern="1200" dirty="0">
              <a:solidFill>
                <a:schemeClr val="tx1"/>
              </a:solidFill>
              <a:effectLst/>
              <a:latin typeface="+mn-lt"/>
              <a:ea typeface="+mn-ea"/>
              <a:cs typeface="+mn-cs"/>
            </a:endParaRPr>
          </a:p>
          <a:p>
            <a:r>
              <a:rPr lang="de-AT" sz="1200" b="0" i="0" u="none" strike="noStrike" kern="1200" dirty="0">
                <a:solidFill>
                  <a:schemeClr val="tx1"/>
                </a:solidFill>
                <a:effectLst/>
                <a:latin typeface="+mn-lt"/>
                <a:ea typeface="+mn-ea"/>
                <a:cs typeface="+mn-cs"/>
              </a:rPr>
              <a:t>***</a:t>
            </a:r>
          </a:p>
          <a:p>
            <a:r>
              <a:rPr lang="de-AT" sz="1200" b="0" i="0" u="none" strike="noStrike" kern="1200" dirty="0">
                <a:solidFill>
                  <a:schemeClr val="tx1"/>
                </a:solidFill>
                <a:effectLst/>
                <a:latin typeface="+mn-lt"/>
                <a:ea typeface="+mn-ea"/>
                <a:cs typeface="+mn-cs"/>
              </a:rPr>
              <a:t>Cassirer: dass es ein „Erleben“ außerhalb der strengen Wissenschaften gibt, das sich in der Sprache ebenso ausdrückt, wie in </a:t>
            </a:r>
            <a:r>
              <a:rPr lang="de-AT" sz="1200" b="0" i="0" u="none" strike="noStrike" kern="1200" dirty="0">
                <a:solidFill>
                  <a:schemeClr val="tx1"/>
                </a:solidFill>
                <a:effectLst/>
                <a:latin typeface="+mn-lt"/>
                <a:ea typeface="+mn-ea"/>
                <a:cs typeface="+mn-cs"/>
                <a:hlinkClick r:id="rId3" tooltip="Mythos"/>
              </a:rPr>
              <a:t>Mythen</a:t>
            </a:r>
            <a:r>
              <a:rPr lang="de-AT" sz="1200" b="0" i="0" u="none" strike="noStrike" kern="1200" dirty="0">
                <a:solidFill>
                  <a:schemeClr val="tx1"/>
                </a:solidFill>
                <a:effectLst/>
                <a:latin typeface="+mn-lt"/>
                <a:ea typeface="+mn-ea"/>
                <a:cs typeface="+mn-cs"/>
              </a:rPr>
              <a:t>, der </a:t>
            </a:r>
            <a:r>
              <a:rPr lang="de-AT" sz="1200" b="0" i="0" u="none" strike="noStrike" kern="1200" dirty="0">
                <a:solidFill>
                  <a:schemeClr val="tx1"/>
                </a:solidFill>
                <a:effectLst/>
                <a:latin typeface="+mn-lt"/>
                <a:ea typeface="+mn-ea"/>
                <a:cs typeface="+mn-cs"/>
                <a:hlinkClick r:id="rId4" tooltip="Religion"/>
              </a:rPr>
              <a:t>Religion</a:t>
            </a:r>
            <a:r>
              <a:rPr lang="de-AT" sz="1200" b="0" i="0" u="none" strike="noStrike" kern="1200" dirty="0">
                <a:solidFill>
                  <a:schemeClr val="tx1"/>
                </a:solidFill>
                <a:effectLst/>
                <a:latin typeface="+mn-lt"/>
                <a:ea typeface="+mn-ea"/>
                <a:cs typeface="+mn-cs"/>
              </a:rPr>
              <a:t> oder der </a:t>
            </a:r>
            <a:r>
              <a:rPr lang="de-AT" sz="1200" b="0" i="0" u="none" strike="noStrike" kern="1200" dirty="0">
                <a:solidFill>
                  <a:schemeClr val="tx1"/>
                </a:solidFill>
                <a:effectLst/>
                <a:latin typeface="+mn-lt"/>
                <a:ea typeface="+mn-ea"/>
                <a:cs typeface="+mn-cs"/>
                <a:hlinkClick r:id="rId5" tooltip="Kunst"/>
              </a:rPr>
              <a:t>Kunst</a:t>
            </a:r>
            <a:r>
              <a:rPr lang="de-AT" sz="1200" b="0" i="0" u="none" strike="noStrike" kern="1200" dirty="0">
                <a:solidFill>
                  <a:schemeClr val="tx1"/>
                </a:solidFill>
                <a:effectLst/>
                <a:latin typeface="+mn-lt"/>
                <a:ea typeface="+mn-ea"/>
                <a:cs typeface="+mn-cs"/>
              </a:rPr>
              <a:t>. Auch </a:t>
            </a:r>
            <a:r>
              <a:rPr lang="de-AT" sz="1200" b="0" i="0" u="none" strike="noStrike" kern="1200" dirty="0">
                <a:solidFill>
                  <a:schemeClr val="tx1"/>
                </a:solidFill>
                <a:effectLst/>
                <a:latin typeface="+mn-lt"/>
                <a:ea typeface="+mn-ea"/>
                <a:cs typeface="+mn-cs"/>
                <a:hlinkClick r:id="rId6" tooltip="Geschichte"/>
              </a:rPr>
              <a:t>Geschichte</a:t>
            </a:r>
            <a:r>
              <a:rPr lang="de-AT" sz="1200" b="0" i="0" u="none" strike="noStrike" kern="1200" dirty="0">
                <a:solidFill>
                  <a:schemeClr val="tx1"/>
                </a:solidFill>
                <a:effectLst/>
                <a:latin typeface="+mn-lt"/>
                <a:ea typeface="+mn-ea"/>
                <a:cs typeface="+mn-cs"/>
              </a:rPr>
              <a:t>, </a:t>
            </a:r>
            <a:r>
              <a:rPr lang="de-AT" sz="1200" b="0" i="0" u="none" strike="noStrike" kern="1200" dirty="0">
                <a:solidFill>
                  <a:schemeClr val="tx1"/>
                </a:solidFill>
                <a:effectLst/>
                <a:latin typeface="+mn-lt"/>
                <a:ea typeface="+mn-ea"/>
                <a:cs typeface="+mn-cs"/>
                <a:hlinkClick r:id="rId7" tooltip="Technik"/>
              </a:rPr>
              <a:t>Technik</a:t>
            </a:r>
            <a:r>
              <a:rPr lang="de-AT" sz="1200" b="0" i="0" u="none" strike="noStrike" kern="1200" dirty="0">
                <a:solidFill>
                  <a:schemeClr val="tx1"/>
                </a:solidFill>
                <a:effectLst/>
                <a:latin typeface="+mn-lt"/>
                <a:ea typeface="+mn-ea"/>
                <a:cs typeface="+mn-cs"/>
              </a:rPr>
              <a:t>, </a:t>
            </a:r>
            <a:r>
              <a:rPr lang="de-AT" sz="1200" b="0" i="0" u="none" strike="noStrike" kern="1200" dirty="0">
                <a:solidFill>
                  <a:schemeClr val="tx1"/>
                </a:solidFill>
                <a:effectLst/>
                <a:latin typeface="+mn-lt"/>
                <a:ea typeface="+mn-ea"/>
                <a:cs typeface="+mn-cs"/>
                <a:hlinkClick r:id="rId8" tooltip="Wissenschaft"/>
              </a:rPr>
              <a:t>Wissenschaft</a:t>
            </a:r>
            <a:r>
              <a:rPr lang="de-AT" sz="1200" b="0" i="0" u="none" strike="noStrike" kern="1200" dirty="0">
                <a:solidFill>
                  <a:schemeClr val="tx1"/>
                </a:solidFill>
                <a:effectLst/>
                <a:latin typeface="+mn-lt"/>
                <a:ea typeface="+mn-ea"/>
                <a:cs typeface="+mn-cs"/>
              </a:rPr>
              <a:t>, </a:t>
            </a:r>
            <a:r>
              <a:rPr lang="de-AT" sz="1200" b="0" i="0" u="none" strike="noStrike" kern="1200" dirty="0">
                <a:solidFill>
                  <a:schemeClr val="tx1"/>
                </a:solidFill>
                <a:effectLst/>
                <a:latin typeface="+mn-lt"/>
                <a:ea typeface="+mn-ea"/>
                <a:cs typeface="+mn-cs"/>
                <a:hlinkClick r:id="rId9" tooltip="Moral"/>
              </a:rPr>
              <a:t>Moral</a:t>
            </a:r>
            <a:r>
              <a:rPr lang="de-AT" sz="1200" b="0" i="0" u="none" strike="noStrike" kern="1200" dirty="0">
                <a:solidFill>
                  <a:schemeClr val="tx1"/>
                </a:solidFill>
                <a:effectLst/>
                <a:latin typeface="+mn-lt"/>
                <a:ea typeface="+mn-ea"/>
                <a:cs typeface="+mn-cs"/>
              </a:rPr>
              <a:t> oder </a:t>
            </a:r>
            <a:r>
              <a:rPr lang="de-AT" sz="1200" b="0" i="0" u="none" strike="noStrike" kern="1200" dirty="0">
                <a:solidFill>
                  <a:schemeClr val="tx1"/>
                </a:solidFill>
                <a:effectLst/>
                <a:latin typeface="+mn-lt"/>
                <a:ea typeface="+mn-ea"/>
                <a:cs typeface="+mn-cs"/>
                <a:hlinkClick r:id="rId10" tooltip="Politik"/>
              </a:rPr>
              <a:t>Politik</a:t>
            </a:r>
            <a:r>
              <a:rPr lang="de-AT" sz="1200" b="0" i="0" u="none" strike="noStrike" kern="1200" dirty="0">
                <a:solidFill>
                  <a:schemeClr val="tx1"/>
                </a:solidFill>
                <a:effectLst/>
                <a:latin typeface="+mn-lt"/>
                <a:ea typeface="+mn-ea"/>
                <a:cs typeface="+mn-cs"/>
              </a:rPr>
              <a:t> haben demzufolge eigene </a:t>
            </a:r>
            <a:r>
              <a:rPr lang="de-AT" sz="1200" b="0" i="1" u="none" strike="noStrike" kern="1200" dirty="0">
                <a:solidFill>
                  <a:schemeClr val="tx1"/>
                </a:solidFill>
                <a:effectLst/>
                <a:latin typeface="+mn-lt"/>
                <a:ea typeface="+mn-ea"/>
                <a:cs typeface="+mn-cs"/>
              </a:rPr>
              <a:t>Erlebniswelten</a:t>
            </a:r>
            <a:r>
              <a:rPr lang="de-AT" sz="1200" b="0" i="0" u="none" strike="noStrike" kern="1200" dirty="0">
                <a:solidFill>
                  <a:schemeClr val="tx1"/>
                </a:solidFill>
                <a:effectLst/>
                <a:latin typeface="+mn-lt"/>
                <a:ea typeface="+mn-ea"/>
                <a:cs typeface="+mn-cs"/>
              </a:rPr>
              <a:t>.</a:t>
            </a:r>
            <a:endParaRPr lang="en-AU" dirty="0"/>
          </a:p>
        </p:txBody>
      </p:sp>
      <p:sp>
        <p:nvSpPr>
          <p:cNvPr id="4" name="Foliennummernplatzhalter 3"/>
          <p:cNvSpPr>
            <a:spLocks noGrp="1"/>
          </p:cNvSpPr>
          <p:nvPr>
            <p:ph type="sldNum" sz="quarter" idx="5"/>
          </p:nvPr>
        </p:nvSpPr>
        <p:spPr/>
        <p:txBody>
          <a:bodyPr/>
          <a:lstStyle/>
          <a:p>
            <a:fld id="{04AF8A53-73D3-C047-A141-913B51A3B7A5}" type="slidenum">
              <a:rPr lang="en-AU" smtClean="0"/>
              <a:t>12</a:t>
            </a:fld>
            <a:endParaRPr lang="en-AU"/>
          </a:p>
        </p:txBody>
      </p:sp>
    </p:spTree>
    <p:extLst>
      <p:ext uri="{BB962C8B-B14F-4D97-AF65-F5344CB8AC3E}">
        <p14:creationId xmlns:p14="http://schemas.microsoft.com/office/powerpoint/2010/main" val="4090833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b="0" i="0" u="none" strike="noStrike" kern="1200" dirty="0" err="1">
                <a:solidFill>
                  <a:schemeClr val="tx1"/>
                </a:solidFill>
                <a:effectLst/>
                <a:latin typeface="+mn-lt"/>
                <a:ea typeface="+mn-ea"/>
                <a:cs typeface="+mn-cs"/>
              </a:rPr>
              <a:t>Looking</a:t>
            </a:r>
            <a:r>
              <a:rPr lang="de-AT" sz="1200" b="0" i="0" u="none" strike="noStrike" kern="1200" dirty="0">
                <a:solidFill>
                  <a:schemeClr val="tx1"/>
                </a:solidFill>
                <a:effectLst/>
                <a:latin typeface="+mn-lt"/>
                <a:ea typeface="+mn-ea"/>
                <a:cs typeface="+mn-cs"/>
              </a:rPr>
              <a:t> at </a:t>
            </a:r>
            <a:r>
              <a:rPr lang="de-AT" sz="1200" b="0" i="0" u="none" strike="noStrike" kern="1200" dirty="0" err="1">
                <a:solidFill>
                  <a:schemeClr val="tx1"/>
                </a:solidFill>
                <a:effectLst/>
                <a:latin typeface="+mn-lt"/>
                <a:ea typeface="+mn-ea"/>
                <a:cs typeface="+mn-cs"/>
              </a:rPr>
              <a:t>the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literature</a:t>
            </a:r>
            <a:r>
              <a:rPr lang="de-AT" sz="1200" b="0" i="0" u="none" strike="noStrike" kern="1200" dirty="0">
                <a:solidFill>
                  <a:schemeClr val="tx1"/>
                </a:solidFill>
                <a:effectLst/>
                <a:latin typeface="+mn-lt"/>
                <a:ea typeface="+mn-ea"/>
                <a:cs typeface="+mn-cs"/>
              </a:rPr>
              <a:t> on </a:t>
            </a:r>
            <a:r>
              <a:rPr lang="de-AT" sz="1200" b="0" i="0" u="none" strike="noStrike" kern="1200" dirty="0" err="1">
                <a:solidFill>
                  <a:schemeClr val="tx1"/>
                </a:solidFill>
                <a:effectLst/>
                <a:latin typeface="+mn-lt"/>
                <a:ea typeface="+mn-ea"/>
                <a:cs typeface="+mn-cs"/>
              </a:rPr>
              <a:t>culture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sustainbilty</a:t>
            </a:r>
            <a:r>
              <a:rPr lang="de-AT" sz="1200" b="0" i="0" u="none" strike="noStrike" kern="1200" dirty="0">
                <a:solidFill>
                  <a:schemeClr val="tx1"/>
                </a:solidFill>
                <a:effectLst/>
                <a:latin typeface="+mn-lt"/>
                <a:ea typeface="+mn-ea"/>
                <a:cs typeface="+mn-cs"/>
              </a:rPr>
              <a:t>, I </a:t>
            </a:r>
            <a:r>
              <a:rPr lang="de-AT" sz="1200" b="0" i="0" u="none" strike="noStrike" kern="1200" dirty="0" err="1">
                <a:solidFill>
                  <a:schemeClr val="tx1"/>
                </a:solidFill>
                <a:effectLst/>
                <a:latin typeface="+mn-lt"/>
                <a:ea typeface="+mn-ea"/>
                <a:cs typeface="+mn-cs"/>
              </a:rPr>
              <a:t>agree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with</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Soini</a:t>
            </a:r>
            <a:r>
              <a:rPr lang="de-AT" sz="1200" b="0" i="0" u="none" strike="noStrike" kern="1200" dirty="0">
                <a:solidFill>
                  <a:schemeClr val="tx1"/>
                </a:solidFill>
                <a:effectLst/>
                <a:latin typeface="+mn-lt"/>
                <a:ea typeface="+mn-ea"/>
                <a:cs typeface="+mn-cs"/>
              </a:rPr>
              <a:t> &amp; </a:t>
            </a:r>
            <a:r>
              <a:rPr lang="de-AT" sz="1200" b="0" i="0" u="none" strike="noStrike" kern="1200" dirty="0" err="1">
                <a:solidFill>
                  <a:schemeClr val="tx1"/>
                </a:solidFill>
                <a:effectLst/>
                <a:latin typeface="+mn-lt"/>
                <a:ea typeface="+mn-ea"/>
                <a:cs typeface="+mn-cs"/>
              </a:rPr>
              <a:t>Dessein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that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there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is</a:t>
            </a:r>
            <a:r>
              <a:rPr lang="de-AT" sz="1200" b="0" i="0" u="none" strike="noStrike" kern="1200" dirty="0">
                <a:solidFill>
                  <a:schemeClr val="tx1"/>
                </a:solidFill>
                <a:effectLst/>
                <a:latin typeface="+mn-lt"/>
                <a:ea typeface="+mn-ea"/>
                <a:cs typeface="+mn-cs"/>
              </a:rPr>
              <a:t> a </a:t>
            </a:r>
            <a:r>
              <a:rPr lang="de-AT" sz="1200" b="0" i="0" u="none" strike="noStrike" kern="1200" dirty="0" err="1">
                <a:solidFill>
                  <a:schemeClr val="tx1"/>
                </a:solidFill>
                <a:effectLst/>
                <a:latin typeface="+mn-lt"/>
                <a:ea typeface="+mn-ea"/>
                <a:cs typeface="+mn-cs"/>
              </a:rPr>
              <a:t>lot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of</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literature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that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conceptualizes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culture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as</a:t>
            </a:r>
            <a:r>
              <a:rPr lang="de-AT" sz="1200" b="0" i="0" u="none" strike="noStrike" kern="1200" dirty="0">
                <a:solidFill>
                  <a:schemeClr val="tx1"/>
                </a:solidFill>
                <a:effectLst/>
                <a:latin typeface="+mn-lt"/>
                <a:ea typeface="+mn-ea"/>
                <a:cs typeface="+mn-cs"/>
              </a:rPr>
              <a:t> 4th </a:t>
            </a:r>
            <a:r>
              <a:rPr lang="de-AT" sz="1200" b="0" i="0" u="none" strike="noStrike" kern="1200" dirty="0" err="1">
                <a:solidFill>
                  <a:schemeClr val="tx1"/>
                </a:solidFill>
                <a:effectLst/>
                <a:latin typeface="+mn-lt"/>
                <a:ea typeface="+mn-ea"/>
                <a:cs typeface="+mn-cs"/>
              </a:rPr>
              <a:t>pillar</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including</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heritage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art</a:t>
            </a:r>
            <a:r>
              <a:rPr lang="de-AT" sz="1200" b="0" i="0" u="none" strike="noStrike" kern="1200" dirty="0">
                <a:solidFill>
                  <a:schemeClr val="tx1"/>
                </a:solidFill>
                <a:effectLst/>
                <a:latin typeface="+mn-lt"/>
                <a:ea typeface="+mn-ea"/>
                <a:cs typeface="+mn-cs"/>
              </a:rPr>
              <a:t> etc. </a:t>
            </a:r>
            <a:r>
              <a:rPr lang="de-AT" sz="1200" b="0" i="0" u="none" strike="noStrike" kern="1200" dirty="0" err="1">
                <a:solidFill>
                  <a:schemeClr val="tx1"/>
                </a:solidFill>
                <a:effectLst/>
                <a:latin typeface="+mn-lt"/>
                <a:ea typeface="+mn-ea"/>
                <a:cs typeface="+mn-cs"/>
              </a:rPr>
              <a:t>as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dimension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of</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Sustainble</a:t>
            </a:r>
            <a:r>
              <a:rPr lang="de-AT" sz="1200" b="0" i="0" u="none" strike="noStrike" kern="1200" dirty="0">
                <a:solidFill>
                  <a:schemeClr val="tx1"/>
                </a:solidFill>
                <a:effectLst/>
                <a:latin typeface="+mn-lt"/>
                <a:ea typeface="+mn-ea"/>
                <a:cs typeface="+mn-cs"/>
              </a:rPr>
              <a:t> Development ... </a:t>
            </a:r>
            <a:r>
              <a:rPr lang="de-AT" sz="1200" b="0" i="0" u="none" strike="noStrike" kern="1200" dirty="0" err="1">
                <a:solidFill>
                  <a:schemeClr val="tx1"/>
                </a:solidFill>
                <a:effectLst/>
                <a:latin typeface="+mn-lt"/>
                <a:ea typeface="+mn-ea"/>
                <a:cs typeface="+mn-cs"/>
              </a:rPr>
              <a:t>Which</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good</a:t>
            </a:r>
            <a:r>
              <a:rPr lang="de-AT" sz="1200" b="0" i="0" u="none" strike="noStrike" kern="1200" dirty="0">
                <a:solidFill>
                  <a:schemeClr val="tx1"/>
                </a:solidFill>
                <a:effectLst/>
                <a:latin typeface="+mn-lt"/>
                <a:ea typeface="+mn-ea"/>
                <a:cs typeface="+mn-cs"/>
              </a:rPr>
              <a:t> – </a:t>
            </a:r>
          </a:p>
          <a:p>
            <a:endParaRPr lang="de-AT" sz="1200" b="0" i="0" u="none" strike="noStrike" kern="1200" dirty="0">
              <a:solidFill>
                <a:schemeClr val="tx1"/>
              </a:solidFill>
              <a:effectLst/>
              <a:latin typeface="+mn-lt"/>
              <a:ea typeface="+mn-ea"/>
              <a:cs typeface="+mn-cs"/>
            </a:endParaRPr>
          </a:p>
          <a:p>
            <a:r>
              <a:rPr lang="de-AT" sz="1200" b="0" i="0" u="none" strike="noStrike" kern="1200" dirty="0">
                <a:solidFill>
                  <a:schemeClr val="tx1"/>
                </a:solidFill>
                <a:effectLst/>
                <a:latin typeface="+mn-lt"/>
                <a:ea typeface="+mn-ea"/>
                <a:cs typeface="+mn-cs"/>
              </a:rPr>
              <a:t>KLICK: As </a:t>
            </a:r>
            <a:r>
              <a:rPr lang="de-AT" sz="1200" b="0" i="0" u="none" strike="noStrike" kern="1200" dirty="0" err="1">
                <a:solidFill>
                  <a:schemeClr val="tx1"/>
                </a:solidFill>
                <a:effectLst/>
                <a:latin typeface="+mn-lt"/>
                <a:ea typeface="+mn-ea"/>
                <a:cs typeface="+mn-cs"/>
              </a:rPr>
              <a:t>well</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with</a:t>
            </a:r>
            <a:r>
              <a:rPr lang="de-AT" sz="1200" b="0" i="0" u="none" strike="noStrike" kern="1200" dirty="0">
                <a:solidFill>
                  <a:schemeClr val="tx1"/>
                </a:solidFill>
                <a:effectLst/>
                <a:latin typeface="+mn-lt"/>
                <a:ea typeface="+mn-ea"/>
                <a:cs typeface="+mn-cs"/>
              </a:rPr>
              <a:t> an instrumental, </a:t>
            </a:r>
            <a:r>
              <a:rPr lang="de-AT" sz="1200" b="0" i="0" u="none" strike="noStrike" kern="1200" dirty="0" err="1">
                <a:solidFill>
                  <a:schemeClr val="tx1"/>
                </a:solidFill>
                <a:effectLst/>
                <a:latin typeface="+mn-lt"/>
                <a:ea typeface="+mn-ea"/>
                <a:cs typeface="+mn-cs"/>
              </a:rPr>
              <a:t>pragmatic</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or</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even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functionalist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perspective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culture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conceptualized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supporting</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econ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ecol</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social</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change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development</a:t>
            </a:r>
            <a:r>
              <a:rPr lang="de-AT" sz="1200" b="0" i="0" u="none" strike="noStrike" kern="1200" dirty="0">
                <a:solidFill>
                  <a:schemeClr val="tx1"/>
                </a:solidFill>
                <a:effectLst/>
                <a:latin typeface="+mn-lt"/>
                <a:ea typeface="+mn-ea"/>
                <a:cs typeface="+mn-cs"/>
              </a:rPr>
              <a:t>. </a:t>
            </a:r>
          </a:p>
          <a:p>
            <a:endParaRPr lang="de-AT" sz="1200" b="0" i="0" u="none" strike="noStrike" kern="1200" dirty="0">
              <a:solidFill>
                <a:schemeClr val="tx1"/>
              </a:solidFill>
              <a:effectLst/>
              <a:latin typeface="+mn-lt"/>
              <a:ea typeface="+mn-ea"/>
              <a:cs typeface="+mn-cs"/>
            </a:endParaRPr>
          </a:p>
          <a:p>
            <a:r>
              <a:rPr lang="de-AT" sz="1200" b="0" i="0" u="none" strike="noStrike" kern="1200" dirty="0">
                <a:solidFill>
                  <a:schemeClr val="tx1"/>
                </a:solidFill>
                <a:effectLst/>
                <a:latin typeface="+mn-lt"/>
                <a:ea typeface="+mn-ea"/>
                <a:cs typeface="+mn-cs"/>
              </a:rPr>
              <a:t>KLICK: </a:t>
            </a:r>
            <a:r>
              <a:rPr lang="de-AT" sz="1200" b="0" i="0" u="none" strike="noStrike" kern="1200" dirty="0" err="1">
                <a:solidFill>
                  <a:schemeClr val="tx1"/>
                </a:solidFill>
                <a:effectLst/>
                <a:latin typeface="+mn-lt"/>
                <a:ea typeface="+mn-ea"/>
                <a:cs typeface="+mn-cs"/>
              </a:rPr>
              <a:t>However</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what</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Soini</a:t>
            </a:r>
            <a:r>
              <a:rPr lang="de-AT" sz="1200" b="0" i="0" u="none" strike="noStrike" kern="1200" dirty="0">
                <a:solidFill>
                  <a:schemeClr val="tx1"/>
                </a:solidFill>
                <a:effectLst/>
                <a:latin typeface="+mn-lt"/>
                <a:ea typeface="+mn-ea"/>
                <a:cs typeface="+mn-cs"/>
              </a:rPr>
              <a:t> &amp; </a:t>
            </a:r>
            <a:r>
              <a:rPr lang="de-AT" sz="1200" b="0" i="0" u="none" strike="noStrike" kern="1200" dirty="0" err="1">
                <a:solidFill>
                  <a:schemeClr val="tx1"/>
                </a:solidFill>
                <a:effectLst/>
                <a:latin typeface="+mn-lt"/>
                <a:ea typeface="+mn-ea"/>
                <a:cs typeface="+mn-cs"/>
              </a:rPr>
              <a:t>Dessein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conceptualized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as</a:t>
            </a:r>
            <a:r>
              <a:rPr lang="de-AT" sz="1200" b="0" i="0" u="none" strike="noStrike" kern="1200" dirty="0">
                <a:solidFill>
                  <a:schemeClr val="tx1"/>
                </a:solidFill>
                <a:effectLst/>
                <a:latin typeface="+mn-lt"/>
                <a:ea typeface="+mn-ea"/>
                <a:cs typeface="+mn-cs"/>
              </a:rPr>
              <a:t> Culture </a:t>
            </a:r>
            <a:r>
              <a:rPr lang="de-AT" sz="1200" b="0" i="0" u="none" strike="noStrike" kern="1200" dirty="0" err="1">
                <a:solidFill>
                  <a:schemeClr val="tx1"/>
                </a:solidFill>
                <a:effectLst/>
                <a:latin typeface="+mn-lt"/>
                <a:ea typeface="+mn-ea"/>
                <a:cs typeface="+mn-cs"/>
              </a:rPr>
              <a:t>as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Sustainble</a:t>
            </a:r>
            <a:r>
              <a:rPr lang="de-AT" sz="1200" b="0" i="0" u="none" strike="noStrike" kern="1200" dirty="0">
                <a:solidFill>
                  <a:schemeClr val="tx1"/>
                </a:solidFill>
                <a:effectLst/>
                <a:latin typeface="+mn-lt"/>
                <a:ea typeface="+mn-ea"/>
                <a:cs typeface="+mn-cs"/>
              </a:rPr>
              <a:t> Development </a:t>
            </a:r>
            <a:r>
              <a:rPr lang="de-AT" sz="1200" b="0" i="0" u="none" strike="noStrike" kern="1200" dirty="0" err="1">
                <a:solidFill>
                  <a:schemeClr val="tx1"/>
                </a:solidFill>
                <a:effectLst/>
                <a:latin typeface="+mn-lt"/>
                <a:ea typeface="+mn-ea"/>
                <a:cs typeface="+mn-cs"/>
              </a:rPr>
              <a:t>needs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further</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theoretical</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development</a:t>
            </a:r>
            <a:r>
              <a:rPr lang="de-AT" sz="1200" b="0" i="0" u="none" strike="noStrike" kern="1200" dirty="0">
                <a:solidFill>
                  <a:schemeClr val="tx1"/>
                </a:solidFill>
                <a:effectLst/>
                <a:latin typeface="+mn-lt"/>
                <a:ea typeface="+mn-ea"/>
                <a:cs typeface="+mn-cs"/>
              </a:rPr>
              <a:t>. This 3rd </a:t>
            </a:r>
            <a:r>
              <a:rPr lang="de-AT" sz="1200" b="0" i="0" u="none" strike="noStrike" kern="1200" dirty="0" err="1">
                <a:solidFill>
                  <a:schemeClr val="tx1"/>
                </a:solidFill>
                <a:effectLst/>
                <a:latin typeface="+mn-lt"/>
                <a:ea typeface="+mn-ea"/>
                <a:cs typeface="+mn-cs"/>
              </a:rPr>
              <a:t>way</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requires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new</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concepts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 </a:t>
            </a:r>
            <a:r>
              <a:rPr lang="de-AT" sz="1200" b="0" i="0" u="none" strike="noStrike" kern="1200" dirty="0" err="1">
                <a:solidFill>
                  <a:schemeClr val="tx1"/>
                </a:solidFill>
                <a:effectLst/>
                <a:latin typeface="+mn-lt"/>
                <a:ea typeface="+mn-ea"/>
                <a:cs typeface="+mn-cs"/>
              </a:rPr>
              <a:t>new</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way</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of</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thinking</a:t>
            </a:r>
            <a:r>
              <a:rPr lang="de-AT" sz="1200" b="0" i="0" u="none" strike="noStrike" kern="1200" dirty="0">
                <a:solidFill>
                  <a:schemeClr val="tx1"/>
                </a:solidFill>
                <a:effectLst/>
                <a:latin typeface="+mn-lt"/>
                <a:ea typeface="+mn-ea"/>
                <a:cs typeface="+mn-cs"/>
              </a:rPr>
              <a:t> – </a:t>
            </a:r>
            <a:r>
              <a:rPr lang="de-AT" sz="1200" b="0" i="0" u="none" strike="noStrike" kern="1200" dirty="0" err="1">
                <a:solidFill>
                  <a:schemeClr val="tx1"/>
                </a:solidFill>
                <a:effectLst/>
                <a:latin typeface="+mn-lt"/>
                <a:ea typeface="+mn-ea"/>
                <a:cs typeface="+mn-cs"/>
              </a:rPr>
              <a:t>less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pragmatic</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more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critical</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constructive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to</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understand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how</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culture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itself</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transformed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towards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sustainbility</a:t>
            </a:r>
            <a:r>
              <a:rPr lang="de-AT" sz="1200" b="0" i="0" u="none" strike="noStrike" kern="1200" dirty="0">
                <a:solidFill>
                  <a:schemeClr val="tx1"/>
                </a:solidFill>
                <a:effectLst/>
                <a:latin typeface="+mn-lt"/>
                <a:ea typeface="+mn-ea"/>
                <a:cs typeface="+mn-cs"/>
              </a:rPr>
              <a:t>. </a:t>
            </a:r>
          </a:p>
          <a:p>
            <a:endParaRPr lang="de-AT" sz="1200" b="0" i="0" u="none" strike="noStrike" kern="1200" dirty="0">
              <a:solidFill>
                <a:schemeClr val="tx1"/>
              </a:solidFill>
              <a:effectLst/>
              <a:latin typeface="+mn-lt"/>
              <a:ea typeface="+mn-ea"/>
              <a:cs typeface="+mn-cs"/>
            </a:endParaRPr>
          </a:p>
          <a:p>
            <a:r>
              <a:rPr lang="de-AT" sz="1200" b="0" i="0" u="none" strike="noStrike" kern="1200" dirty="0" err="1">
                <a:solidFill>
                  <a:schemeClr val="tx1"/>
                </a:solidFill>
                <a:effectLst/>
                <a:latin typeface="+mn-lt"/>
                <a:ea typeface="+mn-ea"/>
                <a:cs typeface="+mn-cs"/>
              </a:rPr>
              <a:t>Because</a:t>
            </a:r>
            <a:r>
              <a:rPr lang="de-AT" sz="1200" b="0" i="0" u="none" strike="noStrike" kern="1200" dirty="0">
                <a:solidFill>
                  <a:schemeClr val="tx1"/>
                </a:solidFill>
                <a:effectLst/>
                <a:latin typeface="+mn-lt"/>
                <a:ea typeface="+mn-ea"/>
                <a:cs typeface="+mn-cs"/>
              </a:rPr>
              <a:t> a </a:t>
            </a:r>
            <a:r>
              <a:rPr lang="de-AT" sz="1200" b="0" i="0" u="none" strike="noStrike" kern="1200" dirty="0" err="1">
                <a:solidFill>
                  <a:schemeClr val="tx1"/>
                </a:solidFill>
                <a:effectLst/>
                <a:latin typeface="+mn-lt"/>
                <a:ea typeface="+mn-ea"/>
                <a:cs typeface="+mn-cs"/>
              </a:rPr>
              <a:t>culture</a:t>
            </a:r>
            <a:r>
              <a:rPr lang="de-AT" sz="1200" b="0" i="0" u="none" strike="noStrike" kern="1200" dirty="0">
                <a:solidFill>
                  <a:schemeClr val="tx1"/>
                </a:solidFill>
                <a:effectLst/>
                <a:latin typeface="+mn-lt"/>
                <a:ea typeface="+mn-ea"/>
                <a:cs typeface="+mn-cs"/>
              </a:rPr>
              <a:t> OF </a:t>
            </a:r>
            <a:r>
              <a:rPr lang="de-AT" sz="1200" b="0" i="0" u="none" strike="noStrike" kern="1200" dirty="0" err="1">
                <a:solidFill>
                  <a:schemeClr val="tx1"/>
                </a:solidFill>
                <a:effectLst/>
                <a:latin typeface="+mn-lt"/>
                <a:ea typeface="+mn-ea"/>
                <a:cs typeface="+mn-cs"/>
              </a:rPr>
              <a:t>sustainability</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means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deliberation</a:t>
            </a:r>
            <a:r>
              <a:rPr lang="de-AT" sz="1200" b="0" i="0" u="none" strike="noStrike" kern="1200" dirty="0">
                <a:solidFill>
                  <a:schemeClr val="tx1"/>
                </a:solidFill>
                <a:effectLst/>
                <a:latin typeface="+mn-lt"/>
                <a:ea typeface="+mn-ea"/>
                <a:cs typeface="+mn-cs"/>
              </a:rPr>
              <a:t> on </a:t>
            </a:r>
            <a:r>
              <a:rPr lang="de-AT" sz="1200" b="0" i="0" u="none" strike="noStrike" kern="1200" dirty="0" err="1">
                <a:solidFill>
                  <a:schemeClr val="tx1"/>
                </a:solidFill>
                <a:effectLst/>
                <a:latin typeface="+mn-lt"/>
                <a:ea typeface="+mn-ea"/>
                <a:cs typeface="+mn-cs"/>
              </a:rPr>
              <a:t>what</a:t>
            </a:r>
            <a:r>
              <a:rPr lang="de-AT" sz="1200" b="0" i="0" u="none" strike="noStrike" kern="1200" dirty="0">
                <a:solidFill>
                  <a:schemeClr val="tx1"/>
                </a:solidFill>
                <a:effectLst/>
                <a:latin typeface="+mn-lt"/>
                <a:ea typeface="+mn-ea"/>
                <a:cs typeface="+mn-cs"/>
              </a:rPr>
              <a:t> must </a:t>
            </a:r>
            <a:r>
              <a:rPr lang="de-AT" sz="1200" b="0" i="0" u="none" strike="noStrike" kern="1200" dirty="0" err="1">
                <a:solidFill>
                  <a:schemeClr val="tx1"/>
                </a:solidFill>
                <a:effectLst/>
                <a:latin typeface="+mn-lt"/>
                <a:ea typeface="+mn-ea"/>
                <a:cs typeface="+mn-cs"/>
              </a:rPr>
              <a:t>sustain</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what</a:t>
            </a:r>
            <a:r>
              <a:rPr lang="de-AT" sz="1200" b="0" i="0" u="none" strike="noStrike" kern="1200" dirty="0">
                <a:solidFill>
                  <a:schemeClr val="tx1"/>
                </a:solidFill>
                <a:effectLst/>
                <a:latin typeface="+mn-lt"/>
                <a:ea typeface="+mn-ea"/>
                <a:cs typeface="+mn-cs"/>
              </a:rPr>
              <a:t> must </a:t>
            </a:r>
            <a:r>
              <a:rPr lang="de-AT" sz="1200" b="0" i="0" u="none" strike="noStrike" kern="1200" dirty="0" err="1">
                <a:solidFill>
                  <a:schemeClr val="tx1"/>
                </a:solidFill>
                <a:effectLst/>
                <a:latin typeface="+mn-lt"/>
                <a:ea typeface="+mn-ea"/>
                <a:cs typeface="+mn-cs"/>
              </a:rPr>
              <a:t>change</a:t>
            </a:r>
            <a:r>
              <a:rPr lang="de-AT" sz="1200" b="0" i="0" u="none" strike="noStrike" kern="1200" dirty="0">
                <a:solidFill>
                  <a:schemeClr val="tx1"/>
                </a:solidFill>
                <a:effectLst/>
                <a:latin typeface="+mn-lt"/>
                <a:ea typeface="+mn-ea"/>
                <a:cs typeface="+mn-cs"/>
              </a:rPr>
              <a:t> – </a:t>
            </a:r>
            <a:r>
              <a:rPr lang="de-AT" sz="1200" b="0" i="0" u="none" strike="noStrike" kern="1200" dirty="0" err="1">
                <a:solidFill>
                  <a:schemeClr val="tx1"/>
                </a:solidFill>
                <a:effectLst/>
                <a:latin typeface="+mn-lt"/>
                <a:ea typeface="+mn-ea"/>
                <a:cs typeface="+mn-cs"/>
              </a:rPr>
              <a:t>and</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how</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this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change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is</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to</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be</a:t>
            </a:r>
            <a:r>
              <a:rPr lang="de-AT" sz="1200" b="0" i="0" u="none" strike="noStrike" kern="1200" dirty="0">
                <a:solidFill>
                  <a:schemeClr val="tx1"/>
                </a:solidFill>
                <a:effectLst/>
                <a:latin typeface="+mn-lt"/>
                <a:ea typeface="+mn-ea"/>
                <a:cs typeface="+mn-cs"/>
              </a:rPr>
              <a:t> </a:t>
            </a:r>
            <a:r>
              <a:rPr lang="de-AT" sz="1200" b="0" i="0" u="none" strike="noStrike" kern="1200" dirty="0" err="1">
                <a:solidFill>
                  <a:schemeClr val="tx1"/>
                </a:solidFill>
                <a:effectLst/>
                <a:latin typeface="+mn-lt"/>
                <a:ea typeface="+mn-ea"/>
                <a:cs typeface="+mn-cs"/>
              </a:rPr>
              <a:t>implemented</a:t>
            </a:r>
            <a:r>
              <a:rPr lang="de-AT" sz="1200" b="0" i="0" u="none" strike="noStrike" kern="1200" dirty="0">
                <a:solidFill>
                  <a:schemeClr val="tx1"/>
                </a:solidFill>
                <a:effectLst/>
                <a:latin typeface="+mn-lt"/>
                <a:ea typeface="+mn-ea"/>
                <a:cs typeface="+mn-cs"/>
              </a:rPr>
              <a:t>.</a:t>
            </a:r>
          </a:p>
          <a:p>
            <a:endParaRPr lang="de-AT" sz="1200" b="0" i="0" u="none" strike="noStrike" kern="1200" dirty="0">
              <a:solidFill>
                <a:schemeClr val="tx1"/>
              </a:solidFill>
              <a:effectLst/>
              <a:latin typeface="+mn-lt"/>
              <a:ea typeface="+mn-ea"/>
              <a:cs typeface="+mn-cs"/>
            </a:endParaRPr>
          </a:p>
          <a:p>
            <a:endParaRPr lang="de-AT" sz="1200" b="0" i="0" u="none" strike="noStrike" kern="1200" dirty="0">
              <a:solidFill>
                <a:schemeClr val="tx1"/>
              </a:solidFill>
              <a:effectLst/>
              <a:latin typeface="+mn-lt"/>
              <a:ea typeface="+mn-ea"/>
              <a:cs typeface="+mn-cs"/>
            </a:endParaRPr>
          </a:p>
          <a:p>
            <a:r>
              <a:rPr lang="de-AT" sz="1200" b="0" i="0" u="none" strike="noStrike" kern="1200" dirty="0">
                <a:solidFill>
                  <a:schemeClr val="tx1"/>
                </a:solidFill>
                <a:effectLst/>
                <a:latin typeface="+mn-lt"/>
                <a:ea typeface="+mn-ea"/>
                <a:cs typeface="+mn-cs"/>
              </a:rPr>
              <a:t>***</a:t>
            </a:r>
          </a:p>
          <a:p>
            <a:r>
              <a:rPr lang="de-AT" sz="1200" b="0" i="0" u="none" strike="noStrike" kern="1200" dirty="0">
                <a:solidFill>
                  <a:schemeClr val="tx1"/>
                </a:solidFill>
                <a:effectLst/>
                <a:latin typeface="+mn-lt"/>
                <a:ea typeface="+mn-ea"/>
                <a:cs typeface="+mn-cs"/>
              </a:rPr>
              <a:t>Cassirer: dass es ein „Erleben“ außerhalb der strengen Wissenschaften gibt, das sich in der Sprache ebenso ausdrückt, wie in </a:t>
            </a:r>
            <a:r>
              <a:rPr lang="de-AT" sz="1200" b="0" i="0" u="none" strike="noStrike" kern="1200" dirty="0">
                <a:solidFill>
                  <a:schemeClr val="tx1"/>
                </a:solidFill>
                <a:effectLst/>
                <a:latin typeface="+mn-lt"/>
                <a:ea typeface="+mn-ea"/>
                <a:cs typeface="+mn-cs"/>
                <a:hlinkClick r:id="rId3" tooltip="Mythos"/>
              </a:rPr>
              <a:t>Mythen</a:t>
            </a:r>
            <a:r>
              <a:rPr lang="de-AT" sz="1200" b="0" i="0" u="none" strike="noStrike" kern="1200" dirty="0">
                <a:solidFill>
                  <a:schemeClr val="tx1"/>
                </a:solidFill>
                <a:effectLst/>
                <a:latin typeface="+mn-lt"/>
                <a:ea typeface="+mn-ea"/>
                <a:cs typeface="+mn-cs"/>
              </a:rPr>
              <a:t>, der </a:t>
            </a:r>
            <a:r>
              <a:rPr lang="de-AT" sz="1200" b="0" i="0" u="none" strike="noStrike" kern="1200" dirty="0">
                <a:solidFill>
                  <a:schemeClr val="tx1"/>
                </a:solidFill>
                <a:effectLst/>
                <a:latin typeface="+mn-lt"/>
                <a:ea typeface="+mn-ea"/>
                <a:cs typeface="+mn-cs"/>
                <a:hlinkClick r:id="rId4" tooltip="Religion"/>
              </a:rPr>
              <a:t>Religion</a:t>
            </a:r>
            <a:r>
              <a:rPr lang="de-AT" sz="1200" b="0" i="0" u="none" strike="noStrike" kern="1200" dirty="0">
                <a:solidFill>
                  <a:schemeClr val="tx1"/>
                </a:solidFill>
                <a:effectLst/>
                <a:latin typeface="+mn-lt"/>
                <a:ea typeface="+mn-ea"/>
                <a:cs typeface="+mn-cs"/>
              </a:rPr>
              <a:t> oder der </a:t>
            </a:r>
            <a:r>
              <a:rPr lang="de-AT" sz="1200" b="0" i="0" u="none" strike="noStrike" kern="1200" dirty="0">
                <a:solidFill>
                  <a:schemeClr val="tx1"/>
                </a:solidFill>
                <a:effectLst/>
                <a:latin typeface="+mn-lt"/>
                <a:ea typeface="+mn-ea"/>
                <a:cs typeface="+mn-cs"/>
                <a:hlinkClick r:id="rId5" tooltip="Kunst"/>
              </a:rPr>
              <a:t>Kunst</a:t>
            </a:r>
            <a:r>
              <a:rPr lang="de-AT" sz="1200" b="0" i="0" u="none" strike="noStrike" kern="1200" dirty="0">
                <a:solidFill>
                  <a:schemeClr val="tx1"/>
                </a:solidFill>
                <a:effectLst/>
                <a:latin typeface="+mn-lt"/>
                <a:ea typeface="+mn-ea"/>
                <a:cs typeface="+mn-cs"/>
              </a:rPr>
              <a:t>. Auch </a:t>
            </a:r>
            <a:r>
              <a:rPr lang="de-AT" sz="1200" b="0" i="0" u="none" strike="noStrike" kern="1200" dirty="0">
                <a:solidFill>
                  <a:schemeClr val="tx1"/>
                </a:solidFill>
                <a:effectLst/>
                <a:latin typeface="+mn-lt"/>
                <a:ea typeface="+mn-ea"/>
                <a:cs typeface="+mn-cs"/>
                <a:hlinkClick r:id="rId6" tooltip="Geschichte"/>
              </a:rPr>
              <a:t>Geschichte</a:t>
            </a:r>
            <a:r>
              <a:rPr lang="de-AT" sz="1200" b="0" i="0" u="none" strike="noStrike" kern="1200" dirty="0">
                <a:solidFill>
                  <a:schemeClr val="tx1"/>
                </a:solidFill>
                <a:effectLst/>
                <a:latin typeface="+mn-lt"/>
                <a:ea typeface="+mn-ea"/>
                <a:cs typeface="+mn-cs"/>
              </a:rPr>
              <a:t>, </a:t>
            </a:r>
            <a:r>
              <a:rPr lang="de-AT" sz="1200" b="0" i="0" u="none" strike="noStrike" kern="1200" dirty="0">
                <a:solidFill>
                  <a:schemeClr val="tx1"/>
                </a:solidFill>
                <a:effectLst/>
                <a:latin typeface="+mn-lt"/>
                <a:ea typeface="+mn-ea"/>
                <a:cs typeface="+mn-cs"/>
                <a:hlinkClick r:id="rId7" tooltip="Technik"/>
              </a:rPr>
              <a:t>Technik</a:t>
            </a:r>
            <a:r>
              <a:rPr lang="de-AT" sz="1200" b="0" i="0" u="none" strike="noStrike" kern="1200" dirty="0">
                <a:solidFill>
                  <a:schemeClr val="tx1"/>
                </a:solidFill>
                <a:effectLst/>
                <a:latin typeface="+mn-lt"/>
                <a:ea typeface="+mn-ea"/>
                <a:cs typeface="+mn-cs"/>
              </a:rPr>
              <a:t>, </a:t>
            </a:r>
            <a:r>
              <a:rPr lang="de-AT" sz="1200" b="0" i="0" u="none" strike="noStrike" kern="1200" dirty="0">
                <a:solidFill>
                  <a:schemeClr val="tx1"/>
                </a:solidFill>
                <a:effectLst/>
                <a:latin typeface="+mn-lt"/>
                <a:ea typeface="+mn-ea"/>
                <a:cs typeface="+mn-cs"/>
                <a:hlinkClick r:id="rId8" tooltip="Wissenschaft"/>
              </a:rPr>
              <a:t>Wissenschaft</a:t>
            </a:r>
            <a:r>
              <a:rPr lang="de-AT" sz="1200" b="0" i="0" u="none" strike="noStrike" kern="1200" dirty="0">
                <a:solidFill>
                  <a:schemeClr val="tx1"/>
                </a:solidFill>
                <a:effectLst/>
                <a:latin typeface="+mn-lt"/>
                <a:ea typeface="+mn-ea"/>
                <a:cs typeface="+mn-cs"/>
              </a:rPr>
              <a:t>, </a:t>
            </a:r>
            <a:r>
              <a:rPr lang="de-AT" sz="1200" b="0" i="0" u="none" strike="noStrike" kern="1200" dirty="0">
                <a:solidFill>
                  <a:schemeClr val="tx1"/>
                </a:solidFill>
                <a:effectLst/>
                <a:latin typeface="+mn-lt"/>
                <a:ea typeface="+mn-ea"/>
                <a:cs typeface="+mn-cs"/>
                <a:hlinkClick r:id="rId9" tooltip="Moral"/>
              </a:rPr>
              <a:t>Moral</a:t>
            </a:r>
            <a:r>
              <a:rPr lang="de-AT" sz="1200" b="0" i="0" u="none" strike="noStrike" kern="1200" dirty="0">
                <a:solidFill>
                  <a:schemeClr val="tx1"/>
                </a:solidFill>
                <a:effectLst/>
                <a:latin typeface="+mn-lt"/>
                <a:ea typeface="+mn-ea"/>
                <a:cs typeface="+mn-cs"/>
              </a:rPr>
              <a:t> oder </a:t>
            </a:r>
            <a:r>
              <a:rPr lang="de-AT" sz="1200" b="0" i="0" u="none" strike="noStrike" kern="1200" dirty="0">
                <a:solidFill>
                  <a:schemeClr val="tx1"/>
                </a:solidFill>
                <a:effectLst/>
                <a:latin typeface="+mn-lt"/>
                <a:ea typeface="+mn-ea"/>
                <a:cs typeface="+mn-cs"/>
                <a:hlinkClick r:id="rId10" tooltip="Politik"/>
              </a:rPr>
              <a:t>Politik</a:t>
            </a:r>
            <a:r>
              <a:rPr lang="de-AT" sz="1200" b="0" i="0" u="none" strike="noStrike" kern="1200" dirty="0">
                <a:solidFill>
                  <a:schemeClr val="tx1"/>
                </a:solidFill>
                <a:effectLst/>
                <a:latin typeface="+mn-lt"/>
                <a:ea typeface="+mn-ea"/>
                <a:cs typeface="+mn-cs"/>
              </a:rPr>
              <a:t> haben demzufolge eigene </a:t>
            </a:r>
            <a:r>
              <a:rPr lang="de-AT" sz="1200" b="0" i="1" u="none" strike="noStrike" kern="1200" dirty="0">
                <a:solidFill>
                  <a:schemeClr val="tx1"/>
                </a:solidFill>
                <a:effectLst/>
                <a:latin typeface="+mn-lt"/>
                <a:ea typeface="+mn-ea"/>
                <a:cs typeface="+mn-cs"/>
              </a:rPr>
              <a:t>Erlebniswelten</a:t>
            </a:r>
            <a:r>
              <a:rPr lang="de-AT" sz="1200" b="0" i="0" u="none" strike="noStrike" kern="1200" dirty="0">
                <a:solidFill>
                  <a:schemeClr val="tx1"/>
                </a:solidFill>
                <a:effectLst/>
                <a:latin typeface="+mn-lt"/>
                <a:ea typeface="+mn-ea"/>
                <a:cs typeface="+mn-cs"/>
              </a:rPr>
              <a:t>.</a:t>
            </a:r>
            <a:endParaRPr lang="en-AU" dirty="0"/>
          </a:p>
        </p:txBody>
      </p:sp>
      <p:sp>
        <p:nvSpPr>
          <p:cNvPr id="4" name="Foliennummernplatzhalter 3"/>
          <p:cNvSpPr>
            <a:spLocks noGrp="1"/>
          </p:cNvSpPr>
          <p:nvPr>
            <p:ph type="sldNum" sz="quarter" idx="5"/>
          </p:nvPr>
        </p:nvSpPr>
        <p:spPr/>
        <p:txBody>
          <a:bodyPr/>
          <a:lstStyle/>
          <a:p>
            <a:fld id="{04AF8A53-73D3-C047-A141-913B51A3B7A5}" type="slidenum">
              <a:rPr lang="en-AU" smtClean="0"/>
              <a:t>13</a:t>
            </a:fld>
            <a:endParaRPr lang="en-AU"/>
          </a:p>
        </p:txBody>
      </p:sp>
    </p:spTree>
    <p:extLst>
      <p:ext uri="{BB962C8B-B14F-4D97-AF65-F5344CB8AC3E}">
        <p14:creationId xmlns:p14="http://schemas.microsoft.com/office/powerpoint/2010/main" val="22141929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elfolie">
    <p:spTree>
      <p:nvGrpSpPr>
        <p:cNvPr id="1" name=""/>
        <p:cNvGrpSpPr/>
        <p:nvPr/>
      </p:nvGrpSpPr>
      <p:grpSpPr>
        <a:xfrm>
          <a:off x="0" y="0"/>
          <a:ext cx="0" cy="0"/>
          <a:chOff x="0" y="0"/>
          <a:chExt cx="0" cy="0"/>
        </a:xfrm>
      </p:grpSpPr>
      <p:sp>
        <p:nvSpPr>
          <p:cNvPr id="18" name="Rechteck 17"/>
          <p:cNvSpPr/>
          <p:nvPr userDrawn="1"/>
        </p:nvSpPr>
        <p:spPr>
          <a:xfrm>
            <a:off x="0" y="1772816"/>
            <a:ext cx="12192000" cy="2304256"/>
          </a:xfrm>
          <a:prstGeom prst="rect">
            <a:avLst/>
          </a:prstGeom>
          <a:solidFill>
            <a:srgbClr val="861A59">
              <a:alpha val="80000"/>
            </a:srgbClr>
          </a:solidFill>
          <a:ln>
            <a:solidFill>
              <a:srgbClr val="861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Verdana" pitchFamily="34" charset="0"/>
            </a:endParaRPr>
          </a:p>
        </p:txBody>
      </p:sp>
      <p:sp>
        <p:nvSpPr>
          <p:cNvPr id="11" name="Rechteck 10"/>
          <p:cNvSpPr/>
          <p:nvPr userDrawn="1"/>
        </p:nvSpPr>
        <p:spPr>
          <a:xfrm>
            <a:off x="0" y="3212976"/>
            <a:ext cx="11376587" cy="864096"/>
          </a:xfrm>
          <a:prstGeom prst="rect">
            <a:avLst/>
          </a:prstGeom>
          <a:solidFill>
            <a:schemeClr val="bg1">
              <a:lumMod val="9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5166" name="Rectangle 46"/>
          <p:cNvSpPr>
            <a:spLocks noGrp="1" noChangeArrowheads="1"/>
          </p:cNvSpPr>
          <p:nvPr>
            <p:ph type="ctrTitle" sz="quarter" hasCustomPrompt="1"/>
          </p:nvPr>
        </p:nvSpPr>
        <p:spPr>
          <a:xfrm>
            <a:off x="1007533" y="1772817"/>
            <a:ext cx="10363200" cy="1470025"/>
          </a:xfrm>
          <a:prstGeom prst="rect">
            <a:avLst/>
          </a:prstGeom>
        </p:spPr>
        <p:txBody>
          <a:bodyPr>
            <a:normAutofit/>
          </a:bodyPr>
          <a:lstStyle>
            <a:lvl1pPr marL="0" indent="0" algn="l">
              <a:defRPr sz="4000" b="0" baseline="0">
                <a:solidFill>
                  <a:schemeClr val="bg1"/>
                </a:solidFill>
                <a:latin typeface="Verdana" pitchFamily="34" charset="0"/>
              </a:defRPr>
            </a:lvl1pPr>
          </a:lstStyle>
          <a:p>
            <a:r>
              <a:rPr lang="en-GB" noProof="0" dirty="0"/>
              <a:t>Title of the Chapter</a:t>
            </a:r>
          </a:p>
        </p:txBody>
      </p:sp>
      <p:sp>
        <p:nvSpPr>
          <p:cNvPr id="5167" name="Rectangle 47"/>
          <p:cNvSpPr>
            <a:spLocks noGrp="1" noChangeArrowheads="1"/>
          </p:cNvSpPr>
          <p:nvPr>
            <p:ph type="subTitle" sz="quarter" idx="1" hasCustomPrompt="1"/>
          </p:nvPr>
        </p:nvSpPr>
        <p:spPr>
          <a:xfrm>
            <a:off x="1007434" y="3429000"/>
            <a:ext cx="10369153" cy="432048"/>
          </a:xfr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sz="2200" baseline="0">
                <a:solidFill>
                  <a:schemeClr val="bg1"/>
                </a:solidFill>
                <a:latin typeface="Verdana" pitchFamily="34" charset="0"/>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GB" noProof="0" dirty="0"/>
              <a:t>Lesson XX: Title</a:t>
            </a:r>
          </a:p>
          <a:p>
            <a:endParaRPr lang="en-GB" noProof="0" dirty="0"/>
          </a:p>
        </p:txBody>
      </p:sp>
      <p:sp>
        <p:nvSpPr>
          <p:cNvPr id="20" name="Rechteck 19"/>
          <p:cNvSpPr/>
          <p:nvPr userDrawn="1"/>
        </p:nvSpPr>
        <p:spPr>
          <a:xfrm>
            <a:off x="11376587" y="1772816"/>
            <a:ext cx="815413" cy="2304256"/>
          </a:xfrm>
          <a:prstGeom prst="rect">
            <a:avLst/>
          </a:prstGeom>
          <a:solidFill>
            <a:srgbClr val="95843F">
              <a:alpha val="80000"/>
            </a:srgbClr>
          </a:solidFill>
          <a:ln>
            <a:solidFill>
              <a:srgbClr val="9584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9" name="Textfeld 28"/>
          <p:cNvSpPr txBox="1"/>
          <p:nvPr userDrawn="1"/>
        </p:nvSpPr>
        <p:spPr>
          <a:xfrm>
            <a:off x="895912" y="6441952"/>
            <a:ext cx="9940269" cy="25391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50" noProof="0" dirty="0">
                <a:solidFill>
                  <a:schemeClr val="bg1">
                    <a:lumMod val="65000"/>
                  </a:schemeClr>
                </a:solidFill>
                <a:latin typeface="Verdana" pitchFamily="34" charset="0"/>
              </a:rPr>
              <a:t>Course: </a:t>
            </a:r>
            <a:r>
              <a:rPr lang="en-GB" sz="1050" kern="1200" noProof="0" dirty="0">
                <a:solidFill>
                  <a:schemeClr val="bg1">
                    <a:lumMod val="65000"/>
                  </a:schemeClr>
                </a:solidFill>
                <a:effectLst/>
                <a:latin typeface="Verdana" panose="020B0604030504040204" pitchFamily="34" charset="0"/>
                <a:ea typeface="Verdana" panose="020B0604030504040204" pitchFamily="34" charset="0"/>
                <a:cs typeface="+mn-cs"/>
              </a:rPr>
              <a:t>Sustainability</a:t>
            </a:r>
            <a:r>
              <a:rPr lang="en-GB" sz="1050" kern="1200" baseline="0" noProof="0" dirty="0">
                <a:solidFill>
                  <a:schemeClr val="bg1">
                    <a:lumMod val="65000"/>
                  </a:schemeClr>
                </a:solidFill>
                <a:effectLst/>
                <a:latin typeface="Verdana" panose="020B0604030504040204" pitchFamily="34" charset="0"/>
                <a:ea typeface="Verdana" panose="020B0604030504040204" pitchFamily="34" charset="0"/>
                <a:cs typeface="+mn-cs"/>
              </a:rPr>
              <a:t> </a:t>
            </a:r>
            <a:r>
              <a:rPr lang="en-GB" sz="1050" kern="1200" baseline="0" noProof="0" dirty="0" smtClean="0">
                <a:solidFill>
                  <a:schemeClr val="bg1">
                    <a:lumMod val="65000"/>
                  </a:schemeClr>
                </a:solidFill>
                <a:effectLst/>
                <a:latin typeface="Verdana" panose="020B0604030504040204" pitchFamily="34" charset="0"/>
                <a:ea typeface="Verdana" panose="020B0604030504040204" pitchFamily="34" charset="0"/>
                <a:cs typeface="+mn-cs"/>
              </a:rPr>
              <a:t>Communication</a:t>
            </a:r>
            <a:r>
              <a:rPr lang="en-GB" sz="1050" kern="1200" noProof="0" dirty="0" smtClean="0">
                <a:solidFill>
                  <a:schemeClr val="bg1">
                    <a:lumMod val="65000"/>
                  </a:schemeClr>
                </a:solidFill>
                <a:effectLst/>
                <a:latin typeface="Verdana" panose="020B0604030504040204" pitchFamily="34" charset="0"/>
                <a:ea typeface="Verdana" panose="020B0604030504040204" pitchFamily="34" charset="0"/>
                <a:cs typeface="+mn-cs"/>
              </a:rPr>
              <a:t>                                                              </a:t>
            </a:r>
            <a:r>
              <a:rPr lang="en-GB" sz="1050" kern="1200" noProof="0" dirty="0">
                <a:solidFill>
                  <a:schemeClr val="bg1">
                    <a:lumMod val="65000"/>
                  </a:schemeClr>
                </a:solidFill>
                <a:effectLst/>
                <a:latin typeface="Verdana" panose="020B0604030504040204" pitchFamily="34" charset="0"/>
                <a:ea typeface="Verdana" panose="020B0604030504040204" pitchFamily="34" charset="0"/>
                <a:cs typeface="+mn-cs"/>
              </a:rPr>
              <a:t>			</a:t>
            </a:r>
            <a:r>
              <a:rPr lang="en-GB" sz="1050" i="1" noProof="0" dirty="0">
                <a:solidFill>
                  <a:schemeClr val="bg1">
                    <a:lumMod val="65000"/>
                  </a:schemeClr>
                </a:solidFill>
                <a:latin typeface="Verdana" panose="020B0604030504040204" pitchFamily="34" charset="0"/>
                <a:ea typeface="Verdana" panose="020B0604030504040204" pitchFamily="34" charset="0"/>
              </a:rPr>
              <a:t>produced by…</a:t>
            </a:r>
            <a:endParaRPr lang="en-GB" sz="1050" i="1" noProof="0" dirty="0">
              <a:solidFill>
                <a:schemeClr val="bg1">
                  <a:lumMod val="65000"/>
                </a:schemeClr>
              </a:solidFill>
              <a:latin typeface="Verdana" pitchFamily="34" charset="0"/>
            </a:endParaRPr>
          </a:p>
        </p:txBody>
      </p:sp>
      <p:sp>
        <p:nvSpPr>
          <p:cNvPr id="2" name="Textfeld 1"/>
          <p:cNvSpPr txBox="1"/>
          <p:nvPr userDrawn="1"/>
        </p:nvSpPr>
        <p:spPr>
          <a:xfrm>
            <a:off x="927319" y="4509651"/>
            <a:ext cx="8160907" cy="1077218"/>
          </a:xfrm>
          <a:prstGeom prst="rect">
            <a:avLst/>
          </a:prstGeom>
          <a:noFill/>
        </p:spPr>
        <p:txBody>
          <a:bodyPr wrap="square" rtlCol="0">
            <a:spAutoFit/>
          </a:bodyPr>
          <a:lstStyle/>
          <a:p>
            <a:r>
              <a:rPr lang="en-GB" sz="1600" noProof="0" dirty="0"/>
              <a:t>Assoc Prof. </a:t>
            </a:r>
            <a:r>
              <a:rPr lang="en-GB" sz="1600" noProof="0" dirty="0" err="1"/>
              <a:t>Dr.</a:t>
            </a:r>
            <a:r>
              <a:rPr lang="en-GB" sz="1600" noProof="0" dirty="0"/>
              <a:t> </a:t>
            </a:r>
            <a:r>
              <a:rPr lang="en-GB" sz="1600" noProof="0" dirty="0" err="1"/>
              <a:t>habil</a:t>
            </a:r>
            <a:r>
              <a:rPr lang="en-GB" sz="1600" noProof="0" dirty="0"/>
              <a:t> Franzisca </a:t>
            </a:r>
            <a:r>
              <a:rPr lang="en-GB" sz="1600" noProof="0" dirty="0" err="1"/>
              <a:t>Weder</a:t>
            </a:r>
            <a:endParaRPr lang="en-GB" sz="1600" baseline="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noProof="0" dirty="0">
                <a:solidFill>
                  <a:schemeClr val="tx1"/>
                </a:solidFill>
                <a:effectLst/>
                <a:latin typeface="+mn-lt"/>
                <a:ea typeface="+mn-ea"/>
                <a:cs typeface="+mn-cs"/>
              </a:rPr>
              <a:t>School of Communication</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noProof="0" dirty="0">
                <a:solidFill>
                  <a:schemeClr val="tx1"/>
                </a:solidFill>
                <a:effectLst/>
                <a:latin typeface="+mn-lt"/>
                <a:ea typeface="+mn-ea"/>
                <a:cs typeface="+mn-cs"/>
              </a:rPr>
              <a:t>The University of Queensland, Brisbane, Australia</a:t>
            </a:r>
          </a:p>
          <a:p>
            <a:endParaRPr lang="en-GB" sz="1600" noProof="0" dirty="0"/>
          </a:p>
        </p:txBody>
      </p:sp>
      <p:grpSp>
        <p:nvGrpSpPr>
          <p:cNvPr id="4" name="Gruppieren 3"/>
          <p:cNvGrpSpPr/>
          <p:nvPr userDrawn="1"/>
        </p:nvGrpSpPr>
        <p:grpSpPr>
          <a:xfrm>
            <a:off x="10384219" y="5420193"/>
            <a:ext cx="1622556" cy="805735"/>
            <a:chOff x="7610964" y="4365104"/>
            <a:chExt cx="1504950" cy="805735"/>
          </a:xfrm>
        </p:grpSpPr>
        <p:pic>
          <p:nvPicPr>
            <p:cNvPr id="15" name="Grafik 14" descr="logo4c"/>
            <p:cNvPicPr/>
            <p:nvPr userDrawn="1"/>
          </p:nvPicPr>
          <p:blipFill>
            <a:blip r:embed="rId2" cstate="print"/>
            <a:srcRect/>
            <a:stretch>
              <a:fillRect/>
            </a:stretch>
          </p:blipFill>
          <p:spPr bwMode="auto">
            <a:xfrm>
              <a:off x="7610964" y="4365104"/>
              <a:ext cx="1468100" cy="288032"/>
            </a:xfrm>
            <a:prstGeom prst="rect">
              <a:avLst/>
            </a:prstGeom>
            <a:noFill/>
            <a:ln w="9525">
              <a:noFill/>
              <a:miter lim="800000"/>
              <a:headEnd/>
              <a:tailEnd/>
            </a:ln>
          </p:spPr>
        </p:pic>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10964" y="4785076"/>
              <a:ext cx="1504950" cy="38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 name="Grafik 15"/>
          <p:cNvPicPr>
            <a:picLocks noChangeAspect="1"/>
          </p:cNvPicPr>
          <p:nvPr userDrawn="1"/>
        </p:nvPicPr>
        <p:blipFill>
          <a:blip r:embed="rId4"/>
          <a:stretch>
            <a:fillRect/>
          </a:stretch>
        </p:blipFill>
        <p:spPr>
          <a:xfrm>
            <a:off x="11016660" y="6441300"/>
            <a:ext cx="1056004" cy="372076"/>
          </a:xfrm>
          <a:prstGeom prst="rect">
            <a:avLst/>
          </a:prstGeom>
        </p:spPr>
      </p:pic>
      <p:pic>
        <p:nvPicPr>
          <p:cNvPr id="7" name="Grafik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9336" y="116632"/>
            <a:ext cx="2916070" cy="133325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199456" y="476672"/>
            <a:ext cx="10753195" cy="504056"/>
          </a:xfrm>
          <a:noFill/>
          <a:ln>
            <a:noFill/>
          </a:ln>
        </p:spPr>
        <p:txBody>
          <a:bodyPr anchor="ctr">
            <a:normAutofit/>
          </a:bodyPr>
          <a:lstStyle>
            <a:lvl1pPr algn="ctr">
              <a:defRPr sz="2400"/>
            </a:lvl1pPr>
          </a:lstStyle>
          <a:p>
            <a:r>
              <a:rPr lang="de-DE" dirty="0"/>
              <a:t>Titelmasterformat durch Klicken bearbeiten</a:t>
            </a:r>
          </a:p>
        </p:txBody>
      </p:sp>
      <p:sp>
        <p:nvSpPr>
          <p:cNvPr id="3" name="Inhaltsplatzhalter 2"/>
          <p:cNvSpPr>
            <a:spLocks noGrp="1"/>
          </p:cNvSpPr>
          <p:nvPr>
            <p:ph idx="1"/>
          </p:nvPr>
        </p:nvSpPr>
        <p:spPr>
          <a:xfrm>
            <a:off x="1199456" y="1600201"/>
            <a:ext cx="10753196" cy="4525963"/>
          </a:xfrm>
        </p:spPr>
        <p:txBody>
          <a:bodyPr/>
          <a:lstStyle>
            <a:lvl1pPr>
              <a:defRPr sz="2200"/>
            </a:lvl1pPr>
            <a:lvl2pPr>
              <a:defRPr sz="2000"/>
            </a:lvl2pPr>
            <a:lvl3pPr>
              <a:defRPr sz="1800"/>
            </a:lvl3pPr>
            <a:lvl4pPr>
              <a:defRPr sz="1600"/>
            </a:lvl4pPr>
            <a:lvl5pPr>
              <a:defRPr sz="1400"/>
            </a:lvl5pPr>
          </a:lstStyle>
          <a:p>
            <a:pPr lvl="0"/>
            <a:r>
              <a:rPr lang="en-GB" noProof="0" dirty="0" err="1"/>
              <a:t>Textmasterformate</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199456" y="476672"/>
            <a:ext cx="10753195" cy="504056"/>
          </a:xfrm>
        </p:spPr>
        <p:txBody>
          <a:bodyPr/>
          <a:lstStyle/>
          <a:p>
            <a:r>
              <a:rPr lang="de-DE" dirty="0"/>
              <a:t>Titelmasterformat durch Klicken bearbeiten</a:t>
            </a:r>
          </a:p>
        </p:txBody>
      </p:sp>
      <p:sp>
        <p:nvSpPr>
          <p:cNvPr id="3" name="Inhaltsplatzhalter 2"/>
          <p:cNvSpPr>
            <a:spLocks noGrp="1"/>
          </p:cNvSpPr>
          <p:nvPr>
            <p:ph sz="half" idx="1"/>
          </p:nvPr>
        </p:nvSpPr>
        <p:spPr>
          <a:xfrm>
            <a:off x="1199456" y="1600201"/>
            <a:ext cx="51687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err="1"/>
              <a:t>Textmasterformate</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4" name="Inhaltsplatzhalter 3"/>
          <p:cNvSpPr>
            <a:spLocks noGrp="1"/>
          </p:cNvSpPr>
          <p:nvPr>
            <p:ph sz="half" idx="2"/>
          </p:nvPr>
        </p:nvSpPr>
        <p:spPr>
          <a:xfrm>
            <a:off x="6600056" y="1600201"/>
            <a:ext cx="53561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err="1"/>
              <a:t>Textmasterformate</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199456" y="476672"/>
            <a:ext cx="10992544" cy="504056"/>
          </a:xfrm>
        </p:spPr>
        <p:txBody>
          <a:bodyPr/>
          <a:lstStyle/>
          <a:p>
            <a:r>
              <a:rPr lang="de-DE" dirty="0"/>
              <a:t>Titelmasterformat durch Klicken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1187844" y="505119"/>
            <a:ext cx="10753195" cy="619625"/>
          </a:xfrm>
          <a:prstGeom prst="rect">
            <a:avLst/>
          </a:prstGeom>
          <a:solidFill>
            <a:srgbClr val="861A59"/>
          </a:solidFill>
          <a:ln>
            <a:solidFill>
              <a:srgbClr val="861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platzhalter 1"/>
          <p:cNvSpPr>
            <a:spLocks noGrp="1"/>
          </p:cNvSpPr>
          <p:nvPr>
            <p:ph type="title"/>
          </p:nvPr>
        </p:nvSpPr>
        <p:spPr>
          <a:xfrm>
            <a:off x="1223718" y="500753"/>
            <a:ext cx="10728933" cy="504056"/>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1199456" y="1600201"/>
            <a:ext cx="10753196" cy="4525963"/>
          </a:xfrm>
          <a:prstGeom prst="rect">
            <a:avLst/>
          </a:prstGeom>
        </p:spPr>
        <p:txBody>
          <a:bodyPr vert="horz" lIns="91440" tIns="45720" rIns="91440" bIns="45720" rtlCol="0">
            <a:normAutofit/>
          </a:bodyPr>
          <a:lstStyle/>
          <a:p>
            <a:pPr lvl="0"/>
            <a:r>
              <a:rPr lang="en-GB" noProof="0" dirty="0" err="1"/>
              <a:t>Textmasterformate</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11" name="Fußzeilenplatzhalter 12"/>
          <p:cNvSpPr txBox="1">
            <a:spLocks/>
          </p:cNvSpPr>
          <p:nvPr userDrawn="1"/>
        </p:nvSpPr>
        <p:spPr>
          <a:xfrm>
            <a:off x="1104800" y="44624"/>
            <a:ext cx="10967864" cy="432048"/>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tint val="75000"/>
                  </a:schemeClr>
                </a:solidFill>
                <a:effectLst/>
                <a:latin typeface="+mn-lt"/>
                <a:ea typeface="+mn-ea"/>
                <a:cs typeface="+mn-cs"/>
              </a:rPr>
              <a:t>Sustainability </a:t>
            </a:r>
            <a:r>
              <a:rPr lang="en-GB" sz="1200" kern="1200" dirty="0">
                <a:solidFill>
                  <a:schemeClr val="tx1">
                    <a:tint val="75000"/>
                  </a:schemeClr>
                </a:solidFill>
                <a:effectLst/>
                <a:latin typeface="+mn-lt"/>
                <a:ea typeface="+mn-ea"/>
                <a:cs typeface="+mn-cs"/>
              </a:rPr>
              <a:t>Communication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tint val="75000"/>
                  </a:schemeClr>
                </a:solidFill>
                <a:effectLst/>
                <a:latin typeface="Verdana" panose="020B0604030504040204" pitchFamily="34" charset="0"/>
                <a:ea typeface="Verdana" panose="020B0604030504040204" pitchFamily="34" charset="0"/>
                <a:cs typeface="+mn-cs"/>
              </a:rPr>
              <a:t>Communication for Sustainability </a:t>
            </a:r>
            <a:r>
              <a:rPr kumimoji="0" lang="en-GB" sz="1000" b="0" i="0" u="none" strike="noStrike" kern="1200" cap="none" spc="0" normalizeH="0" baseline="0" noProof="0" dirty="0">
                <a:ln>
                  <a:noFill/>
                </a:ln>
                <a:solidFill>
                  <a:schemeClr val="tx1">
                    <a:tint val="75000"/>
                  </a:schemeClr>
                </a:solidFill>
                <a:effectLst/>
                <a:uLnTx/>
                <a:uFillTx/>
                <a:latin typeface="Verdana" panose="020B0604030504040204" pitchFamily="34" charset="0"/>
                <a:ea typeface="Verdana" panose="020B0604030504040204" pitchFamily="34" charset="0"/>
                <a:cs typeface="+mn-cs"/>
              </a:rPr>
              <a:t>• </a:t>
            </a:r>
            <a:r>
              <a:rPr kumimoji="0" lang="en-US" sz="1000" b="0" i="0" u="none" strike="noStrike" kern="1200" cap="none" spc="0" normalizeH="0" baseline="0" noProof="0" dirty="0" smtClean="0">
                <a:ln>
                  <a:noFill/>
                </a:ln>
                <a:solidFill>
                  <a:schemeClr val="tx1">
                    <a:tint val="75000"/>
                  </a:schemeClr>
                </a:solidFill>
                <a:effectLst/>
                <a:uLnTx/>
                <a:uFillTx/>
                <a:latin typeface="Verdana" panose="020B0604030504040204" pitchFamily="34" charset="0"/>
                <a:ea typeface="Verdana" panose="020B0604030504040204" pitchFamily="34" charset="0"/>
                <a:cs typeface="+mn-cs"/>
              </a:rPr>
              <a:t>Lesson 04: Cultures of Sustainability</a:t>
            </a:r>
            <a:endParaRPr kumimoji="0" lang="en-US" sz="1000" b="0" i="0" u="none" strike="noStrike" kern="1200" cap="none" spc="0" normalizeH="0" baseline="0" noProof="0" dirty="0">
              <a:ln>
                <a:noFill/>
              </a:ln>
              <a:solidFill>
                <a:schemeClr val="tx1">
                  <a:tint val="75000"/>
                </a:schemeClr>
              </a:solidFill>
              <a:effectLst/>
              <a:uLnTx/>
              <a:uFillTx/>
              <a:latin typeface="Verdana" panose="020B0604030504040204" pitchFamily="34" charset="0"/>
              <a:ea typeface="Verdana" panose="020B0604030504040204" pitchFamily="34" charset="0"/>
              <a:cs typeface="+mn-cs"/>
            </a:endParaRPr>
          </a:p>
        </p:txBody>
      </p:sp>
      <p:sp>
        <p:nvSpPr>
          <p:cNvPr id="12" name="Rechteck 11"/>
          <p:cNvSpPr/>
          <p:nvPr userDrawn="1"/>
        </p:nvSpPr>
        <p:spPr>
          <a:xfrm>
            <a:off x="11941039" y="476672"/>
            <a:ext cx="250961" cy="648072"/>
          </a:xfrm>
          <a:prstGeom prst="rect">
            <a:avLst/>
          </a:prstGeom>
          <a:solidFill>
            <a:srgbClr val="95843F">
              <a:alpha val="80000"/>
            </a:srgbClr>
          </a:solidFill>
          <a:ln w="3175">
            <a:solidFill>
              <a:srgbClr val="BEBC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3" name="Rechteck 12"/>
          <p:cNvSpPr/>
          <p:nvPr userDrawn="1"/>
        </p:nvSpPr>
        <p:spPr>
          <a:xfrm>
            <a:off x="1091834" y="992769"/>
            <a:ext cx="10849205" cy="144016"/>
          </a:xfrm>
          <a:prstGeom prst="rect">
            <a:avLst/>
          </a:prstGeom>
          <a:solidFill>
            <a:schemeClr val="bg1">
              <a:lumMod val="95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6" name="Grafik 5"/>
          <p:cNvPicPr>
            <a:picLocks noChangeAspect="1"/>
          </p:cNvPicPr>
          <p:nvPr userDrawn="1"/>
        </p:nvPicPr>
        <p:blipFill>
          <a:blip r:embed="rId6"/>
          <a:stretch>
            <a:fillRect/>
          </a:stretch>
        </p:blipFill>
        <p:spPr>
          <a:xfrm>
            <a:off x="10896647" y="6309320"/>
            <a:ext cx="1056004" cy="372076"/>
          </a:xfrm>
          <a:prstGeom prst="rect">
            <a:avLst/>
          </a:prstGeom>
        </p:spPr>
      </p:pic>
      <p:pic>
        <p:nvPicPr>
          <p:cNvPr id="8" name="Grafik 7"/>
          <p:cNvPicPr>
            <a:picLocks noChangeAspect="1"/>
          </p:cNvPicPr>
          <p:nvPr userDrawn="1"/>
        </p:nvPicPr>
        <p:blipFill>
          <a:blip r:embed="rId7"/>
          <a:stretch>
            <a:fillRect/>
          </a:stretch>
        </p:blipFill>
        <p:spPr>
          <a:xfrm>
            <a:off x="163902" y="158442"/>
            <a:ext cx="916320" cy="1347038"/>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63" r:id="rId2"/>
    <p:sldLayoutId id="2147483665" r:id="rId3"/>
    <p:sldLayoutId id="2147483667" r:id="rId4"/>
  </p:sldLayoutIdLst>
  <p:hf sldNum="0" hdr="0" dt="0"/>
  <p:txStyles>
    <p:titleStyle>
      <a:lvl1pPr marL="0" indent="0" algn="ctr" defTabSz="914400" rtl="0" eaLnBrk="1" latinLnBrk="0" hangingPunct="1">
        <a:spcBef>
          <a:spcPct val="0"/>
        </a:spcBef>
        <a:buNone/>
        <a:defRPr sz="2400" b="0" kern="1200">
          <a:solidFill>
            <a:schemeClr val="bg1"/>
          </a:solidFill>
          <a:latin typeface="Verdan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4.svg"/><Relationship Id="rId5" Type="http://schemas.openxmlformats.org/officeDocument/2006/relationships/diagramQuickStyle" Target="../diagrams/quickStyle1.xml"/><Relationship Id="rId10" Type="http://schemas.openxmlformats.org/officeDocument/2006/relationships/image" Target="../media/image14.png"/><Relationship Id="rId4" Type="http://schemas.openxmlformats.org/officeDocument/2006/relationships/diagramLayout" Target="../diagrams/layout1.xml"/><Relationship Id="rId9" Type="http://schemas.openxmlformats.org/officeDocument/2006/relationships/image" Target="../media/image12.svg"/></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3.xml"/><Relationship Id="rId16" Type="http://schemas.openxmlformats.org/officeDocument/2006/relationships/image" Target="../media/image14.sv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image" Target="../media/image14.png"/><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12.sv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sz="quarter"/>
          </p:nvPr>
        </p:nvSpPr>
        <p:spPr>
          <a:xfrm>
            <a:off x="983432" y="1772817"/>
            <a:ext cx="10363200" cy="1470025"/>
          </a:xfrm>
        </p:spPr>
        <p:txBody>
          <a:bodyPr/>
          <a:lstStyle/>
          <a:p>
            <a:r>
              <a:rPr lang="de-DE" dirty="0" smtClean="0">
                <a:solidFill>
                  <a:schemeClr val="bg1"/>
                </a:solidFill>
              </a:rPr>
              <a:t>Communication </a:t>
            </a:r>
            <a:r>
              <a:rPr lang="de-DE" dirty="0" smtClean="0"/>
              <a:t>for</a:t>
            </a:r>
            <a:r>
              <a:rPr lang="de-DE" dirty="0" smtClean="0">
                <a:solidFill>
                  <a:schemeClr val="bg1"/>
                </a:solidFill>
              </a:rPr>
              <a:t> </a:t>
            </a:r>
            <a:r>
              <a:rPr lang="de-DE" dirty="0" err="1">
                <a:solidFill>
                  <a:schemeClr val="bg1"/>
                </a:solidFill>
              </a:rPr>
              <a:t>Sustainability</a:t>
            </a:r>
            <a:endParaRPr lang="en-US" dirty="0">
              <a:solidFill>
                <a:schemeClr val="bg1"/>
              </a:solidFill>
            </a:endParaRPr>
          </a:p>
        </p:txBody>
      </p:sp>
      <p:sp>
        <p:nvSpPr>
          <p:cNvPr id="10" name="Untertitel 9"/>
          <p:cNvSpPr>
            <a:spLocks noGrp="1"/>
          </p:cNvSpPr>
          <p:nvPr>
            <p:ph type="subTitle" sz="quarter" idx="1"/>
          </p:nvPr>
        </p:nvSpPr>
        <p:spPr/>
        <p:txBody>
          <a:bodyPr/>
          <a:lstStyle/>
          <a:p>
            <a:r>
              <a:rPr lang="de-DE" dirty="0" err="1" smtClean="0">
                <a:solidFill>
                  <a:schemeClr val="bg1"/>
                </a:solidFill>
              </a:rPr>
              <a:t>Lesson</a:t>
            </a:r>
            <a:r>
              <a:rPr lang="de-DE" dirty="0" smtClean="0">
                <a:solidFill>
                  <a:schemeClr val="bg1"/>
                </a:solidFill>
              </a:rPr>
              <a:t> 04: </a:t>
            </a:r>
            <a:r>
              <a:rPr lang="de-DE" dirty="0" err="1">
                <a:solidFill>
                  <a:schemeClr val="bg1"/>
                </a:solidFill>
              </a:rPr>
              <a:t>Cultures</a:t>
            </a:r>
            <a:r>
              <a:rPr lang="de-DE" dirty="0">
                <a:solidFill>
                  <a:schemeClr val="bg1"/>
                </a:solidFill>
              </a:rPr>
              <a:t> of </a:t>
            </a:r>
            <a:r>
              <a:rPr lang="de-DE" dirty="0" err="1">
                <a:solidFill>
                  <a:schemeClr val="bg1"/>
                </a:solidFill>
              </a:rPr>
              <a:t>Sustainability</a:t>
            </a:r>
            <a:endParaRPr lang="de-DE"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597076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F4CA5B-5E8B-604D-95C9-2BCE138A0042}"/>
              </a:ext>
            </a:extLst>
          </p:cNvPr>
          <p:cNvSpPr>
            <a:spLocks noGrp="1"/>
          </p:cNvSpPr>
          <p:nvPr>
            <p:ph type="title"/>
          </p:nvPr>
        </p:nvSpPr>
        <p:spPr/>
        <p:txBody>
          <a:bodyPr/>
          <a:lstStyle/>
          <a:p>
            <a:r>
              <a:rPr lang="en-AU" dirty="0"/>
              <a:t>C. Cultivation of Sustainability?</a:t>
            </a:r>
          </a:p>
        </p:txBody>
      </p:sp>
      <p:sp>
        <p:nvSpPr>
          <p:cNvPr id="7" name="Textfeld 6">
            <a:extLst>
              <a:ext uri="{FF2B5EF4-FFF2-40B4-BE49-F238E27FC236}">
                <a16:creationId xmlns:a16="http://schemas.microsoft.com/office/drawing/2014/main" id="{6DC0E0D2-C4AB-5E48-840B-D6CE4F6F7064}"/>
              </a:ext>
            </a:extLst>
          </p:cNvPr>
          <p:cNvSpPr txBox="1"/>
          <p:nvPr/>
        </p:nvSpPr>
        <p:spPr>
          <a:xfrm>
            <a:off x="1130394" y="1995958"/>
            <a:ext cx="4166758" cy="3447098"/>
          </a:xfrm>
          <a:prstGeom prst="rect">
            <a:avLst/>
          </a:prstGeom>
          <a:noFill/>
        </p:spPr>
        <p:txBody>
          <a:bodyPr wrap="square" rtlCol="0">
            <a:spAutoFit/>
          </a:bodyPr>
          <a:lstStyle/>
          <a:p>
            <a:r>
              <a:rPr lang="en-AU" sz="2000" dirty="0">
                <a:latin typeface="+mj-lt"/>
              </a:rPr>
              <a:t>The evolution of the sustainability story in corporate reporting</a:t>
            </a:r>
          </a:p>
          <a:p>
            <a:endParaRPr lang="en-AU" sz="2000" dirty="0">
              <a:latin typeface="+mj-lt"/>
            </a:endParaRPr>
          </a:p>
          <a:p>
            <a:r>
              <a:rPr lang="en-AU" sz="2000" dirty="0">
                <a:latin typeface="+mj-lt"/>
              </a:rPr>
              <a:t>Increasing institutionalization of CSR / greenwashing</a:t>
            </a:r>
          </a:p>
          <a:p>
            <a:endParaRPr lang="en-AU" sz="2000" dirty="0">
              <a:latin typeface="+mj-lt"/>
            </a:endParaRPr>
          </a:p>
          <a:p>
            <a:r>
              <a:rPr lang="en-AU" sz="1400" dirty="0">
                <a:latin typeface="+mj-lt"/>
              </a:rPr>
              <a:t>Qual. &amp; quant. content analysis (frames &amp; narratives) of Environmental -&gt; CSR -&gt; Sustainability Reports (2020); published between 1998 – 2019, n = 240 </a:t>
            </a:r>
          </a:p>
          <a:p>
            <a:endParaRPr lang="en-AU" sz="1400" dirty="0">
              <a:latin typeface="+mj-lt"/>
            </a:endParaRPr>
          </a:p>
          <a:p>
            <a:r>
              <a:rPr lang="en-AU" sz="1400" dirty="0">
                <a:latin typeface="+mj-lt"/>
              </a:rPr>
              <a:t>Based on previous studies &amp; framing model (</a:t>
            </a:r>
            <a:r>
              <a:rPr lang="en-AU" sz="1400" i="1" dirty="0" err="1">
                <a:latin typeface="+mj-lt"/>
              </a:rPr>
              <a:t>habilitation</a:t>
            </a:r>
            <a:r>
              <a:rPr lang="en-AU" sz="1400" dirty="0">
                <a:latin typeface="+mj-lt"/>
              </a:rPr>
              <a:t>: </a:t>
            </a:r>
            <a:r>
              <a:rPr lang="en-AU" sz="1400" dirty="0" err="1">
                <a:latin typeface="+mj-lt"/>
              </a:rPr>
              <a:t>Weder</a:t>
            </a:r>
            <a:r>
              <a:rPr lang="en-AU" sz="1400" dirty="0">
                <a:latin typeface="+mj-lt"/>
              </a:rPr>
              <a:t> 2012, </a:t>
            </a:r>
            <a:r>
              <a:rPr lang="en-AU" sz="1400" dirty="0" err="1">
                <a:latin typeface="+mj-lt"/>
              </a:rPr>
              <a:t>Koinig</a:t>
            </a:r>
            <a:r>
              <a:rPr lang="en-AU" sz="1400" dirty="0">
                <a:latin typeface="+mj-lt"/>
              </a:rPr>
              <a:t> et al., 2017; </a:t>
            </a:r>
            <a:r>
              <a:rPr lang="en-AU" sz="1400" dirty="0" err="1">
                <a:latin typeface="+mj-lt"/>
              </a:rPr>
              <a:t>Weder</a:t>
            </a:r>
            <a:r>
              <a:rPr lang="en-AU" sz="1400" dirty="0">
                <a:latin typeface="+mj-lt"/>
              </a:rPr>
              <a:t> et al., 2019) </a:t>
            </a:r>
          </a:p>
        </p:txBody>
      </p:sp>
      <p:pic>
        <p:nvPicPr>
          <p:cNvPr id="3" name="Grafik 2"/>
          <p:cNvPicPr>
            <a:picLocks noChangeAspect="1"/>
          </p:cNvPicPr>
          <p:nvPr/>
        </p:nvPicPr>
        <p:blipFill>
          <a:blip r:embed="rId3"/>
          <a:stretch>
            <a:fillRect/>
          </a:stretch>
        </p:blipFill>
        <p:spPr>
          <a:xfrm>
            <a:off x="6312024" y="1556792"/>
            <a:ext cx="4762500" cy="4762500"/>
          </a:xfrm>
          <a:prstGeom prst="rect">
            <a:avLst/>
          </a:prstGeom>
        </p:spPr>
      </p:pic>
    </p:spTree>
    <p:extLst>
      <p:ext uri="{BB962C8B-B14F-4D97-AF65-F5344CB8AC3E}">
        <p14:creationId xmlns:p14="http://schemas.microsoft.com/office/powerpoint/2010/main" val="3812955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5A4150-034F-724F-B45E-CE55D2ABEBB7}"/>
              </a:ext>
            </a:extLst>
          </p:cNvPr>
          <p:cNvSpPr>
            <a:spLocks noGrp="1"/>
          </p:cNvSpPr>
          <p:nvPr>
            <p:ph type="title"/>
          </p:nvPr>
        </p:nvSpPr>
        <p:spPr/>
        <p:txBody>
          <a:bodyPr/>
          <a:lstStyle/>
          <a:p>
            <a:r>
              <a:rPr lang="en-AU" dirty="0"/>
              <a:t>C. Cultivation of Sustainability?</a:t>
            </a:r>
          </a:p>
        </p:txBody>
      </p:sp>
      <p:sp>
        <p:nvSpPr>
          <p:cNvPr id="11" name="Textfeld 10">
            <a:extLst>
              <a:ext uri="{FF2B5EF4-FFF2-40B4-BE49-F238E27FC236}">
                <a16:creationId xmlns:a16="http://schemas.microsoft.com/office/drawing/2014/main" id="{C09F0BCC-D6A9-F747-82D2-5FF694F2D08E}"/>
              </a:ext>
            </a:extLst>
          </p:cNvPr>
          <p:cNvSpPr txBox="1"/>
          <p:nvPr/>
        </p:nvSpPr>
        <p:spPr>
          <a:xfrm>
            <a:off x="1199456" y="2576159"/>
            <a:ext cx="5285508" cy="2277547"/>
          </a:xfrm>
          <a:prstGeom prst="rect">
            <a:avLst/>
          </a:prstGeom>
          <a:noFill/>
        </p:spPr>
        <p:txBody>
          <a:bodyPr wrap="square" rtlCol="0">
            <a:spAutoFit/>
          </a:bodyPr>
          <a:lstStyle/>
          <a:p>
            <a:r>
              <a:rPr lang="en-AU" sz="2000" dirty="0">
                <a:latin typeface="+mj-lt"/>
              </a:rPr>
              <a:t>Framing of Sustainable Fashion Concepts on Social Media – a lack of problematization</a:t>
            </a:r>
          </a:p>
          <a:p>
            <a:endParaRPr lang="en-AU" dirty="0">
              <a:latin typeface="+mj-lt"/>
            </a:endParaRPr>
          </a:p>
          <a:p>
            <a:r>
              <a:rPr lang="en-AU" sz="1400" dirty="0">
                <a:latin typeface="+mj-lt"/>
              </a:rPr>
              <a:t>Discourse analysis of social media content (Instagram, Australia, 2020) (Lee &amp; </a:t>
            </a:r>
            <a:r>
              <a:rPr lang="en-AU" sz="1400" dirty="0" err="1">
                <a:latin typeface="+mj-lt"/>
              </a:rPr>
              <a:t>Weder</a:t>
            </a:r>
            <a:r>
              <a:rPr lang="en-AU" sz="1400" dirty="0">
                <a:latin typeface="+mj-lt"/>
              </a:rPr>
              <a:t>, 2020)</a:t>
            </a:r>
          </a:p>
          <a:p>
            <a:endParaRPr lang="en-AU" sz="1400" dirty="0">
              <a:latin typeface="+mj-lt"/>
            </a:endParaRPr>
          </a:p>
          <a:p>
            <a:r>
              <a:rPr lang="en-AU" sz="1400" dirty="0">
                <a:latin typeface="+mj-lt"/>
              </a:rPr>
              <a:t>Narrative Interviews with Journalists, PR Professionals, Influencers, Artists, Scientists, NGO/campaigners, queer communicators (Austria, Germany, New Zealand, Australia, China)  </a:t>
            </a:r>
          </a:p>
        </p:txBody>
      </p:sp>
      <p:sp>
        <p:nvSpPr>
          <p:cNvPr id="12" name="Textfeld 11">
            <a:extLst>
              <a:ext uri="{FF2B5EF4-FFF2-40B4-BE49-F238E27FC236}">
                <a16:creationId xmlns:a16="http://schemas.microsoft.com/office/drawing/2014/main" id="{47E70BCF-1E11-F845-9CFB-44B8B81E9C47}"/>
              </a:ext>
            </a:extLst>
          </p:cNvPr>
          <p:cNvSpPr txBox="1"/>
          <p:nvPr/>
        </p:nvSpPr>
        <p:spPr>
          <a:xfrm>
            <a:off x="7464153" y="6021288"/>
            <a:ext cx="3240360" cy="261610"/>
          </a:xfrm>
          <a:prstGeom prst="rect">
            <a:avLst/>
          </a:prstGeom>
          <a:noFill/>
        </p:spPr>
        <p:txBody>
          <a:bodyPr wrap="square" rtlCol="0">
            <a:spAutoFit/>
          </a:bodyPr>
          <a:lstStyle/>
          <a:p>
            <a:r>
              <a:rPr lang="de-DE" sz="1100" dirty="0" err="1" smtClean="0"/>
              <a:t>Photo</a:t>
            </a:r>
            <a:r>
              <a:rPr lang="de-DE" sz="1100" dirty="0" smtClean="0"/>
              <a:t> </a:t>
            </a:r>
            <a:r>
              <a:rPr lang="de-DE" sz="1100" dirty="0" err="1" smtClean="0"/>
              <a:t>by</a:t>
            </a:r>
            <a:r>
              <a:rPr lang="de-DE" sz="1100" dirty="0" smtClean="0"/>
              <a:t> Harper </a:t>
            </a:r>
            <a:r>
              <a:rPr lang="de-DE" sz="1100" dirty="0" err="1" smtClean="0"/>
              <a:t>Sunday</a:t>
            </a:r>
            <a:r>
              <a:rPr lang="de-DE" sz="1100" dirty="0" smtClean="0"/>
              <a:t> on </a:t>
            </a:r>
            <a:r>
              <a:rPr lang="de-DE" sz="1100" dirty="0" err="1" smtClean="0"/>
              <a:t>Unsplash</a:t>
            </a:r>
            <a:endParaRPr lang="de-DE" sz="1100" dirty="0"/>
          </a:p>
        </p:txBody>
      </p:sp>
      <p:pic>
        <p:nvPicPr>
          <p:cNvPr id="3" name="Grafik 2"/>
          <p:cNvPicPr>
            <a:picLocks noChangeAspect="1"/>
          </p:cNvPicPr>
          <p:nvPr/>
        </p:nvPicPr>
        <p:blipFill>
          <a:blip r:embed="rId3"/>
          <a:stretch>
            <a:fillRect/>
          </a:stretch>
        </p:blipFill>
        <p:spPr>
          <a:xfrm>
            <a:off x="7464152" y="1346291"/>
            <a:ext cx="3993370" cy="4748461"/>
          </a:xfrm>
          <a:prstGeom prst="rect">
            <a:avLst/>
          </a:prstGeom>
        </p:spPr>
      </p:pic>
    </p:spTree>
    <p:extLst>
      <p:ext uri="{BB962C8B-B14F-4D97-AF65-F5344CB8AC3E}">
        <p14:creationId xmlns:p14="http://schemas.microsoft.com/office/powerpoint/2010/main" val="2371048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ltural sustainability: Three interpretations of cultural sustainability">
            <a:extLst>
              <a:ext uri="{FF2B5EF4-FFF2-40B4-BE49-F238E27FC236}">
                <a16:creationId xmlns:a16="http://schemas.microsoft.com/office/drawing/2014/main" id="{AFEACF1D-D237-D145-BA8E-95FA96CF14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401" t="39145" r="40375" b="27940"/>
          <a:stretch/>
        </p:blipFill>
        <p:spPr bwMode="auto">
          <a:xfrm>
            <a:off x="4496820" y="2550766"/>
            <a:ext cx="2334021" cy="2116476"/>
          </a:xfrm>
          <a:prstGeom prst="rect">
            <a:avLst/>
          </a:prstGeom>
          <a:noFill/>
          <a:extLst>
            <a:ext uri="{909E8E84-426E-40DD-AFC4-6F175D3DCCD1}">
              <a14:hiddenFill xmlns:a14="http://schemas.microsoft.com/office/drawing/2010/main">
                <a:solidFill>
                  <a:srgbClr val="FFFFFF"/>
                </a:solidFill>
              </a14:hiddenFill>
            </a:ext>
          </a:extLst>
        </p:spPr>
      </p:pic>
      <p:sp>
        <p:nvSpPr>
          <p:cNvPr id="16" name="Textfeld 15">
            <a:extLst>
              <a:ext uri="{FF2B5EF4-FFF2-40B4-BE49-F238E27FC236}">
                <a16:creationId xmlns:a16="http://schemas.microsoft.com/office/drawing/2014/main" id="{8D10E773-F61F-3242-A66B-4816A98E9464}"/>
              </a:ext>
            </a:extLst>
          </p:cNvPr>
          <p:cNvSpPr txBox="1"/>
          <p:nvPr/>
        </p:nvSpPr>
        <p:spPr>
          <a:xfrm>
            <a:off x="1094158" y="1938656"/>
            <a:ext cx="2777835" cy="584775"/>
          </a:xfrm>
          <a:prstGeom prst="rect">
            <a:avLst/>
          </a:prstGeom>
          <a:noFill/>
        </p:spPr>
        <p:txBody>
          <a:bodyPr wrap="square" rtlCol="0">
            <a:spAutoFit/>
          </a:bodyPr>
          <a:lstStyle/>
          <a:p>
            <a:pPr algn="ctr"/>
            <a:r>
              <a:rPr lang="en-AU" sz="1600" dirty="0">
                <a:solidFill>
                  <a:srgbClr val="2C287C"/>
                </a:solidFill>
                <a:latin typeface="+mj-lt"/>
              </a:rPr>
              <a:t>Culture </a:t>
            </a:r>
            <a:r>
              <a:rPr lang="en-AU" sz="1600" i="1" dirty="0">
                <a:solidFill>
                  <a:srgbClr val="2C287C"/>
                </a:solidFill>
                <a:latin typeface="+mj-lt"/>
              </a:rPr>
              <a:t>in</a:t>
            </a:r>
            <a:r>
              <a:rPr lang="en-AU" sz="1600" dirty="0">
                <a:solidFill>
                  <a:srgbClr val="2C287C"/>
                </a:solidFill>
                <a:latin typeface="+mj-lt"/>
              </a:rPr>
              <a:t> sustainable development</a:t>
            </a:r>
          </a:p>
        </p:txBody>
      </p:sp>
      <p:sp>
        <p:nvSpPr>
          <p:cNvPr id="18" name="Textfeld 17">
            <a:extLst>
              <a:ext uri="{FF2B5EF4-FFF2-40B4-BE49-F238E27FC236}">
                <a16:creationId xmlns:a16="http://schemas.microsoft.com/office/drawing/2014/main" id="{4ADDCC88-16BE-8A4F-9EA7-EAA7F9DC0000}"/>
              </a:ext>
            </a:extLst>
          </p:cNvPr>
          <p:cNvSpPr txBox="1"/>
          <p:nvPr/>
        </p:nvSpPr>
        <p:spPr>
          <a:xfrm>
            <a:off x="4162839" y="1938656"/>
            <a:ext cx="2777835" cy="584775"/>
          </a:xfrm>
          <a:prstGeom prst="rect">
            <a:avLst/>
          </a:prstGeom>
          <a:noFill/>
        </p:spPr>
        <p:txBody>
          <a:bodyPr wrap="square" rtlCol="0">
            <a:spAutoFit/>
          </a:bodyPr>
          <a:lstStyle/>
          <a:p>
            <a:pPr algn="ctr"/>
            <a:r>
              <a:rPr lang="en-AU" sz="1600" dirty="0">
                <a:solidFill>
                  <a:srgbClr val="2C287C"/>
                </a:solidFill>
                <a:latin typeface="+mj-lt"/>
              </a:rPr>
              <a:t>Culture </a:t>
            </a:r>
            <a:r>
              <a:rPr lang="en-AU" sz="1600" i="1" dirty="0">
                <a:solidFill>
                  <a:srgbClr val="2C287C"/>
                </a:solidFill>
                <a:latin typeface="+mj-lt"/>
              </a:rPr>
              <a:t>for </a:t>
            </a:r>
            <a:r>
              <a:rPr lang="en-AU" sz="1600" dirty="0">
                <a:solidFill>
                  <a:srgbClr val="2C287C"/>
                </a:solidFill>
                <a:latin typeface="+mj-lt"/>
              </a:rPr>
              <a:t>sustainable development</a:t>
            </a:r>
          </a:p>
        </p:txBody>
      </p:sp>
      <p:sp>
        <p:nvSpPr>
          <p:cNvPr id="19" name="Textfeld 18">
            <a:extLst>
              <a:ext uri="{FF2B5EF4-FFF2-40B4-BE49-F238E27FC236}">
                <a16:creationId xmlns:a16="http://schemas.microsoft.com/office/drawing/2014/main" id="{F98C3704-1A34-604E-B0D4-E97A0884BE6B}"/>
              </a:ext>
            </a:extLst>
          </p:cNvPr>
          <p:cNvSpPr txBox="1"/>
          <p:nvPr/>
        </p:nvSpPr>
        <p:spPr>
          <a:xfrm>
            <a:off x="7924883" y="1980290"/>
            <a:ext cx="1951482" cy="584775"/>
          </a:xfrm>
          <a:prstGeom prst="rect">
            <a:avLst/>
          </a:prstGeom>
          <a:noFill/>
        </p:spPr>
        <p:txBody>
          <a:bodyPr wrap="square" rtlCol="0">
            <a:spAutoFit/>
          </a:bodyPr>
          <a:lstStyle/>
          <a:p>
            <a:pPr algn="ctr"/>
            <a:r>
              <a:rPr lang="en-AU" sz="1600" dirty="0">
                <a:solidFill>
                  <a:srgbClr val="2C287C"/>
                </a:solidFill>
                <a:latin typeface="+mj-lt"/>
              </a:rPr>
              <a:t>3</a:t>
            </a:r>
            <a:r>
              <a:rPr lang="en-AU" sz="1600" baseline="30000" dirty="0">
                <a:solidFill>
                  <a:srgbClr val="2C287C"/>
                </a:solidFill>
                <a:latin typeface="+mj-lt"/>
              </a:rPr>
              <a:t>rd</a:t>
            </a:r>
            <a:r>
              <a:rPr lang="en-AU" sz="1600" dirty="0">
                <a:solidFill>
                  <a:srgbClr val="2C287C"/>
                </a:solidFill>
                <a:latin typeface="+mj-lt"/>
              </a:rPr>
              <a:t> way: Culture </a:t>
            </a:r>
            <a:r>
              <a:rPr lang="en-AU" sz="1600" i="1" dirty="0">
                <a:solidFill>
                  <a:srgbClr val="2C287C"/>
                </a:solidFill>
                <a:latin typeface="+mj-lt"/>
              </a:rPr>
              <a:t>of </a:t>
            </a:r>
            <a:r>
              <a:rPr lang="en-AU" sz="1600" dirty="0">
                <a:solidFill>
                  <a:srgbClr val="2C287C"/>
                </a:solidFill>
                <a:latin typeface="+mj-lt"/>
              </a:rPr>
              <a:t>sustainability</a:t>
            </a:r>
          </a:p>
        </p:txBody>
      </p:sp>
      <p:sp>
        <p:nvSpPr>
          <p:cNvPr id="7" name="Textfeld 6">
            <a:extLst>
              <a:ext uri="{FF2B5EF4-FFF2-40B4-BE49-F238E27FC236}">
                <a16:creationId xmlns:a16="http://schemas.microsoft.com/office/drawing/2014/main" id="{87C3F743-31DA-2645-B1DA-75E8069BE915}"/>
              </a:ext>
            </a:extLst>
          </p:cNvPr>
          <p:cNvSpPr txBox="1"/>
          <p:nvPr/>
        </p:nvSpPr>
        <p:spPr>
          <a:xfrm>
            <a:off x="1320847" y="5029088"/>
            <a:ext cx="2515051" cy="830997"/>
          </a:xfrm>
          <a:prstGeom prst="rect">
            <a:avLst/>
          </a:prstGeom>
          <a:noFill/>
        </p:spPr>
        <p:txBody>
          <a:bodyPr wrap="square" rtlCol="0">
            <a:spAutoFit/>
          </a:bodyPr>
          <a:lstStyle/>
          <a:p>
            <a:r>
              <a:rPr lang="de-DE" sz="1200" dirty="0"/>
              <a:t>(Hammond, 2019; </a:t>
            </a:r>
            <a:r>
              <a:rPr lang="de-DE" sz="1200" dirty="0" err="1"/>
              <a:t>Soini</a:t>
            </a:r>
            <a:r>
              <a:rPr lang="de-DE" sz="1200" dirty="0"/>
              <a:t> &amp; </a:t>
            </a:r>
            <a:r>
              <a:rPr lang="de-DE" sz="1200" dirty="0" err="1"/>
              <a:t>Dessein</a:t>
            </a:r>
            <a:r>
              <a:rPr lang="de-DE" sz="1200" dirty="0"/>
              <a:t>, 2016; </a:t>
            </a:r>
            <a:r>
              <a:rPr lang="de-DE" sz="1200" dirty="0" err="1"/>
              <a:t>Soini</a:t>
            </a:r>
            <a:r>
              <a:rPr lang="de-DE" sz="1200" dirty="0"/>
              <a:t> et al., 2015; </a:t>
            </a:r>
            <a:r>
              <a:rPr lang="de-DE" sz="1200" dirty="0" err="1"/>
              <a:t>Godemann</a:t>
            </a:r>
            <a:r>
              <a:rPr lang="de-DE" sz="1200" dirty="0"/>
              <a:t> &amp; Michelsen, 2011; 2013)</a:t>
            </a:r>
          </a:p>
          <a:p>
            <a:endParaRPr lang="en-AU" sz="1200" dirty="0"/>
          </a:p>
        </p:txBody>
      </p:sp>
      <p:sp>
        <p:nvSpPr>
          <p:cNvPr id="8" name="Textfeld 7">
            <a:extLst>
              <a:ext uri="{FF2B5EF4-FFF2-40B4-BE49-F238E27FC236}">
                <a16:creationId xmlns:a16="http://schemas.microsoft.com/office/drawing/2014/main" id="{3C150F18-8080-354C-895E-B4ED97D1ECF0}"/>
              </a:ext>
            </a:extLst>
          </p:cNvPr>
          <p:cNvSpPr txBox="1"/>
          <p:nvPr/>
        </p:nvSpPr>
        <p:spPr>
          <a:xfrm>
            <a:off x="4496820" y="5038745"/>
            <a:ext cx="2515051" cy="1015663"/>
          </a:xfrm>
          <a:prstGeom prst="rect">
            <a:avLst/>
          </a:prstGeom>
          <a:noFill/>
        </p:spPr>
        <p:txBody>
          <a:bodyPr wrap="square" rtlCol="0">
            <a:spAutoFit/>
          </a:bodyPr>
          <a:lstStyle/>
          <a:p>
            <a:r>
              <a:rPr lang="de-DE" sz="1200" dirty="0"/>
              <a:t>(</a:t>
            </a:r>
            <a:r>
              <a:rPr lang="en-AU" sz="1200" dirty="0" err="1"/>
              <a:t>Spinozzi</a:t>
            </a:r>
            <a:r>
              <a:rPr lang="en-AU" sz="1200" dirty="0"/>
              <a:t> &amp; </a:t>
            </a:r>
            <a:r>
              <a:rPr lang="en-AU" sz="1200" dirty="0" err="1"/>
              <a:t>Mazzanti</a:t>
            </a:r>
            <a:r>
              <a:rPr lang="en-AU" sz="1200" dirty="0"/>
              <a:t>, 2019; </a:t>
            </a:r>
            <a:r>
              <a:rPr lang="en-AU" sz="1200" dirty="0" err="1"/>
              <a:t>Skitka</a:t>
            </a:r>
            <a:r>
              <a:rPr lang="en-AU" sz="1200" dirty="0"/>
              <a:t> et al., 2021; </a:t>
            </a:r>
            <a:r>
              <a:rPr lang="en-AU" sz="1200" dirty="0" err="1"/>
              <a:t>Weder</a:t>
            </a:r>
            <a:r>
              <a:rPr lang="en-AU" sz="1200" dirty="0"/>
              <a:t>, 2021; </a:t>
            </a:r>
            <a:r>
              <a:rPr lang="en-AU" sz="1200" dirty="0" err="1"/>
              <a:t>Weder</a:t>
            </a:r>
            <a:r>
              <a:rPr lang="en-AU" sz="1200" dirty="0"/>
              <a:t> et al., 2019)</a:t>
            </a:r>
          </a:p>
          <a:p>
            <a:endParaRPr lang="de-DE" sz="1200" dirty="0"/>
          </a:p>
          <a:p>
            <a:endParaRPr lang="en-AU" sz="1200" dirty="0"/>
          </a:p>
        </p:txBody>
      </p:sp>
      <p:pic>
        <p:nvPicPr>
          <p:cNvPr id="22" name="Picture 2" descr="Cultural sustainability: Three interpretations of cultural sustainability">
            <a:extLst>
              <a:ext uri="{FF2B5EF4-FFF2-40B4-BE49-F238E27FC236}">
                <a16:creationId xmlns:a16="http://schemas.microsoft.com/office/drawing/2014/main" id="{33B2F3EF-B5FC-A546-A412-9EE207B7B7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682" t="39145" b="27940"/>
          <a:stretch/>
        </p:blipFill>
        <p:spPr bwMode="auto">
          <a:xfrm>
            <a:off x="7351674" y="2682269"/>
            <a:ext cx="3285106" cy="2116476"/>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extLst>
              <a:ext uri="{FF2B5EF4-FFF2-40B4-BE49-F238E27FC236}">
                <a16:creationId xmlns:a16="http://schemas.microsoft.com/office/drawing/2014/main" id="{04F031D9-9C8C-FF4E-98EB-4DF98ADCF775}"/>
              </a:ext>
            </a:extLst>
          </p:cNvPr>
          <p:cNvSpPr txBox="1"/>
          <p:nvPr/>
        </p:nvSpPr>
        <p:spPr>
          <a:xfrm>
            <a:off x="8029422" y="5029089"/>
            <a:ext cx="2492476" cy="1200329"/>
          </a:xfrm>
          <a:prstGeom prst="rect">
            <a:avLst/>
          </a:prstGeom>
          <a:noFill/>
        </p:spPr>
        <p:txBody>
          <a:bodyPr wrap="square" rtlCol="0">
            <a:spAutoFit/>
          </a:bodyPr>
          <a:lstStyle/>
          <a:p>
            <a:r>
              <a:rPr lang="de-DE" sz="1200" dirty="0"/>
              <a:t>(</a:t>
            </a:r>
            <a:r>
              <a:rPr lang="en-AU" sz="1200" dirty="0"/>
              <a:t>Bourdieu, 1987; Giddens, 1984; </a:t>
            </a:r>
            <a:r>
              <a:rPr lang="en-AU" sz="1200" dirty="0" err="1"/>
              <a:t>Mouffe</a:t>
            </a:r>
            <a:r>
              <a:rPr lang="en-AU" sz="1200" dirty="0"/>
              <a:t>, 2013; </a:t>
            </a:r>
            <a:r>
              <a:rPr lang="en-AU" sz="1200" dirty="0" err="1"/>
              <a:t>Laclau</a:t>
            </a:r>
            <a:r>
              <a:rPr lang="en-AU" sz="1200" dirty="0"/>
              <a:t> &amp; </a:t>
            </a:r>
            <a:r>
              <a:rPr lang="en-AU" sz="1200" dirty="0" err="1"/>
              <a:t>Mouffe</a:t>
            </a:r>
            <a:r>
              <a:rPr lang="en-AU" sz="1200" dirty="0"/>
              <a:t>, 2014; Weick, 1995; </a:t>
            </a:r>
            <a:r>
              <a:rPr lang="en-AU" sz="1200" dirty="0" err="1"/>
              <a:t>Batel</a:t>
            </a:r>
            <a:r>
              <a:rPr lang="en-AU" sz="1200" dirty="0"/>
              <a:t>, 2015; Castro, 2015; Moscovici, 1988)</a:t>
            </a:r>
          </a:p>
          <a:p>
            <a:endParaRPr lang="de-DE" sz="1200" dirty="0"/>
          </a:p>
          <a:p>
            <a:endParaRPr lang="en-AU" sz="1200" dirty="0"/>
          </a:p>
        </p:txBody>
      </p:sp>
      <p:sp>
        <p:nvSpPr>
          <p:cNvPr id="2" name="Rechteck 1">
            <a:extLst>
              <a:ext uri="{FF2B5EF4-FFF2-40B4-BE49-F238E27FC236}">
                <a16:creationId xmlns:a16="http://schemas.microsoft.com/office/drawing/2014/main" id="{965B9E7F-D962-7348-98BC-A2DB83CF8462}"/>
              </a:ext>
            </a:extLst>
          </p:cNvPr>
          <p:cNvSpPr/>
          <p:nvPr/>
        </p:nvSpPr>
        <p:spPr>
          <a:xfrm>
            <a:off x="4376244" y="1466044"/>
            <a:ext cx="6715125" cy="5386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hteck 2">
            <a:extLst>
              <a:ext uri="{FF2B5EF4-FFF2-40B4-BE49-F238E27FC236}">
                <a16:creationId xmlns:a16="http://schemas.microsoft.com/office/drawing/2014/main" id="{A1CA12D6-A914-174D-81EF-A31BB2AB6053}"/>
              </a:ext>
            </a:extLst>
          </p:cNvPr>
          <p:cNvSpPr/>
          <p:nvPr/>
        </p:nvSpPr>
        <p:spPr>
          <a:xfrm>
            <a:off x="7760221" y="1166006"/>
            <a:ext cx="4311765" cy="5986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itel 4">
            <a:extLst>
              <a:ext uri="{FF2B5EF4-FFF2-40B4-BE49-F238E27FC236}">
                <a16:creationId xmlns:a16="http://schemas.microsoft.com/office/drawing/2014/main" id="{2CE23B2F-AF43-4549-8DAD-C512A1A7928E}"/>
              </a:ext>
            </a:extLst>
          </p:cNvPr>
          <p:cNvSpPr>
            <a:spLocks noGrp="1"/>
          </p:cNvSpPr>
          <p:nvPr>
            <p:ph type="title"/>
          </p:nvPr>
        </p:nvSpPr>
        <p:spPr/>
        <p:txBody>
          <a:bodyPr/>
          <a:lstStyle/>
          <a:p>
            <a:r>
              <a:rPr lang="en-AU" dirty="0"/>
              <a:t>C. Cultivation of Sustainability?</a:t>
            </a:r>
          </a:p>
        </p:txBody>
      </p:sp>
      <p:pic>
        <p:nvPicPr>
          <p:cNvPr id="14" name="Grafik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5723" y="2587767"/>
            <a:ext cx="1656982" cy="1849345"/>
          </a:xfrm>
          <a:prstGeom prst="rect">
            <a:avLst/>
          </a:prstGeom>
        </p:spPr>
      </p:pic>
    </p:spTree>
    <p:extLst>
      <p:ext uri="{BB962C8B-B14F-4D97-AF65-F5344CB8AC3E}">
        <p14:creationId xmlns:p14="http://schemas.microsoft.com/office/powerpoint/2010/main" val="1428993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feld 15">
            <a:extLst>
              <a:ext uri="{FF2B5EF4-FFF2-40B4-BE49-F238E27FC236}">
                <a16:creationId xmlns:a16="http://schemas.microsoft.com/office/drawing/2014/main" id="{8D10E773-F61F-3242-A66B-4816A98E9464}"/>
              </a:ext>
            </a:extLst>
          </p:cNvPr>
          <p:cNvSpPr txBox="1"/>
          <p:nvPr/>
        </p:nvSpPr>
        <p:spPr>
          <a:xfrm>
            <a:off x="1094158" y="1938656"/>
            <a:ext cx="2777835" cy="584775"/>
          </a:xfrm>
          <a:prstGeom prst="rect">
            <a:avLst/>
          </a:prstGeom>
          <a:noFill/>
        </p:spPr>
        <p:txBody>
          <a:bodyPr wrap="square" rtlCol="0">
            <a:spAutoFit/>
          </a:bodyPr>
          <a:lstStyle/>
          <a:p>
            <a:pPr algn="ctr"/>
            <a:r>
              <a:rPr lang="en-AU" sz="1600" dirty="0">
                <a:solidFill>
                  <a:srgbClr val="2C287C"/>
                </a:solidFill>
                <a:latin typeface="+mj-lt"/>
              </a:rPr>
              <a:t>Culture </a:t>
            </a:r>
            <a:r>
              <a:rPr lang="en-AU" sz="1600" i="1" dirty="0">
                <a:solidFill>
                  <a:srgbClr val="2C287C"/>
                </a:solidFill>
                <a:latin typeface="+mj-lt"/>
              </a:rPr>
              <a:t>in</a:t>
            </a:r>
            <a:r>
              <a:rPr lang="en-AU" sz="1600" dirty="0">
                <a:solidFill>
                  <a:srgbClr val="2C287C"/>
                </a:solidFill>
                <a:latin typeface="+mj-lt"/>
              </a:rPr>
              <a:t> sustainable development</a:t>
            </a:r>
          </a:p>
        </p:txBody>
      </p:sp>
      <p:sp>
        <p:nvSpPr>
          <p:cNvPr id="18" name="Textfeld 17">
            <a:extLst>
              <a:ext uri="{FF2B5EF4-FFF2-40B4-BE49-F238E27FC236}">
                <a16:creationId xmlns:a16="http://schemas.microsoft.com/office/drawing/2014/main" id="{4ADDCC88-16BE-8A4F-9EA7-EAA7F9DC0000}"/>
              </a:ext>
            </a:extLst>
          </p:cNvPr>
          <p:cNvSpPr txBox="1"/>
          <p:nvPr/>
        </p:nvSpPr>
        <p:spPr>
          <a:xfrm>
            <a:off x="4162839" y="1938656"/>
            <a:ext cx="2777835" cy="584775"/>
          </a:xfrm>
          <a:prstGeom prst="rect">
            <a:avLst/>
          </a:prstGeom>
          <a:noFill/>
        </p:spPr>
        <p:txBody>
          <a:bodyPr wrap="square" rtlCol="0">
            <a:spAutoFit/>
          </a:bodyPr>
          <a:lstStyle/>
          <a:p>
            <a:pPr algn="ctr"/>
            <a:r>
              <a:rPr lang="en-AU" sz="1600" dirty="0">
                <a:solidFill>
                  <a:srgbClr val="2C287C"/>
                </a:solidFill>
                <a:latin typeface="+mj-lt"/>
              </a:rPr>
              <a:t>Culture </a:t>
            </a:r>
            <a:r>
              <a:rPr lang="en-AU" sz="1600" i="1" dirty="0">
                <a:solidFill>
                  <a:srgbClr val="2C287C"/>
                </a:solidFill>
                <a:latin typeface="+mj-lt"/>
              </a:rPr>
              <a:t>for </a:t>
            </a:r>
            <a:r>
              <a:rPr lang="en-AU" sz="1600" dirty="0">
                <a:solidFill>
                  <a:srgbClr val="2C287C"/>
                </a:solidFill>
                <a:latin typeface="+mj-lt"/>
              </a:rPr>
              <a:t>sustainable development</a:t>
            </a:r>
          </a:p>
        </p:txBody>
      </p:sp>
      <p:sp>
        <p:nvSpPr>
          <p:cNvPr id="19" name="Textfeld 18">
            <a:extLst>
              <a:ext uri="{FF2B5EF4-FFF2-40B4-BE49-F238E27FC236}">
                <a16:creationId xmlns:a16="http://schemas.microsoft.com/office/drawing/2014/main" id="{F98C3704-1A34-604E-B0D4-E97A0884BE6B}"/>
              </a:ext>
            </a:extLst>
          </p:cNvPr>
          <p:cNvSpPr txBox="1"/>
          <p:nvPr/>
        </p:nvSpPr>
        <p:spPr>
          <a:xfrm>
            <a:off x="7924883" y="1980290"/>
            <a:ext cx="1951482" cy="584775"/>
          </a:xfrm>
          <a:prstGeom prst="rect">
            <a:avLst/>
          </a:prstGeom>
          <a:noFill/>
        </p:spPr>
        <p:txBody>
          <a:bodyPr wrap="square" rtlCol="0">
            <a:spAutoFit/>
          </a:bodyPr>
          <a:lstStyle/>
          <a:p>
            <a:pPr algn="ctr"/>
            <a:r>
              <a:rPr lang="en-AU" sz="1600" dirty="0">
                <a:solidFill>
                  <a:srgbClr val="2C287C"/>
                </a:solidFill>
                <a:latin typeface="+mj-lt"/>
              </a:rPr>
              <a:t>3</a:t>
            </a:r>
            <a:r>
              <a:rPr lang="en-AU" sz="1600" baseline="30000" dirty="0">
                <a:solidFill>
                  <a:srgbClr val="2C287C"/>
                </a:solidFill>
                <a:latin typeface="+mj-lt"/>
              </a:rPr>
              <a:t>rd</a:t>
            </a:r>
            <a:r>
              <a:rPr lang="en-AU" sz="1600" dirty="0">
                <a:solidFill>
                  <a:srgbClr val="2C287C"/>
                </a:solidFill>
                <a:latin typeface="+mj-lt"/>
              </a:rPr>
              <a:t> way: Culture </a:t>
            </a:r>
            <a:r>
              <a:rPr lang="en-AU" sz="1600" i="1" dirty="0">
                <a:solidFill>
                  <a:srgbClr val="2C287C"/>
                </a:solidFill>
                <a:latin typeface="+mj-lt"/>
              </a:rPr>
              <a:t>of </a:t>
            </a:r>
            <a:r>
              <a:rPr lang="en-AU" sz="1600" dirty="0">
                <a:solidFill>
                  <a:srgbClr val="2C287C"/>
                </a:solidFill>
                <a:latin typeface="+mj-lt"/>
              </a:rPr>
              <a:t>sustainability</a:t>
            </a:r>
          </a:p>
        </p:txBody>
      </p:sp>
      <p:sp>
        <p:nvSpPr>
          <p:cNvPr id="7" name="Textfeld 6">
            <a:extLst>
              <a:ext uri="{FF2B5EF4-FFF2-40B4-BE49-F238E27FC236}">
                <a16:creationId xmlns:a16="http://schemas.microsoft.com/office/drawing/2014/main" id="{87C3F743-31DA-2645-B1DA-75E8069BE915}"/>
              </a:ext>
            </a:extLst>
          </p:cNvPr>
          <p:cNvSpPr txBox="1"/>
          <p:nvPr/>
        </p:nvSpPr>
        <p:spPr>
          <a:xfrm>
            <a:off x="1320847" y="5029088"/>
            <a:ext cx="2515051" cy="830997"/>
          </a:xfrm>
          <a:prstGeom prst="rect">
            <a:avLst/>
          </a:prstGeom>
          <a:noFill/>
        </p:spPr>
        <p:txBody>
          <a:bodyPr wrap="square" rtlCol="0">
            <a:spAutoFit/>
          </a:bodyPr>
          <a:lstStyle/>
          <a:p>
            <a:r>
              <a:rPr lang="de-DE" sz="1200" dirty="0"/>
              <a:t>(Hammond, 2019; </a:t>
            </a:r>
            <a:r>
              <a:rPr lang="de-DE" sz="1200" dirty="0" err="1"/>
              <a:t>Soini</a:t>
            </a:r>
            <a:r>
              <a:rPr lang="de-DE" sz="1200" dirty="0"/>
              <a:t> &amp; </a:t>
            </a:r>
            <a:r>
              <a:rPr lang="de-DE" sz="1200" dirty="0" err="1"/>
              <a:t>Dessein</a:t>
            </a:r>
            <a:r>
              <a:rPr lang="de-DE" sz="1200" dirty="0"/>
              <a:t>, 2016; </a:t>
            </a:r>
            <a:r>
              <a:rPr lang="de-DE" sz="1200" dirty="0" err="1"/>
              <a:t>Soini</a:t>
            </a:r>
            <a:r>
              <a:rPr lang="de-DE" sz="1200" dirty="0"/>
              <a:t> et al., 2015; </a:t>
            </a:r>
            <a:r>
              <a:rPr lang="de-DE" sz="1200" dirty="0" err="1"/>
              <a:t>Godemann</a:t>
            </a:r>
            <a:r>
              <a:rPr lang="de-DE" sz="1200" dirty="0"/>
              <a:t> &amp; Michelsen, 2011; 2013)</a:t>
            </a:r>
          </a:p>
          <a:p>
            <a:endParaRPr lang="en-AU" sz="1200" dirty="0"/>
          </a:p>
        </p:txBody>
      </p:sp>
      <p:sp>
        <p:nvSpPr>
          <p:cNvPr id="8" name="Textfeld 7">
            <a:extLst>
              <a:ext uri="{FF2B5EF4-FFF2-40B4-BE49-F238E27FC236}">
                <a16:creationId xmlns:a16="http://schemas.microsoft.com/office/drawing/2014/main" id="{3C150F18-8080-354C-895E-B4ED97D1ECF0}"/>
              </a:ext>
            </a:extLst>
          </p:cNvPr>
          <p:cNvSpPr txBox="1"/>
          <p:nvPr/>
        </p:nvSpPr>
        <p:spPr>
          <a:xfrm>
            <a:off x="4496820" y="5038745"/>
            <a:ext cx="2515051" cy="1015663"/>
          </a:xfrm>
          <a:prstGeom prst="rect">
            <a:avLst/>
          </a:prstGeom>
          <a:noFill/>
        </p:spPr>
        <p:txBody>
          <a:bodyPr wrap="square" rtlCol="0">
            <a:spAutoFit/>
          </a:bodyPr>
          <a:lstStyle/>
          <a:p>
            <a:r>
              <a:rPr lang="de-DE" sz="1200" dirty="0"/>
              <a:t>(</a:t>
            </a:r>
            <a:r>
              <a:rPr lang="en-AU" sz="1200" dirty="0" err="1"/>
              <a:t>Spinozzi</a:t>
            </a:r>
            <a:r>
              <a:rPr lang="en-AU" sz="1200" dirty="0"/>
              <a:t> &amp; </a:t>
            </a:r>
            <a:r>
              <a:rPr lang="en-AU" sz="1200" dirty="0" err="1"/>
              <a:t>Mazzanti</a:t>
            </a:r>
            <a:r>
              <a:rPr lang="en-AU" sz="1200" dirty="0"/>
              <a:t>, 2019; </a:t>
            </a:r>
            <a:r>
              <a:rPr lang="en-AU" sz="1200" dirty="0" err="1"/>
              <a:t>Skitka</a:t>
            </a:r>
            <a:r>
              <a:rPr lang="en-AU" sz="1200" dirty="0"/>
              <a:t> et al., 2021; </a:t>
            </a:r>
            <a:r>
              <a:rPr lang="en-AU" sz="1200" dirty="0" err="1"/>
              <a:t>Weder</a:t>
            </a:r>
            <a:r>
              <a:rPr lang="en-AU" sz="1200" dirty="0"/>
              <a:t>, 2021; </a:t>
            </a:r>
            <a:r>
              <a:rPr lang="en-AU" sz="1200" dirty="0" err="1"/>
              <a:t>Weder</a:t>
            </a:r>
            <a:r>
              <a:rPr lang="en-AU" sz="1200" dirty="0"/>
              <a:t> et al., 2019)</a:t>
            </a:r>
          </a:p>
          <a:p>
            <a:endParaRPr lang="de-DE" sz="1200" dirty="0"/>
          </a:p>
          <a:p>
            <a:endParaRPr lang="en-AU" sz="1200" dirty="0"/>
          </a:p>
        </p:txBody>
      </p:sp>
      <p:pic>
        <p:nvPicPr>
          <p:cNvPr id="22" name="Picture 2" descr="Cultural sustainability: Three interpretations of cultural sustainability">
            <a:extLst>
              <a:ext uri="{FF2B5EF4-FFF2-40B4-BE49-F238E27FC236}">
                <a16:creationId xmlns:a16="http://schemas.microsoft.com/office/drawing/2014/main" id="{33B2F3EF-B5FC-A546-A412-9EE207B7B7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682" t="39145" b="27940"/>
          <a:stretch/>
        </p:blipFill>
        <p:spPr bwMode="auto">
          <a:xfrm>
            <a:off x="7351674" y="2682269"/>
            <a:ext cx="3285106" cy="2116476"/>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extLst>
              <a:ext uri="{FF2B5EF4-FFF2-40B4-BE49-F238E27FC236}">
                <a16:creationId xmlns:a16="http://schemas.microsoft.com/office/drawing/2014/main" id="{04F031D9-9C8C-FF4E-98EB-4DF98ADCF775}"/>
              </a:ext>
            </a:extLst>
          </p:cNvPr>
          <p:cNvSpPr txBox="1"/>
          <p:nvPr/>
        </p:nvSpPr>
        <p:spPr>
          <a:xfrm>
            <a:off x="8029422" y="5029089"/>
            <a:ext cx="2492476" cy="1200329"/>
          </a:xfrm>
          <a:prstGeom prst="rect">
            <a:avLst/>
          </a:prstGeom>
          <a:noFill/>
        </p:spPr>
        <p:txBody>
          <a:bodyPr wrap="square" rtlCol="0">
            <a:spAutoFit/>
          </a:bodyPr>
          <a:lstStyle/>
          <a:p>
            <a:r>
              <a:rPr lang="de-DE" sz="1200" dirty="0"/>
              <a:t>(</a:t>
            </a:r>
            <a:r>
              <a:rPr lang="en-AU" sz="1200" dirty="0"/>
              <a:t>Bourdieu, 1987; Giddens, 1984; </a:t>
            </a:r>
            <a:r>
              <a:rPr lang="en-AU" sz="1200" dirty="0" err="1"/>
              <a:t>Mouffe</a:t>
            </a:r>
            <a:r>
              <a:rPr lang="en-AU" sz="1200" dirty="0"/>
              <a:t>, 2013; </a:t>
            </a:r>
            <a:r>
              <a:rPr lang="en-AU" sz="1200" dirty="0" err="1"/>
              <a:t>Laclau</a:t>
            </a:r>
            <a:r>
              <a:rPr lang="en-AU" sz="1200" dirty="0"/>
              <a:t> &amp; </a:t>
            </a:r>
            <a:r>
              <a:rPr lang="en-AU" sz="1200" dirty="0" err="1"/>
              <a:t>Mouffe</a:t>
            </a:r>
            <a:r>
              <a:rPr lang="en-AU" sz="1200" dirty="0"/>
              <a:t>, 2014; Weick, 1995; </a:t>
            </a:r>
            <a:r>
              <a:rPr lang="en-AU" sz="1200" dirty="0" err="1"/>
              <a:t>Batel</a:t>
            </a:r>
            <a:r>
              <a:rPr lang="en-AU" sz="1200" dirty="0"/>
              <a:t>, 2015; Castro, 2015; Moscovici, 1988)</a:t>
            </a:r>
          </a:p>
          <a:p>
            <a:endParaRPr lang="de-DE" sz="1200" dirty="0"/>
          </a:p>
          <a:p>
            <a:endParaRPr lang="en-AU" sz="1200" dirty="0"/>
          </a:p>
        </p:txBody>
      </p:sp>
      <p:sp>
        <p:nvSpPr>
          <p:cNvPr id="3" name="Rechteck 2">
            <a:extLst>
              <a:ext uri="{FF2B5EF4-FFF2-40B4-BE49-F238E27FC236}">
                <a16:creationId xmlns:a16="http://schemas.microsoft.com/office/drawing/2014/main" id="{A1CA12D6-A914-174D-81EF-A31BB2AB6053}"/>
              </a:ext>
            </a:extLst>
          </p:cNvPr>
          <p:cNvSpPr/>
          <p:nvPr/>
        </p:nvSpPr>
        <p:spPr>
          <a:xfrm>
            <a:off x="7760221" y="1166006"/>
            <a:ext cx="4311765" cy="5986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itel 4">
            <a:extLst>
              <a:ext uri="{FF2B5EF4-FFF2-40B4-BE49-F238E27FC236}">
                <a16:creationId xmlns:a16="http://schemas.microsoft.com/office/drawing/2014/main" id="{2CE23B2F-AF43-4549-8DAD-C512A1A7928E}"/>
              </a:ext>
            </a:extLst>
          </p:cNvPr>
          <p:cNvSpPr>
            <a:spLocks noGrp="1"/>
          </p:cNvSpPr>
          <p:nvPr>
            <p:ph type="title"/>
          </p:nvPr>
        </p:nvSpPr>
        <p:spPr/>
        <p:txBody>
          <a:bodyPr/>
          <a:lstStyle/>
          <a:p>
            <a:r>
              <a:rPr lang="en-AU" dirty="0"/>
              <a:t>C. Cultivation of Sustainability?</a:t>
            </a:r>
          </a:p>
        </p:txBody>
      </p:sp>
      <p:pic>
        <p:nvPicPr>
          <p:cNvPr id="13" name="Grafi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2714" y="2587767"/>
            <a:ext cx="1656982" cy="1849345"/>
          </a:xfrm>
          <a:prstGeom prst="rect">
            <a:avLst/>
          </a:prstGeom>
        </p:spPr>
      </p:pic>
      <p:pic>
        <p:nvPicPr>
          <p:cNvPr id="14" name="Grafik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4380" y="2583487"/>
            <a:ext cx="2134752" cy="1853625"/>
          </a:xfrm>
          <a:prstGeom prst="rect">
            <a:avLst/>
          </a:prstGeom>
        </p:spPr>
      </p:pic>
    </p:spTree>
    <p:extLst>
      <p:ext uri="{BB962C8B-B14F-4D97-AF65-F5344CB8AC3E}">
        <p14:creationId xmlns:p14="http://schemas.microsoft.com/office/powerpoint/2010/main" val="638537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feld 15">
            <a:extLst>
              <a:ext uri="{FF2B5EF4-FFF2-40B4-BE49-F238E27FC236}">
                <a16:creationId xmlns:a16="http://schemas.microsoft.com/office/drawing/2014/main" id="{8D10E773-F61F-3242-A66B-4816A98E9464}"/>
              </a:ext>
            </a:extLst>
          </p:cNvPr>
          <p:cNvSpPr txBox="1"/>
          <p:nvPr/>
        </p:nvSpPr>
        <p:spPr>
          <a:xfrm>
            <a:off x="1094158" y="1938656"/>
            <a:ext cx="2777835" cy="584775"/>
          </a:xfrm>
          <a:prstGeom prst="rect">
            <a:avLst/>
          </a:prstGeom>
          <a:noFill/>
        </p:spPr>
        <p:txBody>
          <a:bodyPr wrap="square" rtlCol="0">
            <a:spAutoFit/>
          </a:bodyPr>
          <a:lstStyle/>
          <a:p>
            <a:pPr algn="ctr"/>
            <a:r>
              <a:rPr lang="en-AU" sz="1600" dirty="0">
                <a:solidFill>
                  <a:srgbClr val="2C287C"/>
                </a:solidFill>
                <a:latin typeface="+mj-lt"/>
              </a:rPr>
              <a:t>Culture </a:t>
            </a:r>
            <a:r>
              <a:rPr lang="en-AU" sz="1600" i="1" dirty="0">
                <a:solidFill>
                  <a:srgbClr val="2C287C"/>
                </a:solidFill>
                <a:latin typeface="+mj-lt"/>
              </a:rPr>
              <a:t>in</a:t>
            </a:r>
            <a:r>
              <a:rPr lang="en-AU" sz="1600" dirty="0">
                <a:solidFill>
                  <a:srgbClr val="2C287C"/>
                </a:solidFill>
                <a:latin typeface="+mj-lt"/>
              </a:rPr>
              <a:t> sustainable development</a:t>
            </a:r>
          </a:p>
        </p:txBody>
      </p:sp>
      <p:sp>
        <p:nvSpPr>
          <p:cNvPr id="18" name="Textfeld 17">
            <a:extLst>
              <a:ext uri="{FF2B5EF4-FFF2-40B4-BE49-F238E27FC236}">
                <a16:creationId xmlns:a16="http://schemas.microsoft.com/office/drawing/2014/main" id="{4ADDCC88-16BE-8A4F-9EA7-EAA7F9DC0000}"/>
              </a:ext>
            </a:extLst>
          </p:cNvPr>
          <p:cNvSpPr txBox="1"/>
          <p:nvPr/>
        </p:nvSpPr>
        <p:spPr>
          <a:xfrm>
            <a:off x="4162839" y="1938656"/>
            <a:ext cx="2777835" cy="584775"/>
          </a:xfrm>
          <a:prstGeom prst="rect">
            <a:avLst/>
          </a:prstGeom>
          <a:noFill/>
        </p:spPr>
        <p:txBody>
          <a:bodyPr wrap="square" rtlCol="0">
            <a:spAutoFit/>
          </a:bodyPr>
          <a:lstStyle/>
          <a:p>
            <a:pPr algn="ctr"/>
            <a:r>
              <a:rPr lang="en-AU" sz="1600" dirty="0">
                <a:solidFill>
                  <a:srgbClr val="2C287C"/>
                </a:solidFill>
                <a:latin typeface="+mj-lt"/>
              </a:rPr>
              <a:t>Culture </a:t>
            </a:r>
            <a:r>
              <a:rPr lang="en-AU" sz="1600" i="1" dirty="0">
                <a:solidFill>
                  <a:srgbClr val="2C287C"/>
                </a:solidFill>
                <a:latin typeface="+mj-lt"/>
              </a:rPr>
              <a:t>for </a:t>
            </a:r>
            <a:r>
              <a:rPr lang="en-AU" sz="1600" dirty="0">
                <a:solidFill>
                  <a:srgbClr val="2C287C"/>
                </a:solidFill>
                <a:latin typeface="+mj-lt"/>
              </a:rPr>
              <a:t>sustainable development</a:t>
            </a:r>
          </a:p>
        </p:txBody>
      </p:sp>
      <p:sp>
        <p:nvSpPr>
          <p:cNvPr id="19" name="Textfeld 18">
            <a:extLst>
              <a:ext uri="{FF2B5EF4-FFF2-40B4-BE49-F238E27FC236}">
                <a16:creationId xmlns:a16="http://schemas.microsoft.com/office/drawing/2014/main" id="{F98C3704-1A34-604E-B0D4-E97A0884BE6B}"/>
              </a:ext>
            </a:extLst>
          </p:cNvPr>
          <p:cNvSpPr txBox="1"/>
          <p:nvPr/>
        </p:nvSpPr>
        <p:spPr>
          <a:xfrm>
            <a:off x="7924883" y="1980290"/>
            <a:ext cx="1951482" cy="584775"/>
          </a:xfrm>
          <a:prstGeom prst="rect">
            <a:avLst/>
          </a:prstGeom>
          <a:noFill/>
        </p:spPr>
        <p:txBody>
          <a:bodyPr wrap="square" rtlCol="0">
            <a:spAutoFit/>
          </a:bodyPr>
          <a:lstStyle/>
          <a:p>
            <a:pPr algn="ctr"/>
            <a:r>
              <a:rPr lang="en-AU" sz="1600" dirty="0">
                <a:solidFill>
                  <a:srgbClr val="2C287C"/>
                </a:solidFill>
                <a:latin typeface="+mj-lt"/>
              </a:rPr>
              <a:t>3</a:t>
            </a:r>
            <a:r>
              <a:rPr lang="en-AU" sz="1600" baseline="30000" dirty="0">
                <a:solidFill>
                  <a:srgbClr val="2C287C"/>
                </a:solidFill>
                <a:latin typeface="+mj-lt"/>
              </a:rPr>
              <a:t>rd</a:t>
            </a:r>
            <a:r>
              <a:rPr lang="en-AU" sz="1600" dirty="0">
                <a:solidFill>
                  <a:srgbClr val="2C287C"/>
                </a:solidFill>
                <a:latin typeface="+mj-lt"/>
              </a:rPr>
              <a:t> way: Culture </a:t>
            </a:r>
            <a:r>
              <a:rPr lang="en-AU" sz="1600" i="1" dirty="0">
                <a:solidFill>
                  <a:srgbClr val="2C287C"/>
                </a:solidFill>
                <a:latin typeface="+mj-lt"/>
              </a:rPr>
              <a:t>of </a:t>
            </a:r>
            <a:r>
              <a:rPr lang="en-AU" sz="1600" dirty="0">
                <a:solidFill>
                  <a:srgbClr val="2C287C"/>
                </a:solidFill>
                <a:latin typeface="+mj-lt"/>
              </a:rPr>
              <a:t>sustainability</a:t>
            </a:r>
          </a:p>
        </p:txBody>
      </p:sp>
      <p:sp>
        <p:nvSpPr>
          <p:cNvPr id="7" name="Textfeld 6">
            <a:extLst>
              <a:ext uri="{FF2B5EF4-FFF2-40B4-BE49-F238E27FC236}">
                <a16:creationId xmlns:a16="http://schemas.microsoft.com/office/drawing/2014/main" id="{87C3F743-31DA-2645-B1DA-75E8069BE915}"/>
              </a:ext>
            </a:extLst>
          </p:cNvPr>
          <p:cNvSpPr txBox="1"/>
          <p:nvPr/>
        </p:nvSpPr>
        <p:spPr>
          <a:xfrm>
            <a:off x="1320847" y="5029088"/>
            <a:ext cx="2515051" cy="830997"/>
          </a:xfrm>
          <a:prstGeom prst="rect">
            <a:avLst/>
          </a:prstGeom>
          <a:noFill/>
        </p:spPr>
        <p:txBody>
          <a:bodyPr wrap="square" rtlCol="0">
            <a:spAutoFit/>
          </a:bodyPr>
          <a:lstStyle/>
          <a:p>
            <a:r>
              <a:rPr lang="de-DE" sz="1200" dirty="0"/>
              <a:t>(Hammond, 2019; </a:t>
            </a:r>
            <a:r>
              <a:rPr lang="de-DE" sz="1200" dirty="0" err="1"/>
              <a:t>Soini</a:t>
            </a:r>
            <a:r>
              <a:rPr lang="de-DE" sz="1200" dirty="0"/>
              <a:t> &amp; </a:t>
            </a:r>
            <a:r>
              <a:rPr lang="de-DE" sz="1200" dirty="0" err="1"/>
              <a:t>Dessein</a:t>
            </a:r>
            <a:r>
              <a:rPr lang="de-DE" sz="1200" dirty="0"/>
              <a:t>, 2016; </a:t>
            </a:r>
            <a:r>
              <a:rPr lang="de-DE" sz="1200" dirty="0" err="1"/>
              <a:t>Soini</a:t>
            </a:r>
            <a:r>
              <a:rPr lang="de-DE" sz="1200" dirty="0"/>
              <a:t> et al., 2015; </a:t>
            </a:r>
            <a:r>
              <a:rPr lang="de-DE" sz="1200" dirty="0" err="1"/>
              <a:t>Godemann</a:t>
            </a:r>
            <a:r>
              <a:rPr lang="de-DE" sz="1200" dirty="0"/>
              <a:t> &amp; Michelsen, 2011; 2013)</a:t>
            </a:r>
          </a:p>
          <a:p>
            <a:endParaRPr lang="en-AU" sz="1200" dirty="0"/>
          </a:p>
        </p:txBody>
      </p:sp>
      <p:sp>
        <p:nvSpPr>
          <p:cNvPr id="8" name="Textfeld 7">
            <a:extLst>
              <a:ext uri="{FF2B5EF4-FFF2-40B4-BE49-F238E27FC236}">
                <a16:creationId xmlns:a16="http://schemas.microsoft.com/office/drawing/2014/main" id="{3C150F18-8080-354C-895E-B4ED97D1ECF0}"/>
              </a:ext>
            </a:extLst>
          </p:cNvPr>
          <p:cNvSpPr txBox="1"/>
          <p:nvPr/>
        </p:nvSpPr>
        <p:spPr>
          <a:xfrm>
            <a:off x="4496820" y="5038745"/>
            <a:ext cx="2515051" cy="1015663"/>
          </a:xfrm>
          <a:prstGeom prst="rect">
            <a:avLst/>
          </a:prstGeom>
          <a:noFill/>
        </p:spPr>
        <p:txBody>
          <a:bodyPr wrap="square" rtlCol="0">
            <a:spAutoFit/>
          </a:bodyPr>
          <a:lstStyle/>
          <a:p>
            <a:r>
              <a:rPr lang="de-DE" sz="1200" dirty="0"/>
              <a:t>(</a:t>
            </a:r>
            <a:r>
              <a:rPr lang="en-AU" sz="1200" dirty="0" err="1"/>
              <a:t>Spinozzi</a:t>
            </a:r>
            <a:r>
              <a:rPr lang="en-AU" sz="1200" dirty="0"/>
              <a:t> &amp; </a:t>
            </a:r>
            <a:r>
              <a:rPr lang="en-AU" sz="1200" dirty="0" err="1"/>
              <a:t>Mazzanti</a:t>
            </a:r>
            <a:r>
              <a:rPr lang="en-AU" sz="1200" dirty="0"/>
              <a:t>, 2019; </a:t>
            </a:r>
            <a:r>
              <a:rPr lang="en-AU" sz="1200" dirty="0" err="1"/>
              <a:t>Skitka</a:t>
            </a:r>
            <a:r>
              <a:rPr lang="en-AU" sz="1200" dirty="0"/>
              <a:t> et al., 2021; </a:t>
            </a:r>
            <a:r>
              <a:rPr lang="en-AU" sz="1200" dirty="0" err="1"/>
              <a:t>Weder</a:t>
            </a:r>
            <a:r>
              <a:rPr lang="en-AU" sz="1200" dirty="0"/>
              <a:t>, 2021; </a:t>
            </a:r>
            <a:r>
              <a:rPr lang="en-AU" sz="1200" dirty="0" err="1"/>
              <a:t>Weder</a:t>
            </a:r>
            <a:r>
              <a:rPr lang="en-AU" sz="1200" dirty="0"/>
              <a:t> et al., 2019)</a:t>
            </a:r>
          </a:p>
          <a:p>
            <a:endParaRPr lang="de-DE" sz="1200" dirty="0"/>
          </a:p>
          <a:p>
            <a:endParaRPr lang="en-AU" sz="1200" dirty="0"/>
          </a:p>
        </p:txBody>
      </p:sp>
      <p:sp>
        <p:nvSpPr>
          <p:cNvPr id="26" name="Textfeld 25">
            <a:extLst>
              <a:ext uri="{FF2B5EF4-FFF2-40B4-BE49-F238E27FC236}">
                <a16:creationId xmlns:a16="http://schemas.microsoft.com/office/drawing/2014/main" id="{04F031D9-9C8C-FF4E-98EB-4DF98ADCF775}"/>
              </a:ext>
            </a:extLst>
          </p:cNvPr>
          <p:cNvSpPr txBox="1"/>
          <p:nvPr/>
        </p:nvSpPr>
        <p:spPr>
          <a:xfrm>
            <a:off x="8029422" y="5029089"/>
            <a:ext cx="2492476" cy="1200329"/>
          </a:xfrm>
          <a:prstGeom prst="rect">
            <a:avLst/>
          </a:prstGeom>
          <a:noFill/>
        </p:spPr>
        <p:txBody>
          <a:bodyPr wrap="square" rtlCol="0">
            <a:spAutoFit/>
          </a:bodyPr>
          <a:lstStyle/>
          <a:p>
            <a:r>
              <a:rPr lang="de-DE" sz="1200" dirty="0"/>
              <a:t>(</a:t>
            </a:r>
            <a:r>
              <a:rPr lang="en-AU" sz="1200" dirty="0"/>
              <a:t>Bourdieu, 1987; Giddens, 1984; </a:t>
            </a:r>
            <a:r>
              <a:rPr lang="en-AU" sz="1200" dirty="0" err="1"/>
              <a:t>Mouffe</a:t>
            </a:r>
            <a:r>
              <a:rPr lang="en-AU" sz="1200" dirty="0"/>
              <a:t>, 2013; </a:t>
            </a:r>
            <a:r>
              <a:rPr lang="en-AU" sz="1200" dirty="0" err="1"/>
              <a:t>Laclau</a:t>
            </a:r>
            <a:r>
              <a:rPr lang="en-AU" sz="1200" dirty="0"/>
              <a:t> &amp; </a:t>
            </a:r>
            <a:r>
              <a:rPr lang="en-AU" sz="1200" dirty="0" err="1"/>
              <a:t>Mouffe</a:t>
            </a:r>
            <a:r>
              <a:rPr lang="en-AU" sz="1200" dirty="0"/>
              <a:t>, 2014; Weick, 1995; </a:t>
            </a:r>
            <a:r>
              <a:rPr lang="en-AU" sz="1200" dirty="0" err="1"/>
              <a:t>Batel</a:t>
            </a:r>
            <a:r>
              <a:rPr lang="en-AU" sz="1200" dirty="0"/>
              <a:t>, 2015; Castro, 2015; Moscovici, 1988)</a:t>
            </a:r>
          </a:p>
          <a:p>
            <a:endParaRPr lang="de-DE" sz="1200" dirty="0"/>
          </a:p>
          <a:p>
            <a:endParaRPr lang="en-AU" sz="1200" dirty="0"/>
          </a:p>
        </p:txBody>
      </p:sp>
      <p:sp>
        <p:nvSpPr>
          <p:cNvPr id="5" name="Titel 4">
            <a:extLst>
              <a:ext uri="{FF2B5EF4-FFF2-40B4-BE49-F238E27FC236}">
                <a16:creationId xmlns:a16="http://schemas.microsoft.com/office/drawing/2014/main" id="{2CE23B2F-AF43-4549-8DAD-C512A1A7928E}"/>
              </a:ext>
            </a:extLst>
          </p:cNvPr>
          <p:cNvSpPr>
            <a:spLocks noGrp="1"/>
          </p:cNvSpPr>
          <p:nvPr>
            <p:ph type="title"/>
          </p:nvPr>
        </p:nvSpPr>
        <p:spPr/>
        <p:txBody>
          <a:bodyPr/>
          <a:lstStyle/>
          <a:p>
            <a:r>
              <a:rPr lang="en-AU" dirty="0"/>
              <a:t>C. Cultivation of Sustainability?</a:t>
            </a:r>
          </a:p>
        </p:txBody>
      </p:sp>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5723" y="2587767"/>
            <a:ext cx="1656982" cy="1849345"/>
          </a:xfrm>
          <a:prstGeom prst="rect">
            <a:avLst/>
          </a:prstGeom>
        </p:spPr>
      </p:pic>
      <p:pic>
        <p:nvPicPr>
          <p:cNvPr id="13" name="Grafi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4380" y="2583487"/>
            <a:ext cx="2134752" cy="1853625"/>
          </a:xfrm>
          <a:prstGeom prst="rect">
            <a:avLst/>
          </a:prstGeom>
        </p:spPr>
      </p:pic>
      <p:pic>
        <p:nvPicPr>
          <p:cNvPr id="14" name="Grafik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39068" y="2732341"/>
            <a:ext cx="1817588" cy="1560755"/>
          </a:xfrm>
          <a:prstGeom prst="rect">
            <a:avLst/>
          </a:prstGeom>
        </p:spPr>
      </p:pic>
    </p:spTree>
    <p:extLst>
      <p:ext uri="{BB962C8B-B14F-4D97-AF65-F5344CB8AC3E}">
        <p14:creationId xmlns:p14="http://schemas.microsoft.com/office/powerpoint/2010/main" val="931641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5A0593C-2041-A74A-B077-AF2BD2145E1B}"/>
              </a:ext>
            </a:extLst>
          </p:cNvPr>
          <p:cNvSpPr>
            <a:spLocks noGrp="1"/>
          </p:cNvSpPr>
          <p:nvPr>
            <p:ph idx="1"/>
          </p:nvPr>
        </p:nvSpPr>
        <p:spPr/>
        <p:txBody>
          <a:bodyPr/>
          <a:lstStyle/>
          <a:p>
            <a:pPr marL="0" indent="0">
              <a:buNone/>
            </a:pPr>
            <a:r>
              <a:rPr lang="en-AU" dirty="0"/>
              <a:t>Communication </a:t>
            </a:r>
            <a:r>
              <a:rPr lang="en-AU" i="1" dirty="0"/>
              <a:t>for</a:t>
            </a:r>
            <a:r>
              <a:rPr lang="en-AU" dirty="0"/>
              <a:t> sustainability as </a:t>
            </a:r>
            <a:r>
              <a:rPr lang="en-NZ" b="1" i="1" dirty="0"/>
              <a:t>all communicative activities requiring the transfer, understanding or construction of meaning and value. </a:t>
            </a:r>
          </a:p>
          <a:p>
            <a:pPr marL="0" indent="0">
              <a:buNone/>
            </a:pPr>
            <a:endParaRPr lang="en-AU" dirty="0"/>
          </a:p>
        </p:txBody>
      </p:sp>
      <p:sp>
        <p:nvSpPr>
          <p:cNvPr id="4" name="Textfeld 3">
            <a:extLst>
              <a:ext uri="{FF2B5EF4-FFF2-40B4-BE49-F238E27FC236}">
                <a16:creationId xmlns:a16="http://schemas.microsoft.com/office/drawing/2014/main" id="{275A88C3-CC18-134C-9C66-7D28825C236D}"/>
              </a:ext>
            </a:extLst>
          </p:cNvPr>
          <p:cNvSpPr txBox="1"/>
          <p:nvPr/>
        </p:nvSpPr>
        <p:spPr>
          <a:xfrm rot="16200000">
            <a:off x="7184711" y="5198738"/>
            <a:ext cx="2592288" cy="253916"/>
          </a:xfrm>
          <a:prstGeom prst="rect">
            <a:avLst/>
          </a:prstGeom>
          <a:noFill/>
        </p:spPr>
        <p:txBody>
          <a:bodyPr wrap="square" rtlCol="0">
            <a:spAutoFit/>
          </a:bodyPr>
          <a:lstStyle/>
          <a:p>
            <a:r>
              <a:rPr lang="en-AU" sz="1050" dirty="0" smtClean="0"/>
              <a:t>Photo by </a:t>
            </a:r>
            <a:r>
              <a:rPr lang="en-AU" sz="1050" dirty="0" err="1" smtClean="0"/>
              <a:t>Juri</a:t>
            </a:r>
            <a:r>
              <a:rPr lang="en-AU" sz="1050" dirty="0" smtClean="0"/>
              <a:t> </a:t>
            </a:r>
            <a:r>
              <a:rPr lang="en-AU" sz="1050" dirty="0" err="1" smtClean="0"/>
              <a:t>Gianfrancesco</a:t>
            </a:r>
            <a:r>
              <a:rPr lang="en-AU" sz="1050" dirty="0" smtClean="0"/>
              <a:t> on </a:t>
            </a:r>
            <a:r>
              <a:rPr lang="en-AU" sz="1050" dirty="0" err="1" smtClean="0"/>
              <a:t>Unsplash</a:t>
            </a:r>
            <a:endParaRPr lang="en-AU" sz="1050" dirty="0"/>
          </a:p>
        </p:txBody>
      </p:sp>
      <p:sp>
        <p:nvSpPr>
          <p:cNvPr id="2" name="Titel 1">
            <a:extLst>
              <a:ext uri="{FF2B5EF4-FFF2-40B4-BE49-F238E27FC236}">
                <a16:creationId xmlns:a16="http://schemas.microsoft.com/office/drawing/2014/main" id="{35033B4A-8D08-2743-B163-E9DED3F681D6}"/>
              </a:ext>
            </a:extLst>
          </p:cNvPr>
          <p:cNvSpPr>
            <a:spLocks noGrp="1"/>
          </p:cNvSpPr>
          <p:nvPr>
            <p:ph type="title"/>
          </p:nvPr>
        </p:nvSpPr>
        <p:spPr/>
        <p:txBody>
          <a:bodyPr/>
          <a:lstStyle/>
          <a:p>
            <a:r>
              <a:rPr lang="en-AU" dirty="0"/>
              <a:t>D. Discursive construction of a “new norm”</a:t>
            </a:r>
          </a:p>
        </p:txBody>
      </p:sp>
      <p:pic>
        <p:nvPicPr>
          <p:cNvPr id="5" name="Grafik 4"/>
          <p:cNvPicPr>
            <a:picLocks noChangeAspect="1"/>
          </p:cNvPicPr>
          <p:nvPr/>
        </p:nvPicPr>
        <p:blipFill>
          <a:blip r:embed="rId3"/>
          <a:stretch>
            <a:fillRect/>
          </a:stretch>
        </p:blipFill>
        <p:spPr>
          <a:xfrm>
            <a:off x="3935760" y="2514933"/>
            <a:ext cx="4418137" cy="4102897"/>
          </a:xfrm>
          <a:prstGeom prst="rect">
            <a:avLst/>
          </a:prstGeom>
        </p:spPr>
      </p:pic>
    </p:spTree>
    <p:extLst>
      <p:ext uri="{BB962C8B-B14F-4D97-AF65-F5344CB8AC3E}">
        <p14:creationId xmlns:p14="http://schemas.microsoft.com/office/powerpoint/2010/main" val="1346846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033B4A-8D08-2743-B163-E9DED3F681D6}"/>
              </a:ext>
            </a:extLst>
          </p:cNvPr>
          <p:cNvSpPr>
            <a:spLocks noGrp="1"/>
          </p:cNvSpPr>
          <p:nvPr>
            <p:ph type="title"/>
          </p:nvPr>
        </p:nvSpPr>
        <p:spPr/>
        <p:txBody>
          <a:bodyPr/>
          <a:lstStyle/>
          <a:p>
            <a:r>
              <a:rPr lang="en-AU" dirty="0"/>
              <a:t>D. Discursive construction of a “new norm”</a:t>
            </a:r>
          </a:p>
        </p:txBody>
      </p:sp>
      <p:graphicFrame>
        <p:nvGraphicFramePr>
          <p:cNvPr id="9" name="Diagramm 8">
            <a:extLst>
              <a:ext uri="{FF2B5EF4-FFF2-40B4-BE49-F238E27FC236}">
                <a16:creationId xmlns:a16="http://schemas.microsoft.com/office/drawing/2014/main" id="{34FF23C6-5545-D747-8DED-CE4807872296}"/>
              </a:ext>
            </a:extLst>
          </p:cNvPr>
          <p:cNvGraphicFramePr/>
          <p:nvPr>
            <p:extLst>
              <p:ext uri="{D42A27DB-BD31-4B8C-83A1-F6EECF244321}">
                <p14:modId xmlns:p14="http://schemas.microsoft.com/office/powerpoint/2010/main" val="2996756244"/>
              </p:ext>
            </p:extLst>
          </p:nvPr>
        </p:nvGraphicFramePr>
        <p:xfrm>
          <a:off x="1960714" y="167814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Grafik 12" descr="Sonnenbrille">
            <a:extLst>
              <a:ext uri="{FF2B5EF4-FFF2-40B4-BE49-F238E27FC236}">
                <a16:creationId xmlns:a16="http://schemas.microsoft.com/office/drawing/2014/main" id="{7B1DD536-6EF2-D140-B568-66D602E975B0}"/>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10674472" y="1169525"/>
            <a:ext cx="1445334" cy="1445334"/>
          </a:xfrm>
          <a:prstGeom prst="rect">
            <a:avLst/>
          </a:prstGeom>
        </p:spPr>
      </p:pic>
      <p:pic>
        <p:nvPicPr>
          <p:cNvPr id="14" name="Grafik 13" descr="Sonnenbrille">
            <a:extLst>
              <a:ext uri="{FF2B5EF4-FFF2-40B4-BE49-F238E27FC236}">
                <a16:creationId xmlns:a16="http://schemas.microsoft.com/office/drawing/2014/main" id="{DB62ACD7-266F-4447-842A-F7CA6DBB35DA}"/>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0" y="1169525"/>
            <a:ext cx="1445334" cy="1445334"/>
          </a:xfrm>
          <a:prstGeom prst="rect">
            <a:avLst/>
          </a:prstGeom>
          <a:effectLst/>
        </p:spPr>
      </p:pic>
      <p:sp>
        <p:nvSpPr>
          <p:cNvPr id="6" name="Textfeld 5"/>
          <p:cNvSpPr txBox="1"/>
          <p:nvPr/>
        </p:nvSpPr>
        <p:spPr>
          <a:xfrm>
            <a:off x="623392" y="6411357"/>
            <a:ext cx="4752528" cy="246221"/>
          </a:xfrm>
          <a:prstGeom prst="rect">
            <a:avLst/>
          </a:prstGeom>
          <a:noFill/>
        </p:spPr>
        <p:txBody>
          <a:bodyPr wrap="square" rtlCol="0">
            <a:spAutoFit/>
          </a:bodyPr>
          <a:lstStyle/>
          <a:p>
            <a:r>
              <a:rPr lang="en-US" sz="1000" dirty="0"/>
              <a:t>Icon made by </a:t>
            </a:r>
            <a:r>
              <a:rPr lang="en-US" sz="1000" dirty="0" smtClean="0"/>
              <a:t>Raj Dev </a:t>
            </a:r>
            <a:r>
              <a:rPr lang="en-US" sz="1000" dirty="0"/>
              <a:t>from www.freeicons.io </a:t>
            </a:r>
            <a:endParaRPr lang="de-DE" sz="1000" dirty="0"/>
          </a:p>
        </p:txBody>
      </p:sp>
    </p:spTree>
    <p:extLst>
      <p:ext uri="{BB962C8B-B14F-4D97-AF65-F5344CB8AC3E}">
        <p14:creationId xmlns:p14="http://schemas.microsoft.com/office/powerpoint/2010/main" val="1378192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m 14">
            <a:extLst>
              <a:ext uri="{FF2B5EF4-FFF2-40B4-BE49-F238E27FC236}">
                <a16:creationId xmlns:a16="http://schemas.microsoft.com/office/drawing/2014/main" id="{FF4888A3-B4E1-564A-9419-C256ED13F632}"/>
              </a:ext>
            </a:extLst>
          </p:cNvPr>
          <p:cNvGraphicFramePr/>
          <p:nvPr>
            <p:extLst>
              <p:ext uri="{D42A27DB-BD31-4B8C-83A1-F6EECF244321}">
                <p14:modId xmlns:p14="http://schemas.microsoft.com/office/powerpoint/2010/main" val="1927880053"/>
              </p:ext>
            </p:extLst>
          </p:nvPr>
        </p:nvGraphicFramePr>
        <p:xfrm>
          <a:off x="1960714" y="167814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a:extLst>
              <a:ext uri="{FF2B5EF4-FFF2-40B4-BE49-F238E27FC236}">
                <a16:creationId xmlns:a16="http://schemas.microsoft.com/office/drawing/2014/main" id="{35033B4A-8D08-2743-B163-E9DED3F681D6}"/>
              </a:ext>
            </a:extLst>
          </p:cNvPr>
          <p:cNvSpPr>
            <a:spLocks noGrp="1"/>
          </p:cNvSpPr>
          <p:nvPr>
            <p:ph type="title"/>
          </p:nvPr>
        </p:nvSpPr>
        <p:spPr/>
        <p:txBody>
          <a:bodyPr/>
          <a:lstStyle/>
          <a:p>
            <a:r>
              <a:rPr lang="en-AU" dirty="0"/>
              <a:t>D. Discursive construction of a “new norm”</a:t>
            </a:r>
          </a:p>
        </p:txBody>
      </p:sp>
      <p:graphicFrame>
        <p:nvGraphicFramePr>
          <p:cNvPr id="10" name="Diagramm 9">
            <a:extLst>
              <a:ext uri="{FF2B5EF4-FFF2-40B4-BE49-F238E27FC236}">
                <a16:creationId xmlns:a16="http://schemas.microsoft.com/office/drawing/2014/main" id="{6AF46D0E-FC46-0C42-BE87-A66E1D17DE89}"/>
              </a:ext>
            </a:extLst>
          </p:cNvPr>
          <p:cNvGraphicFramePr/>
          <p:nvPr>
            <p:extLst>
              <p:ext uri="{D42A27DB-BD31-4B8C-83A1-F6EECF244321}">
                <p14:modId xmlns:p14="http://schemas.microsoft.com/office/powerpoint/2010/main" val="3143547536"/>
              </p:ext>
            </p:extLst>
          </p:nvPr>
        </p:nvGraphicFramePr>
        <p:xfrm>
          <a:off x="515380" y="1411404"/>
          <a:ext cx="11161240" cy="525473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3" name="Grafik 12" descr="Sonnenbrille">
            <a:extLst>
              <a:ext uri="{FF2B5EF4-FFF2-40B4-BE49-F238E27FC236}">
                <a16:creationId xmlns:a16="http://schemas.microsoft.com/office/drawing/2014/main" id="{7B1DD536-6EF2-D140-B568-66D602E975B0}"/>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10674472" y="1169525"/>
            <a:ext cx="1445334" cy="1445334"/>
          </a:xfrm>
          <a:prstGeom prst="rect">
            <a:avLst/>
          </a:prstGeom>
        </p:spPr>
      </p:pic>
      <p:pic>
        <p:nvPicPr>
          <p:cNvPr id="14" name="Grafik 13" descr="Sonnenbrille">
            <a:extLst>
              <a:ext uri="{FF2B5EF4-FFF2-40B4-BE49-F238E27FC236}">
                <a16:creationId xmlns:a16="http://schemas.microsoft.com/office/drawing/2014/main" id="{DB62ACD7-266F-4447-842A-F7CA6DBB35DA}"/>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0" y="1169525"/>
            <a:ext cx="1445334" cy="1445334"/>
          </a:xfrm>
          <a:prstGeom prst="rect">
            <a:avLst/>
          </a:prstGeom>
          <a:effectLst/>
        </p:spPr>
      </p:pic>
      <p:sp>
        <p:nvSpPr>
          <p:cNvPr id="7" name="Textfeld 6"/>
          <p:cNvSpPr txBox="1"/>
          <p:nvPr/>
        </p:nvSpPr>
        <p:spPr>
          <a:xfrm>
            <a:off x="41153" y="6636606"/>
            <a:ext cx="4752528" cy="246221"/>
          </a:xfrm>
          <a:prstGeom prst="rect">
            <a:avLst/>
          </a:prstGeom>
          <a:noFill/>
        </p:spPr>
        <p:txBody>
          <a:bodyPr wrap="square" rtlCol="0">
            <a:spAutoFit/>
          </a:bodyPr>
          <a:lstStyle/>
          <a:p>
            <a:r>
              <a:rPr lang="en-US" sz="1000" dirty="0"/>
              <a:t>Icon made by </a:t>
            </a:r>
            <a:r>
              <a:rPr lang="en-US" sz="1000" dirty="0" smtClean="0"/>
              <a:t>Raj Dev </a:t>
            </a:r>
            <a:r>
              <a:rPr lang="en-US" sz="1000" dirty="0"/>
              <a:t>from www.freeicons.io </a:t>
            </a:r>
            <a:endParaRPr lang="de-DE" sz="1000" dirty="0"/>
          </a:p>
        </p:txBody>
      </p:sp>
    </p:spTree>
    <p:extLst>
      <p:ext uri="{BB962C8B-B14F-4D97-AF65-F5344CB8AC3E}">
        <p14:creationId xmlns:p14="http://schemas.microsoft.com/office/powerpoint/2010/main" val="3343027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a:extLst>
              <a:ext uri="{FF2B5EF4-FFF2-40B4-BE49-F238E27FC236}">
                <a16:creationId xmlns:a16="http://schemas.microsoft.com/office/drawing/2014/main" id="{84136700-35B8-2A49-B020-D0BE25F41CBA}"/>
              </a:ext>
            </a:extLst>
          </p:cNvPr>
          <p:cNvGraphicFramePr>
            <a:graphicFrameLocks noGrp="1"/>
          </p:cNvGraphicFramePr>
          <p:nvPr>
            <p:ph idx="1"/>
            <p:extLst>
              <p:ext uri="{D42A27DB-BD31-4B8C-83A1-F6EECF244321}">
                <p14:modId xmlns:p14="http://schemas.microsoft.com/office/powerpoint/2010/main" val="3202879091"/>
              </p:ext>
            </p:extLst>
          </p:nvPr>
        </p:nvGraphicFramePr>
        <p:xfrm>
          <a:off x="535814" y="1990830"/>
          <a:ext cx="8899064" cy="4021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2" descr="Cultural sustainability: Three interpretations of cultural sustainability">
            <a:extLst>
              <a:ext uri="{FF2B5EF4-FFF2-40B4-BE49-F238E27FC236}">
                <a16:creationId xmlns:a16="http://schemas.microsoft.com/office/drawing/2014/main" id="{033576C2-2247-9A40-9793-FFAA002B76FF}"/>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1682" t="39145" b="27940"/>
          <a:stretch/>
        </p:blipFill>
        <p:spPr bwMode="auto">
          <a:xfrm>
            <a:off x="3962270" y="3348036"/>
            <a:ext cx="2069716" cy="1328561"/>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EA11F955-0885-8D47-AD76-24CD5AE6E743}"/>
              </a:ext>
            </a:extLst>
          </p:cNvPr>
          <p:cNvSpPr txBox="1"/>
          <p:nvPr/>
        </p:nvSpPr>
        <p:spPr>
          <a:xfrm>
            <a:off x="8328248" y="2708920"/>
            <a:ext cx="3239720" cy="2585323"/>
          </a:xfrm>
          <a:prstGeom prst="rect">
            <a:avLst/>
          </a:prstGeom>
          <a:noFill/>
          <a:ln>
            <a:solidFill>
              <a:schemeClr val="tx1"/>
            </a:solidFill>
          </a:ln>
        </p:spPr>
        <p:txBody>
          <a:bodyPr wrap="square" rtlCol="0">
            <a:spAutoFit/>
          </a:bodyPr>
          <a:lstStyle/>
          <a:p>
            <a:r>
              <a:rPr lang="en-AU" dirty="0"/>
              <a:t>Sustainability, Wellbeing and organizational culture</a:t>
            </a:r>
          </a:p>
          <a:p>
            <a:endParaRPr lang="en-AU" dirty="0"/>
          </a:p>
          <a:p>
            <a:r>
              <a:rPr lang="en-AU" dirty="0"/>
              <a:t>Narratives, framing &amp; metaphors used in sustainability communication</a:t>
            </a:r>
          </a:p>
          <a:p>
            <a:endParaRPr lang="en-AU" dirty="0"/>
          </a:p>
          <a:p>
            <a:r>
              <a:rPr lang="en-AU" dirty="0"/>
              <a:t>Eco- and environmental art &amp; science communication</a:t>
            </a:r>
          </a:p>
        </p:txBody>
      </p:sp>
      <p:sp>
        <p:nvSpPr>
          <p:cNvPr id="7" name="Titel 6">
            <a:extLst>
              <a:ext uri="{FF2B5EF4-FFF2-40B4-BE49-F238E27FC236}">
                <a16:creationId xmlns:a16="http://schemas.microsoft.com/office/drawing/2014/main" id="{9B51B247-5147-F349-823D-E76F37A17C55}"/>
              </a:ext>
            </a:extLst>
          </p:cNvPr>
          <p:cNvSpPr>
            <a:spLocks noGrp="1"/>
          </p:cNvSpPr>
          <p:nvPr>
            <p:ph type="title"/>
          </p:nvPr>
        </p:nvSpPr>
        <p:spPr/>
        <p:txBody>
          <a:bodyPr/>
          <a:lstStyle/>
          <a:p>
            <a:r>
              <a:rPr lang="en-AU" dirty="0"/>
              <a:t>D. Discursive construction of a “new norm”</a:t>
            </a:r>
          </a:p>
        </p:txBody>
      </p:sp>
      <p:pic>
        <p:nvPicPr>
          <p:cNvPr id="3" name="Grafik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04425" y="3372653"/>
            <a:ext cx="1361841" cy="1169407"/>
          </a:xfrm>
          <a:prstGeom prst="rect">
            <a:avLst/>
          </a:prstGeom>
        </p:spPr>
      </p:pic>
    </p:spTree>
    <p:extLst>
      <p:ext uri="{BB962C8B-B14F-4D97-AF65-F5344CB8AC3E}">
        <p14:creationId xmlns:p14="http://schemas.microsoft.com/office/powerpoint/2010/main" val="1823208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ing 18">
            <a:extLst>
              <a:ext uri="{FF2B5EF4-FFF2-40B4-BE49-F238E27FC236}">
                <a16:creationId xmlns:a16="http://schemas.microsoft.com/office/drawing/2014/main" id="{DDAA5646-BB70-104A-8740-EEAB7B3F712E}"/>
              </a:ext>
            </a:extLst>
          </p:cNvPr>
          <p:cNvSpPr/>
          <p:nvPr/>
        </p:nvSpPr>
        <p:spPr>
          <a:xfrm>
            <a:off x="695328" y="2348880"/>
            <a:ext cx="4603100" cy="4104456"/>
          </a:xfrm>
          <a:prstGeom prst="donut">
            <a:avLst>
              <a:gd name="adj" fmla="val 616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30" name="Pfeil nach rechts 29">
            <a:extLst>
              <a:ext uri="{FF2B5EF4-FFF2-40B4-BE49-F238E27FC236}">
                <a16:creationId xmlns:a16="http://schemas.microsoft.com/office/drawing/2014/main" id="{41BFCDD7-E28D-594B-97FB-53344D8EE9E2}"/>
              </a:ext>
            </a:extLst>
          </p:cNvPr>
          <p:cNvSpPr/>
          <p:nvPr/>
        </p:nvSpPr>
        <p:spPr>
          <a:xfrm>
            <a:off x="2117558" y="1813524"/>
            <a:ext cx="8730970" cy="1537190"/>
          </a:xfrm>
          <a:prstGeom prst="rightArrow">
            <a:avLst/>
          </a:prstGeom>
          <a:solidFill>
            <a:srgbClr val="861A59">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el 1">
            <a:extLst>
              <a:ext uri="{FF2B5EF4-FFF2-40B4-BE49-F238E27FC236}">
                <a16:creationId xmlns:a16="http://schemas.microsoft.com/office/drawing/2014/main" id="{87D97E43-DC23-B044-99E7-CB8B639DE916}"/>
              </a:ext>
            </a:extLst>
          </p:cNvPr>
          <p:cNvSpPr>
            <a:spLocks noGrp="1"/>
          </p:cNvSpPr>
          <p:nvPr>
            <p:ph type="title"/>
          </p:nvPr>
        </p:nvSpPr>
        <p:spPr/>
        <p:txBody>
          <a:bodyPr/>
          <a:lstStyle/>
          <a:p>
            <a:r>
              <a:rPr lang="en-AU" dirty="0"/>
              <a:t>Links back to …</a:t>
            </a:r>
          </a:p>
        </p:txBody>
      </p:sp>
      <p:sp>
        <p:nvSpPr>
          <p:cNvPr id="6" name="Inhaltsplatzhalter 5">
            <a:extLst>
              <a:ext uri="{FF2B5EF4-FFF2-40B4-BE49-F238E27FC236}">
                <a16:creationId xmlns:a16="http://schemas.microsoft.com/office/drawing/2014/main" id="{4084D8F5-9711-5D4D-B166-18F422F3691A}"/>
              </a:ext>
            </a:extLst>
          </p:cNvPr>
          <p:cNvSpPr>
            <a:spLocks noGrp="1"/>
          </p:cNvSpPr>
          <p:nvPr>
            <p:ph idx="1"/>
          </p:nvPr>
        </p:nvSpPr>
        <p:spPr/>
        <p:txBody>
          <a:bodyPr/>
          <a:lstStyle/>
          <a:p>
            <a:pPr marL="0" indent="0">
              <a:buNone/>
            </a:pPr>
            <a:r>
              <a:rPr lang="en-AU" b="1" dirty="0"/>
              <a:t>Inter- / transdisciplinary approach to SD</a:t>
            </a:r>
          </a:p>
          <a:p>
            <a:endParaRPr lang="en-AU" dirty="0"/>
          </a:p>
        </p:txBody>
      </p:sp>
      <p:sp>
        <p:nvSpPr>
          <p:cNvPr id="3" name="Dreieck 2">
            <a:extLst>
              <a:ext uri="{FF2B5EF4-FFF2-40B4-BE49-F238E27FC236}">
                <a16:creationId xmlns:a16="http://schemas.microsoft.com/office/drawing/2014/main" id="{8C06FE9F-CFB3-F14C-87E2-5DBC70999C1E}"/>
              </a:ext>
            </a:extLst>
          </p:cNvPr>
          <p:cNvSpPr/>
          <p:nvPr/>
        </p:nvSpPr>
        <p:spPr>
          <a:xfrm rot="5400000">
            <a:off x="1127448" y="3748332"/>
            <a:ext cx="1980220" cy="1404156"/>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Dreieck 4">
            <a:extLst>
              <a:ext uri="{FF2B5EF4-FFF2-40B4-BE49-F238E27FC236}">
                <a16:creationId xmlns:a16="http://schemas.microsoft.com/office/drawing/2014/main" id="{640964BF-6974-264B-882B-491966AEEB4F}"/>
              </a:ext>
            </a:extLst>
          </p:cNvPr>
          <p:cNvSpPr/>
          <p:nvPr/>
        </p:nvSpPr>
        <p:spPr>
          <a:xfrm rot="5400000">
            <a:off x="2351584" y="3748332"/>
            <a:ext cx="1980220" cy="140415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feld 3">
            <a:extLst>
              <a:ext uri="{FF2B5EF4-FFF2-40B4-BE49-F238E27FC236}">
                <a16:creationId xmlns:a16="http://schemas.microsoft.com/office/drawing/2014/main" id="{6E410891-EB71-CB41-A9BD-E64C5AE0D880}"/>
              </a:ext>
            </a:extLst>
          </p:cNvPr>
          <p:cNvSpPr txBox="1"/>
          <p:nvPr/>
        </p:nvSpPr>
        <p:spPr>
          <a:xfrm>
            <a:off x="1415480" y="4293096"/>
            <a:ext cx="1224136" cy="369332"/>
          </a:xfrm>
          <a:prstGeom prst="rect">
            <a:avLst/>
          </a:prstGeom>
          <a:noFill/>
        </p:spPr>
        <p:txBody>
          <a:bodyPr wrap="square" rtlCol="0">
            <a:spAutoFit/>
          </a:bodyPr>
          <a:lstStyle/>
          <a:p>
            <a:r>
              <a:rPr lang="en-AU" dirty="0">
                <a:solidFill>
                  <a:srgbClr val="861A59"/>
                </a:solidFill>
              </a:rPr>
              <a:t>Problem</a:t>
            </a:r>
          </a:p>
        </p:txBody>
      </p:sp>
      <p:sp>
        <p:nvSpPr>
          <p:cNvPr id="8" name="Textfeld 7">
            <a:extLst>
              <a:ext uri="{FF2B5EF4-FFF2-40B4-BE49-F238E27FC236}">
                <a16:creationId xmlns:a16="http://schemas.microsoft.com/office/drawing/2014/main" id="{B237971A-A14E-A84F-A46C-5930C41F9C3D}"/>
              </a:ext>
            </a:extLst>
          </p:cNvPr>
          <p:cNvSpPr txBox="1"/>
          <p:nvPr/>
        </p:nvSpPr>
        <p:spPr>
          <a:xfrm>
            <a:off x="2729626" y="4265743"/>
            <a:ext cx="1224136" cy="369332"/>
          </a:xfrm>
          <a:prstGeom prst="rect">
            <a:avLst/>
          </a:prstGeom>
          <a:noFill/>
        </p:spPr>
        <p:txBody>
          <a:bodyPr wrap="square" rtlCol="0">
            <a:spAutoFit/>
          </a:bodyPr>
          <a:lstStyle/>
          <a:p>
            <a:r>
              <a:rPr lang="en-AU" dirty="0">
                <a:solidFill>
                  <a:schemeClr val="accent3">
                    <a:lumMod val="75000"/>
                  </a:schemeClr>
                </a:solidFill>
              </a:rPr>
              <a:t>Solution</a:t>
            </a:r>
          </a:p>
        </p:txBody>
      </p:sp>
      <p:sp>
        <p:nvSpPr>
          <p:cNvPr id="9" name="Dreieck 8">
            <a:extLst>
              <a:ext uri="{FF2B5EF4-FFF2-40B4-BE49-F238E27FC236}">
                <a16:creationId xmlns:a16="http://schemas.microsoft.com/office/drawing/2014/main" id="{92D71857-1FDE-E444-A358-11BAEC31698F}"/>
              </a:ext>
            </a:extLst>
          </p:cNvPr>
          <p:cNvSpPr/>
          <p:nvPr/>
        </p:nvSpPr>
        <p:spPr>
          <a:xfrm rot="5400000">
            <a:off x="3606240" y="3717032"/>
            <a:ext cx="1980220" cy="1404156"/>
          </a:xfrm>
          <a:prstGeom prst="triangle">
            <a:avLst/>
          </a:prstGeom>
          <a:solidFill>
            <a:schemeClr val="bg1">
              <a:lumMod val="65000"/>
              <a:alpha val="761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Dreieck 9">
            <a:extLst>
              <a:ext uri="{FF2B5EF4-FFF2-40B4-BE49-F238E27FC236}">
                <a16:creationId xmlns:a16="http://schemas.microsoft.com/office/drawing/2014/main" id="{8CC1871D-1E79-5A4B-AED8-8C61BBB3DBAF}"/>
              </a:ext>
            </a:extLst>
          </p:cNvPr>
          <p:cNvSpPr/>
          <p:nvPr/>
        </p:nvSpPr>
        <p:spPr>
          <a:xfrm rot="5400000">
            <a:off x="4830376" y="3717032"/>
            <a:ext cx="1980220" cy="1404156"/>
          </a:xfrm>
          <a:prstGeom prst="triangle">
            <a:avLst/>
          </a:prstGeom>
          <a:solidFill>
            <a:schemeClr val="bg1">
              <a:lumMod val="8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feld 10">
            <a:extLst>
              <a:ext uri="{FF2B5EF4-FFF2-40B4-BE49-F238E27FC236}">
                <a16:creationId xmlns:a16="http://schemas.microsoft.com/office/drawing/2014/main" id="{19ECD199-D731-8C4E-820B-C3C2BB6398FD}"/>
              </a:ext>
            </a:extLst>
          </p:cNvPr>
          <p:cNvSpPr txBox="1"/>
          <p:nvPr/>
        </p:nvSpPr>
        <p:spPr>
          <a:xfrm>
            <a:off x="3894272" y="4261796"/>
            <a:ext cx="1224136" cy="369332"/>
          </a:xfrm>
          <a:prstGeom prst="rect">
            <a:avLst/>
          </a:prstGeom>
          <a:noFill/>
        </p:spPr>
        <p:txBody>
          <a:bodyPr wrap="square" rtlCol="0">
            <a:spAutoFit/>
          </a:bodyPr>
          <a:lstStyle/>
          <a:p>
            <a:r>
              <a:rPr lang="en-AU" dirty="0">
                <a:solidFill>
                  <a:srgbClr val="861A59"/>
                </a:solidFill>
              </a:rPr>
              <a:t>Problem</a:t>
            </a:r>
          </a:p>
        </p:txBody>
      </p:sp>
      <p:sp>
        <p:nvSpPr>
          <p:cNvPr id="12" name="Textfeld 11">
            <a:extLst>
              <a:ext uri="{FF2B5EF4-FFF2-40B4-BE49-F238E27FC236}">
                <a16:creationId xmlns:a16="http://schemas.microsoft.com/office/drawing/2014/main" id="{20FC96A3-92F9-3543-BF06-87356880F84C}"/>
              </a:ext>
            </a:extLst>
          </p:cNvPr>
          <p:cNvSpPr txBox="1"/>
          <p:nvPr/>
        </p:nvSpPr>
        <p:spPr>
          <a:xfrm>
            <a:off x="5208418" y="4234443"/>
            <a:ext cx="1224136" cy="369332"/>
          </a:xfrm>
          <a:prstGeom prst="rect">
            <a:avLst/>
          </a:prstGeom>
          <a:noFill/>
        </p:spPr>
        <p:txBody>
          <a:bodyPr wrap="square" rtlCol="0">
            <a:spAutoFit/>
          </a:bodyPr>
          <a:lstStyle/>
          <a:p>
            <a:r>
              <a:rPr lang="en-AU" dirty="0">
                <a:solidFill>
                  <a:schemeClr val="accent3">
                    <a:lumMod val="75000"/>
                  </a:schemeClr>
                </a:solidFill>
              </a:rPr>
              <a:t>Solution</a:t>
            </a:r>
          </a:p>
        </p:txBody>
      </p:sp>
      <p:sp>
        <p:nvSpPr>
          <p:cNvPr id="13" name="Dreieck 12">
            <a:extLst>
              <a:ext uri="{FF2B5EF4-FFF2-40B4-BE49-F238E27FC236}">
                <a16:creationId xmlns:a16="http://schemas.microsoft.com/office/drawing/2014/main" id="{C8AFD01B-0864-F040-96BA-BAEECEAFD34C}"/>
              </a:ext>
            </a:extLst>
          </p:cNvPr>
          <p:cNvSpPr/>
          <p:nvPr/>
        </p:nvSpPr>
        <p:spPr>
          <a:xfrm rot="5400000">
            <a:off x="6085032" y="3753036"/>
            <a:ext cx="1980220" cy="1404156"/>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Dreieck 13">
            <a:extLst>
              <a:ext uri="{FF2B5EF4-FFF2-40B4-BE49-F238E27FC236}">
                <a16:creationId xmlns:a16="http://schemas.microsoft.com/office/drawing/2014/main" id="{E694F8DC-28BD-ED4B-9D52-33DFCD96BE15}"/>
              </a:ext>
            </a:extLst>
          </p:cNvPr>
          <p:cNvSpPr/>
          <p:nvPr/>
        </p:nvSpPr>
        <p:spPr>
          <a:xfrm rot="5400000">
            <a:off x="7311910" y="3750294"/>
            <a:ext cx="1944216" cy="137363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feld 14">
            <a:extLst>
              <a:ext uri="{FF2B5EF4-FFF2-40B4-BE49-F238E27FC236}">
                <a16:creationId xmlns:a16="http://schemas.microsoft.com/office/drawing/2014/main" id="{4849F39C-CDD1-3843-A49A-3E910A9BFEA9}"/>
              </a:ext>
            </a:extLst>
          </p:cNvPr>
          <p:cNvSpPr txBox="1"/>
          <p:nvPr/>
        </p:nvSpPr>
        <p:spPr>
          <a:xfrm>
            <a:off x="6373064" y="4230496"/>
            <a:ext cx="1224136" cy="369332"/>
          </a:xfrm>
          <a:prstGeom prst="rect">
            <a:avLst/>
          </a:prstGeom>
          <a:noFill/>
        </p:spPr>
        <p:txBody>
          <a:bodyPr wrap="square" rtlCol="0">
            <a:spAutoFit/>
          </a:bodyPr>
          <a:lstStyle/>
          <a:p>
            <a:r>
              <a:rPr lang="en-AU" dirty="0">
                <a:solidFill>
                  <a:srgbClr val="861A59"/>
                </a:solidFill>
              </a:rPr>
              <a:t>Problem</a:t>
            </a:r>
          </a:p>
        </p:txBody>
      </p:sp>
      <p:sp>
        <p:nvSpPr>
          <p:cNvPr id="17" name="Dreieck 16">
            <a:extLst>
              <a:ext uri="{FF2B5EF4-FFF2-40B4-BE49-F238E27FC236}">
                <a16:creationId xmlns:a16="http://schemas.microsoft.com/office/drawing/2014/main" id="{282FA67E-104F-254D-B04D-B8E9EA0B3919}"/>
              </a:ext>
            </a:extLst>
          </p:cNvPr>
          <p:cNvSpPr/>
          <p:nvPr/>
        </p:nvSpPr>
        <p:spPr>
          <a:xfrm rot="5400000">
            <a:off x="8550916" y="3765944"/>
            <a:ext cx="1975516" cy="1373636"/>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Dreieck 17">
            <a:extLst>
              <a:ext uri="{FF2B5EF4-FFF2-40B4-BE49-F238E27FC236}">
                <a16:creationId xmlns:a16="http://schemas.microsoft.com/office/drawing/2014/main" id="{3A4DD773-FF63-9348-B3B9-46DFC0A8FE9A}"/>
              </a:ext>
            </a:extLst>
          </p:cNvPr>
          <p:cNvSpPr/>
          <p:nvPr/>
        </p:nvSpPr>
        <p:spPr>
          <a:xfrm rot="5400000">
            <a:off x="9731212" y="3809784"/>
            <a:ext cx="1944216" cy="125465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1" name="Gerade Verbindung mit Pfeil 30">
            <a:extLst>
              <a:ext uri="{FF2B5EF4-FFF2-40B4-BE49-F238E27FC236}">
                <a16:creationId xmlns:a16="http://schemas.microsoft.com/office/drawing/2014/main" id="{53D41DF4-DCFE-8743-A446-349E9DCC19E2}"/>
              </a:ext>
            </a:extLst>
          </p:cNvPr>
          <p:cNvCxnSpPr/>
          <p:nvPr/>
        </p:nvCxnSpPr>
        <p:spPr>
          <a:xfrm>
            <a:off x="587388" y="3429000"/>
            <a:ext cx="11053228" cy="0"/>
          </a:xfrm>
          <a:prstGeom prst="straightConnector1">
            <a:avLst/>
          </a:prstGeom>
          <a:ln w="76200">
            <a:solidFill>
              <a:srgbClr val="BEBC32"/>
            </a:solidFill>
            <a:tailEnd type="triangle"/>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350CA628-1F6F-8B4F-8993-F512B1698321}"/>
              </a:ext>
            </a:extLst>
          </p:cNvPr>
          <p:cNvSpPr txBox="1"/>
          <p:nvPr/>
        </p:nvSpPr>
        <p:spPr>
          <a:xfrm>
            <a:off x="533382" y="2996952"/>
            <a:ext cx="1794198" cy="369332"/>
          </a:xfrm>
          <a:prstGeom prst="rect">
            <a:avLst/>
          </a:prstGeom>
          <a:noFill/>
        </p:spPr>
        <p:txBody>
          <a:bodyPr wrap="square" rtlCol="0">
            <a:spAutoFit/>
          </a:bodyPr>
          <a:lstStyle/>
          <a:p>
            <a:r>
              <a:rPr lang="en-AU" dirty="0"/>
              <a:t>SD agenda</a:t>
            </a:r>
          </a:p>
        </p:txBody>
      </p:sp>
      <p:sp>
        <p:nvSpPr>
          <p:cNvPr id="7" name="Pfeil nach rechts 6">
            <a:extLst>
              <a:ext uri="{FF2B5EF4-FFF2-40B4-BE49-F238E27FC236}">
                <a16:creationId xmlns:a16="http://schemas.microsoft.com/office/drawing/2014/main" id="{9D1480B0-3D7B-4049-9DD0-F803DACCD6C0}"/>
              </a:ext>
            </a:extLst>
          </p:cNvPr>
          <p:cNvSpPr/>
          <p:nvPr/>
        </p:nvSpPr>
        <p:spPr>
          <a:xfrm>
            <a:off x="2117558" y="2787607"/>
            <a:ext cx="8298922" cy="585356"/>
          </a:xfrm>
          <a:prstGeom prst="rightArrow">
            <a:avLst>
              <a:gd name="adj1" fmla="val 50000"/>
              <a:gd name="adj2" fmla="val 58754"/>
            </a:avLst>
          </a:prstGeom>
          <a:solidFill>
            <a:schemeClr val="accent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feld 15">
            <a:extLst>
              <a:ext uri="{FF2B5EF4-FFF2-40B4-BE49-F238E27FC236}">
                <a16:creationId xmlns:a16="http://schemas.microsoft.com/office/drawing/2014/main" id="{78DBA593-AD34-654C-B65C-6BDBE05E5E5A}"/>
              </a:ext>
            </a:extLst>
          </p:cNvPr>
          <p:cNvSpPr txBox="1"/>
          <p:nvPr/>
        </p:nvSpPr>
        <p:spPr>
          <a:xfrm>
            <a:off x="2279576" y="2348880"/>
            <a:ext cx="2622808" cy="369332"/>
          </a:xfrm>
          <a:prstGeom prst="rect">
            <a:avLst/>
          </a:prstGeom>
          <a:noFill/>
        </p:spPr>
        <p:txBody>
          <a:bodyPr wrap="square" rtlCol="0">
            <a:spAutoFit/>
          </a:bodyPr>
          <a:lstStyle/>
          <a:p>
            <a:r>
              <a:rPr lang="en-AU" dirty="0">
                <a:solidFill>
                  <a:srgbClr val="FFFFFF"/>
                </a:solidFill>
              </a:rPr>
              <a:t>Cultural change</a:t>
            </a:r>
          </a:p>
        </p:txBody>
      </p:sp>
      <p:sp>
        <p:nvSpPr>
          <p:cNvPr id="33" name="Textfeld 32">
            <a:extLst>
              <a:ext uri="{FF2B5EF4-FFF2-40B4-BE49-F238E27FC236}">
                <a16:creationId xmlns:a16="http://schemas.microsoft.com/office/drawing/2014/main" id="{624E8345-37AA-4B47-9080-62C97D76F3E5}"/>
              </a:ext>
            </a:extLst>
          </p:cNvPr>
          <p:cNvSpPr txBox="1"/>
          <p:nvPr/>
        </p:nvSpPr>
        <p:spPr>
          <a:xfrm>
            <a:off x="2279576" y="2882726"/>
            <a:ext cx="2622808" cy="369332"/>
          </a:xfrm>
          <a:prstGeom prst="rect">
            <a:avLst/>
          </a:prstGeom>
          <a:noFill/>
        </p:spPr>
        <p:txBody>
          <a:bodyPr wrap="square" rtlCol="0">
            <a:spAutoFit/>
          </a:bodyPr>
          <a:lstStyle/>
          <a:p>
            <a:r>
              <a:rPr lang="en-AU" dirty="0">
                <a:solidFill>
                  <a:srgbClr val="861A59"/>
                </a:solidFill>
              </a:rPr>
              <a:t>Social change</a:t>
            </a:r>
          </a:p>
        </p:txBody>
      </p:sp>
      <p:sp>
        <p:nvSpPr>
          <p:cNvPr id="20" name="Textfeld 19">
            <a:extLst>
              <a:ext uri="{FF2B5EF4-FFF2-40B4-BE49-F238E27FC236}">
                <a16:creationId xmlns:a16="http://schemas.microsoft.com/office/drawing/2014/main" id="{438B2A9E-9302-8D46-95AE-78D101F60752}"/>
              </a:ext>
            </a:extLst>
          </p:cNvPr>
          <p:cNvSpPr txBox="1"/>
          <p:nvPr/>
        </p:nvSpPr>
        <p:spPr>
          <a:xfrm>
            <a:off x="145823" y="2339588"/>
            <a:ext cx="1794198" cy="369332"/>
          </a:xfrm>
          <a:prstGeom prst="rect">
            <a:avLst/>
          </a:prstGeom>
          <a:noFill/>
        </p:spPr>
        <p:txBody>
          <a:bodyPr wrap="square" rtlCol="0">
            <a:spAutoFit/>
          </a:bodyPr>
          <a:lstStyle/>
          <a:p>
            <a:r>
              <a:rPr lang="en-AU" i="1" dirty="0">
                <a:solidFill>
                  <a:schemeClr val="tx2"/>
                </a:solidFill>
              </a:rPr>
              <a:t>Communication</a:t>
            </a:r>
          </a:p>
        </p:txBody>
      </p:sp>
      <p:sp>
        <p:nvSpPr>
          <p:cNvPr id="34" name="Oval 33">
            <a:extLst>
              <a:ext uri="{FF2B5EF4-FFF2-40B4-BE49-F238E27FC236}">
                <a16:creationId xmlns:a16="http://schemas.microsoft.com/office/drawing/2014/main" id="{E17ADF89-141F-5F40-AC52-5AC2466754E0}"/>
              </a:ext>
            </a:extLst>
          </p:cNvPr>
          <p:cNvSpPr/>
          <p:nvPr/>
        </p:nvSpPr>
        <p:spPr>
          <a:xfrm>
            <a:off x="587388" y="5550100"/>
            <a:ext cx="1224136" cy="1152128"/>
          </a:xfrm>
          <a:prstGeom prst="ellipse">
            <a:avLst/>
          </a:prstGeom>
          <a:solidFill>
            <a:schemeClr val="accent5">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Oval 34">
            <a:extLst>
              <a:ext uri="{FF2B5EF4-FFF2-40B4-BE49-F238E27FC236}">
                <a16:creationId xmlns:a16="http://schemas.microsoft.com/office/drawing/2014/main" id="{6E3892AE-5BCC-8243-808C-2D3F82377D39}"/>
              </a:ext>
            </a:extLst>
          </p:cNvPr>
          <p:cNvSpPr/>
          <p:nvPr/>
        </p:nvSpPr>
        <p:spPr>
          <a:xfrm>
            <a:off x="1789116" y="5550100"/>
            <a:ext cx="1224136" cy="1152128"/>
          </a:xfrm>
          <a:prstGeom prst="ellipse">
            <a:avLst/>
          </a:prstGeom>
          <a:solidFill>
            <a:schemeClr val="accent5">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Oval 35">
            <a:extLst>
              <a:ext uri="{FF2B5EF4-FFF2-40B4-BE49-F238E27FC236}">
                <a16:creationId xmlns:a16="http://schemas.microsoft.com/office/drawing/2014/main" id="{2EC06FA3-5DEB-CD4E-B6D9-513B0EA6438C}"/>
              </a:ext>
            </a:extLst>
          </p:cNvPr>
          <p:cNvSpPr/>
          <p:nvPr/>
        </p:nvSpPr>
        <p:spPr>
          <a:xfrm>
            <a:off x="2990844" y="5550100"/>
            <a:ext cx="1224136" cy="1152128"/>
          </a:xfrm>
          <a:prstGeom prst="ellipse">
            <a:avLst/>
          </a:prstGeom>
          <a:solidFill>
            <a:schemeClr val="accent5">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Oval 36">
            <a:extLst>
              <a:ext uri="{FF2B5EF4-FFF2-40B4-BE49-F238E27FC236}">
                <a16:creationId xmlns:a16="http://schemas.microsoft.com/office/drawing/2014/main" id="{1788B9E6-0627-0048-999E-67E6A9E621FA}"/>
              </a:ext>
            </a:extLst>
          </p:cNvPr>
          <p:cNvSpPr/>
          <p:nvPr/>
        </p:nvSpPr>
        <p:spPr>
          <a:xfrm>
            <a:off x="4192572" y="5550100"/>
            <a:ext cx="1224136" cy="1152128"/>
          </a:xfrm>
          <a:prstGeom prst="ellipse">
            <a:avLst/>
          </a:prstGeom>
          <a:solidFill>
            <a:schemeClr val="accent5">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feld 37">
            <a:extLst>
              <a:ext uri="{FF2B5EF4-FFF2-40B4-BE49-F238E27FC236}">
                <a16:creationId xmlns:a16="http://schemas.microsoft.com/office/drawing/2014/main" id="{05A56CD4-6BAD-9A41-A0A1-6B126FDB792A}"/>
              </a:ext>
            </a:extLst>
          </p:cNvPr>
          <p:cNvSpPr txBox="1"/>
          <p:nvPr/>
        </p:nvSpPr>
        <p:spPr>
          <a:xfrm>
            <a:off x="533382" y="5915750"/>
            <a:ext cx="1584176" cy="369332"/>
          </a:xfrm>
          <a:prstGeom prst="rect">
            <a:avLst/>
          </a:prstGeom>
          <a:noFill/>
        </p:spPr>
        <p:txBody>
          <a:bodyPr wrap="square" rtlCol="0">
            <a:spAutoFit/>
          </a:bodyPr>
          <a:lstStyle/>
          <a:p>
            <a:r>
              <a:rPr lang="en-AU" dirty="0"/>
              <a:t>Discipline 1</a:t>
            </a:r>
          </a:p>
        </p:txBody>
      </p:sp>
      <p:sp>
        <p:nvSpPr>
          <p:cNvPr id="39" name="Textfeld 38">
            <a:extLst>
              <a:ext uri="{FF2B5EF4-FFF2-40B4-BE49-F238E27FC236}">
                <a16:creationId xmlns:a16="http://schemas.microsoft.com/office/drawing/2014/main" id="{1C3167E5-2463-424E-A44E-70A38642A494}"/>
              </a:ext>
            </a:extLst>
          </p:cNvPr>
          <p:cNvSpPr txBox="1"/>
          <p:nvPr/>
        </p:nvSpPr>
        <p:spPr>
          <a:xfrm>
            <a:off x="1771840" y="5915750"/>
            <a:ext cx="1584176" cy="369332"/>
          </a:xfrm>
          <a:prstGeom prst="rect">
            <a:avLst/>
          </a:prstGeom>
          <a:noFill/>
        </p:spPr>
        <p:txBody>
          <a:bodyPr wrap="square" rtlCol="0">
            <a:spAutoFit/>
          </a:bodyPr>
          <a:lstStyle/>
          <a:p>
            <a:r>
              <a:rPr lang="en-AU" dirty="0"/>
              <a:t>Discipline 2</a:t>
            </a:r>
          </a:p>
        </p:txBody>
      </p:sp>
      <p:sp>
        <p:nvSpPr>
          <p:cNvPr id="40" name="Textfeld 39">
            <a:extLst>
              <a:ext uri="{FF2B5EF4-FFF2-40B4-BE49-F238E27FC236}">
                <a16:creationId xmlns:a16="http://schemas.microsoft.com/office/drawing/2014/main" id="{D5C0A94F-81E1-F245-AF35-3E1E6B89468C}"/>
              </a:ext>
            </a:extLst>
          </p:cNvPr>
          <p:cNvSpPr txBox="1"/>
          <p:nvPr/>
        </p:nvSpPr>
        <p:spPr>
          <a:xfrm>
            <a:off x="3010298" y="5915750"/>
            <a:ext cx="1584176" cy="369332"/>
          </a:xfrm>
          <a:prstGeom prst="rect">
            <a:avLst/>
          </a:prstGeom>
          <a:noFill/>
        </p:spPr>
        <p:txBody>
          <a:bodyPr wrap="square" rtlCol="0">
            <a:spAutoFit/>
          </a:bodyPr>
          <a:lstStyle/>
          <a:p>
            <a:r>
              <a:rPr lang="en-AU" dirty="0"/>
              <a:t>Discipline 3</a:t>
            </a:r>
          </a:p>
        </p:txBody>
      </p:sp>
      <p:sp>
        <p:nvSpPr>
          <p:cNvPr id="41" name="Textfeld 40">
            <a:extLst>
              <a:ext uri="{FF2B5EF4-FFF2-40B4-BE49-F238E27FC236}">
                <a16:creationId xmlns:a16="http://schemas.microsoft.com/office/drawing/2014/main" id="{571B3096-5320-5340-AA6A-A022C479A6C0}"/>
              </a:ext>
            </a:extLst>
          </p:cNvPr>
          <p:cNvSpPr txBox="1"/>
          <p:nvPr/>
        </p:nvSpPr>
        <p:spPr>
          <a:xfrm>
            <a:off x="4248756" y="5915750"/>
            <a:ext cx="1584176" cy="369332"/>
          </a:xfrm>
          <a:prstGeom prst="rect">
            <a:avLst/>
          </a:prstGeom>
          <a:noFill/>
        </p:spPr>
        <p:txBody>
          <a:bodyPr wrap="square" rtlCol="0">
            <a:spAutoFit/>
          </a:bodyPr>
          <a:lstStyle/>
          <a:p>
            <a:r>
              <a:rPr lang="en-AU" dirty="0"/>
              <a:t>Discipline x</a:t>
            </a:r>
          </a:p>
        </p:txBody>
      </p:sp>
      <p:sp>
        <p:nvSpPr>
          <p:cNvPr id="21" name="Dreieck 20">
            <a:extLst>
              <a:ext uri="{FF2B5EF4-FFF2-40B4-BE49-F238E27FC236}">
                <a16:creationId xmlns:a16="http://schemas.microsoft.com/office/drawing/2014/main" id="{9D1FFA2D-4EB6-3346-AEA1-1A55BB78B0ED}"/>
              </a:ext>
            </a:extLst>
          </p:cNvPr>
          <p:cNvSpPr/>
          <p:nvPr/>
        </p:nvSpPr>
        <p:spPr>
          <a:xfrm>
            <a:off x="587388" y="3789040"/>
            <a:ext cx="468052" cy="5040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28835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199456" y="476672"/>
            <a:ext cx="10753200" cy="505528"/>
          </a:xfrm>
        </p:spPr>
        <p:txBody>
          <a:bodyPr/>
          <a:lstStyle/>
          <a:p>
            <a:pPr algn="ctr"/>
            <a:r>
              <a:rPr lang="de-DE" dirty="0" err="1" smtClean="0">
                <a:solidFill>
                  <a:schemeClr val="bg1"/>
                </a:solidFill>
              </a:rPr>
              <a:t>Where</a:t>
            </a:r>
            <a:r>
              <a:rPr lang="de-DE" dirty="0" smtClean="0">
                <a:solidFill>
                  <a:schemeClr val="bg1"/>
                </a:solidFill>
              </a:rPr>
              <a:t> </a:t>
            </a:r>
            <a:r>
              <a:rPr lang="de-DE" dirty="0" err="1" smtClean="0">
                <a:solidFill>
                  <a:schemeClr val="bg1"/>
                </a:solidFill>
              </a:rPr>
              <a:t>are</a:t>
            </a:r>
            <a:r>
              <a:rPr lang="de-DE" dirty="0" smtClean="0">
                <a:solidFill>
                  <a:schemeClr val="bg1"/>
                </a:solidFill>
              </a:rPr>
              <a:t> </a:t>
            </a:r>
            <a:r>
              <a:rPr lang="de-DE" dirty="0" err="1" smtClean="0">
                <a:solidFill>
                  <a:schemeClr val="bg1"/>
                </a:solidFill>
              </a:rPr>
              <a:t>we</a:t>
            </a:r>
            <a:r>
              <a:rPr lang="de-DE" dirty="0" smtClean="0">
                <a:solidFill>
                  <a:schemeClr val="bg1"/>
                </a:solidFill>
              </a:rPr>
              <a:t>?</a:t>
            </a:r>
            <a:endParaRPr lang="de-DE" dirty="0">
              <a:solidFill>
                <a:schemeClr val="bg1"/>
              </a:solidFill>
            </a:endParaRPr>
          </a:p>
        </p:txBody>
      </p:sp>
      <p:sp>
        <p:nvSpPr>
          <p:cNvPr id="4099" name="Rectangle 3"/>
          <p:cNvSpPr>
            <a:spLocks noGrp="1" noChangeArrowheads="1"/>
          </p:cNvSpPr>
          <p:nvPr>
            <p:ph type="body" idx="1"/>
          </p:nvPr>
        </p:nvSpPr>
        <p:spPr>
          <a:xfrm>
            <a:off x="1199456" y="1484784"/>
            <a:ext cx="10753200" cy="4525200"/>
          </a:xfrm>
        </p:spPr>
        <p:txBody>
          <a:bodyPr/>
          <a:lstStyle/>
          <a:p>
            <a:pPr>
              <a:buNone/>
            </a:pPr>
            <a:r>
              <a:rPr lang="de-DE" dirty="0"/>
              <a:t>Episode </a:t>
            </a:r>
            <a:r>
              <a:rPr lang="de-DE" dirty="0" smtClean="0"/>
              <a:t>1</a:t>
            </a:r>
            <a:r>
              <a:rPr lang="de-DE" dirty="0"/>
              <a:t>: </a:t>
            </a:r>
            <a:r>
              <a:rPr lang="de-DE" dirty="0" smtClean="0"/>
              <a:t>	Key </a:t>
            </a:r>
            <a:r>
              <a:rPr lang="de-DE" dirty="0" err="1"/>
              <a:t>concepts</a:t>
            </a:r>
            <a:r>
              <a:rPr lang="de-DE" dirty="0"/>
              <a:t> of </a:t>
            </a:r>
            <a:r>
              <a:rPr lang="de-DE" dirty="0" err="1"/>
              <a:t>communication</a:t>
            </a:r>
            <a:endParaRPr lang="de-DE" dirty="0"/>
          </a:p>
          <a:p>
            <a:pPr>
              <a:buNone/>
            </a:pPr>
            <a:endParaRPr lang="de-DE" dirty="0" smtClean="0"/>
          </a:p>
          <a:p>
            <a:pPr>
              <a:buNone/>
            </a:pPr>
            <a:r>
              <a:rPr lang="de-DE" dirty="0" smtClean="0"/>
              <a:t>Episode </a:t>
            </a:r>
            <a:r>
              <a:rPr lang="de-DE" dirty="0" smtClean="0"/>
              <a:t>2</a:t>
            </a:r>
            <a:r>
              <a:rPr lang="de-DE" dirty="0"/>
              <a:t>: </a:t>
            </a:r>
            <a:r>
              <a:rPr lang="de-DE" dirty="0" smtClean="0"/>
              <a:t>	</a:t>
            </a:r>
            <a:r>
              <a:rPr lang="de-DE" dirty="0" err="1" smtClean="0"/>
              <a:t>Framing</a:t>
            </a:r>
            <a:endParaRPr lang="de-DE" dirty="0"/>
          </a:p>
          <a:p>
            <a:pPr>
              <a:buNone/>
            </a:pPr>
            <a:endParaRPr lang="de-DE" dirty="0" smtClean="0"/>
          </a:p>
          <a:p>
            <a:pPr>
              <a:buNone/>
            </a:pPr>
            <a:r>
              <a:rPr lang="de-DE" dirty="0" smtClean="0"/>
              <a:t>Episode </a:t>
            </a:r>
            <a:r>
              <a:rPr lang="de-DE" dirty="0" smtClean="0"/>
              <a:t>3</a:t>
            </a:r>
            <a:r>
              <a:rPr lang="de-DE" dirty="0"/>
              <a:t>: </a:t>
            </a:r>
            <a:r>
              <a:rPr lang="de-DE" dirty="0" smtClean="0"/>
              <a:t>	Narratives </a:t>
            </a:r>
            <a:r>
              <a:rPr lang="de-DE" dirty="0"/>
              <a:t>&amp; </a:t>
            </a:r>
            <a:r>
              <a:rPr lang="de-DE" dirty="0" err="1"/>
              <a:t>Storytelling</a:t>
            </a:r>
            <a:endParaRPr lang="de-DE" dirty="0"/>
          </a:p>
          <a:p>
            <a:pPr>
              <a:buNone/>
            </a:pPr>
            <a:endParaRPr lang="de-DE" b="1" dirty="0" smtClean="0">
              <a:solidFill>
                <a:srgbClr val="95843F"/>
              </a:solidFill>
            </a:endParaRPr>
          </a:p>
          <a:p>
            <a:pPr>
              <a:buNone/>
            </a:pPr>
            <a:r>
              <a:rPr lang="de-DE" b="1" dirty="0" smtClean="0">
                <a:solidFill>
                  <a:srgbClr val="95843F"/>
                </a:solidFill>
              </a:rPr>
              <a:t>Episode </a:t>
            </a:r>
            <a:r>
              <a:rPr lang="de-DE" b="1" dirty="0" smtClean="0">
                <a:solidFill>
                  <a:srgbClr val="95843F"/>
                </a:solidFill>
              </a:rPr>
              <a:t>4</a:t>
            </a:r>
            <a:r>
              <a:rPr lang="de-DE" b="1" dirty="0">
                <a:solidFill>
                  <a:srgbClr val="95843F"/>
                </a:solidFill>
              </a:rPr>
              <a:t>: </a:t>
            </a:r>
            <a:r>
              <a:rPr lang="de-DE" b="1" dirty="0" smtClean="0">
                <a:solidFill>
                  <a:srgbClr val="95843F"/>
                </a:solidFill>
              </a:rPr>
              <a:t>	</a:t>
            </a:r>
            <a:r>
              <a:rPr lang="de-DE" b="1" dirty="0" err="1" smtClean="0">
                <a:solidFill>
                  <a:srgbClr val="95843F"/>
                </a:solidFill>
              </a:rPr>
              <a:t>Cultures</a:t>
            </a:r>
            <a:r>
              <a:rPr lang="de-DE" b="1" dirty="0" smtClean="0">
                <a:solidFill>
                  <a:srgbClr val="95843F"/>
                </a:solidFill>
              </a:rPr>
              <a:t> </a:t>
            </a:r>
            <a:r>
              <a:rPr lang="de-DE" b="1" dirty="0">
                <a:solidFill>
                  <a:srgbClr val="95843F"/>
                </a:solidFill>
              </a:rPr>
              <a:t>of </a:t>
            </a:r>
            <a:r>
              <a:rPr lang="de-DE" b="1" dirty="0" err="1">
                <a:solidFill>
                  <a:srgbClr val="95843F"/>
                </a:solidFill>
              </a:rPr>
              <a:t>Sustainability</a:t>
            </a:r>
            <a:endParaRPr lang="de-DE" b="1" dirty="0">
              <a:solidFill>
                <a:srgbClr val="95843F"/>
              </a:solidFill>
            </a:endParaRPr>
          </a:p>
          <a:p>
            <a:pPr>
              <a:buFontTx/>
              <a:buNone/>
            </a:pPr>
            <a:endParaRPr lang="de-DE" b="0" dirty="0"/>
          </a:p>
        </p:txBody>
      </p:sp>
    </p:spTree>
    <p:extLst>
      <p:ext uri="{BB962C8B-B14F-4D97-AF65-F5344CB8AC3E}">
        <p14:creationId xmlns:p14="http://schemas.microsoft.com/office/powerpoint/2010/main" val="3395628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2C502-D4EF-CE4A-8137-53E472301776}"/>
              </a:ext>
            </a:extLst>
          </p:cNvPr>
          <p:cNvSpPr>
            <a:spLocks noGrp="1"/>
          </p:cNvSpPr>
          <p:nvPr>
            <p:ph type="title"/>
          </p:nvPr>
        </p:nvSpPr>
        <p:spPr/>
        <p:txBody>
          <a:bodyPr/>
          <a:lstStyle/>
          <a:p>
            <a:r>
              <a:rPr lang="en-AU" dirty="0"/>
              <a:t>Reflection</a:t>
            </a:r>
          </a:p>
        </p:txBody>
      </p:sp>
      <p:sp>
        <p:nvSpPr>
          <p:cNvPr id="3" name="Inhaltsplatzhalter 2">
            <a:extLst>
              <a:ext uri="{FF2B5EF4-FFF2-40B4-BE49-F238E27FC236}">
                <a16:creationId xmlns:a16="http://schemas.microsoft.com/office/drawing/2014/main" id="{FA8B7970-CC14-B54B-915B-EE09A474F5BA}"/>
              </a:ext>
            </a:extLst>
          </p:cNvPr>
          <p:cNvSpPr>
            <a:spLocks noGrp="1"/>
          </p:cNvSpPr>
          <p:nvPr>
            <p:ph idx="1"/>
          </p:nvPr>
        </p:nvSpPr>
        <p:spPr/>
        <p:txBody>
          <a:bodyPr/>
          <a:lstStyle/>
          <a:p>
            <a:pPr marL="0" indent="0">
              <a:buNone/>
            </a:pPr>
            <a:r>
              <a:rPr lang="en-AU" dirty="0"/>
              <a:t>1. Try to describe Communication for Sustainability from a social constructivist, conversational perspective.</a:t>
            </a:r>
          </a:p>
          <a:p>
            <a:pPr marL="0" indent="0">
              <a:buNone/>
            </a:pPr>
            <a:endParaRPr lang="en-AU" dirty="0"/>
          </a:p>
          <a:p>
            <a:pPr marL="0" indent="0">
              <a:buNone/>
            </a:pPr>
            <a:r>
              <a:rPr lang="en-AU" dirty="0"/>
              <a:t>2. Why is it important, to include a cultural perspective in the discussion about sustainability communication? </a:t>
            </a:r>
          </a:p>
          <a:p>
            <a:r>
              <a:rPr lang="en-AU" dirty="0"/>
              <a:t>What are different perspectives on culture &amp; sustainability?</a:t>
            </a:r>
          </a:p>
          <a:p>
            <a:r>
              <a:rPr lang="en-AU" dirty="0"/>
              <a:t>What role does communication play?</a:t>
            </a:r>
          </a:p>
          <a:p>
            <a:pPr marL="0" indent="0">
              <a:buNone/>
            </a:pPr>
            <a:endParaRPr lang="en-AU" dirty="0"/>
          </a:p>
          <a:p>
            <a:pPr marL="0" indent="0">
              <a:buNone/>
            </a:pPr>
            <a:r>
              <a:rPr lang="en-AU" dirty="0"/>
              <a:t>3. What are participatory communication modes, where can participatory, </a:t>
            </a:r>
            <a:r>
              <a:rPr lang="en-AU"/>
              <a:t>transformative communication </a:t>
            </a:r>
            <a:r>
              <a:rPr lang="en-AU" dirty="0"/>
              <a:t>take place? </a:t>
            </a:r>
          </a:p>
        </p:txBody>
      </p:sp>
    </p:spTree>
    <p:extLst>
      <p:ext uri="{BB962C8B-B14F-4D97-AF65-F5344CB8AC3E}">
        <p14:creationId xmlns:p14="http://schemas.microsoft.com/office/powerpoint/2010/main" val="815742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C2782F35-BE6F-BA43-B391-8A90AA7B6949}"/>
              </a:ext>
            </a:extLst>
          </p:cNvPr>
          <p:cNvSpPr/>
          <p:nvPr/>
        </p:nvSpPr>
        <p:spPr>
          <a:xfrm>
            <a:off x="1199456" y="5615244"/>
            <a:ext cx="10992544" cy="982108"/>
          </a:xfrm>
          <a:prstGeom prst="rect">
            <a:avLst/>
          </a:prstGeom>
          <a:solidFill>
            <a:srgbClr val="BEBC32"/>
          </a:solidFill>
          <a:ln>
            <a:solidFill>
              <a:srgbClr val="861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hteck 4">
            <a:extLst>
              <a:ext uri="{FF2B5EF4-FFF2-40B4-BE49-F238E27FC236}">
                <a16:creationId xmlns:a16="http://schemas.microsoft.com/office/drawing/2014/main" id="{DC909087-661A-D642-9199-9F087E8A0779}"/>
              </a:ext>
            </a:extLst>
          </p:cNvPr>
          <p:cNvSpPr/>
          <p:nvPr/>
        </p:nvSpPr>
        <p:spPr>
          <a:xfrm>
            <a:off x="1199456" y="2708920"/>
            <a:ext cx="10992544" cy="853282"/>
          </a:xfrm>
          <a:prstGeom prst="rect">
            <a:avLst/>
          </a:prstGeom>
          <a:solidFill>
            <a:srgbClr val="BEBC32"/>
          </a:solidFill>
          <a:ln>
            <a:solidFill>
              <a:srgbClr val="861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hteck 3">
            <a:extLst>
              <a:ext uri="{FF2B5EF4-FFF2-40B4-BE49-F238E27FC236}">
                <a16:creationId xmlns:a16="http://schemas.microsoft.com/office/drawing/2014/main" id="{D8C6464B-4F58-C34F-A744-C39749CC117F}"/>
              </a:ext>
            </a:extLst>
          </p:cNvPr>
          <p:cNvSpPr/>
          <p:nvPr/>
        </p:nvSpPr>
        <p:spPr>
          <a:xfrm>
            <a:off x="1199456" y="1340768"/>
            <a:ext cx="10992544" cy="1368152"/>
          </a:xfrm>
          <a:prstGeom prst="rect">
            <a:avLst/>
          </a:prstGeom>
          <a:solidFill>
            <a:srgbClr val="BEBC32"/>
          </a:solidFill>
          <a:ln>
            <a:solidFill>
              <a:srgbClr val="861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22" name="Rectangle 2"/>
          <p:cNvSpPr>
            <a:spLocks noGrp="1" noChangeArrowheads="1"/>
          </p:cNvSpPr>
          <p:nvPr>
            <p:ph type="title"/>
          </p:nvPr>
        </p:nvSpPr>
        <p:spPr/>
        <p:txBody>
          <a:bodyPr/>
          <a:lstStyle/>
          <a:p>
            <a:pPr algn="ctr"/>
            <a:r>
              <a:rPr lang="de-DE" dirty="0">
                <a:solidFill>
                  <a:schemeClr val="bg1"/>
                </a:solidFill>
              </a:rPr>
              <a:t>Learning </a:t>
            </a:r>
            <a:r>
              <a:rPr lang="de-DE" dirty="0" err="1">
                <a:solidFill>
                  <a:schemeClr val="bg1"/>
                </a:solidFill>
              </a:rPr>
              <a:t>outcomes</a:t>
            </a:r>
            <a:endParaRPr lang="de-DE" dirty="0">
              <a:solidFill>
                <a:schemeClr val="bg1"/>
              </a:solidFill>
            </a:endParaRPr>
          </a:p>
        </p:txBody>
      </p:sp>
      <p:sp>
        <p:nvSpPr>
          <p:cNvPr id="5123" name="Rectangle 3"/>
          <p:cNvSpPr>
            <a:spLocks noGrp="1" noChangeArrowheads="1"/>
          </p:cNvSpPr>
          <p:nvPr>
            <p:ph type="body" idx="1"/>
          </p:nvPr>
        </p:nvSpPr>
        <p:spPr>
          <a:xfrm>
            <a:off x="1199457" y="1484784"/>
            <a:ext cx="10753194" cy="4525200"/>
          </a:xfrm>
        </p:spPr>
        <p:txBody>
          <a:bodyPr>
            <a:noAutofit/>
          </a:bodyPr>
          <a:lstStyle/>
          <a:p>
            <a:pPr>
              <a:lnSpc>
                <a:spcPct val="90000"/>
              </a:lnSpc>
              <a:buFontTx/>
              <a:buNone/>
            </a:pPr>
            <a:r>
              <a:rPr lang="de-DE" sz="1400" b="1" dirty="0">
                <a:solidFill>
                  <a:srgbClr val="95843F"/>
                </a:solidFill>
              </a:rPr>
              <a:t>Learning </a:t>
            </a:r>
            <a:r>
              <a:rPr lang="de-DE" sz="1400" b="1" dirty="0" err="1">
                <a:solidFill>
                  <a:srgbClr val="95843F"/>
                </a:solidFill>
              </a:rPr>
              <a:t>outcome</a:t>
            </a:r>
            <a:r>
              <a:rPr lang="de-DE" sz="1400" b="1" dirty="0">
                <a:solidFill>
                  <a:srgbClr val="95843F"/>
                </a:solidFill>
              </a:rPr>
              <a:t> 1: </a:t>
            </a:r>
          </a:p>
          <a:p>
            <a:pPr>
              <a:lnSpc>
                <a:spcPct val="90000"/>
              </a:lnSpc>
              <a:buFontTx/>
              <a:buNone/>
            </a:pPr>
            <a:r>
              <a:rPr lang="de-AT" sz="1400" b="1" dirty="0" err="1"/>
              <a:t>Describe</a:t>
            </a:r>
            <a:r>
              <a:rPr lang="de-AT" sz="1400" b="1" dirty="0"/>
              <a:t> </a:t>
            </a:r>
            <a:r>
              <a:rPr lang="de-AT" sz="1400" dirty="0" err="1"/>
              <a:t>the</a:t>
            </a:r>
            <a:r>
              <a:rPr lang="de-AT" sz="1400" dirty="0"/>
              <a:t> diverse </a:t>
            </a:r>
            <a:r>
              <a:rPr lang="de-AT" sz="1400" dirty="0" err="1"/>
              <a:t>nature</a:t>
            </a:r>
            <a:r>
              <a:rPr lang="de-AT" sz="1400" dirty="0"/>
              <a:t> </a:t>
            </a:r>
            <a:r>
              <a:rPr lang="de-AT" sz="1400" dirty="0" err="1"/>
              <a:t>of</a:t>
            </a:r>
            <a:r>
              <a:rPr lang="de-AT" sz="1400" dirty="0"/>
              <a:t> </a:t>
            </a:r>
            <a:r>
              <a:rPr lang="de-AT" sz="1400" dirty="0" err="1"/>
              <a:t>contemporary</a:t>
            </a:r>
            <a:r>
              <a:rPr lang="de-AT" sz="1400" dirty="0"/>
              <a:t> </a:t>
            </a:r>
            <a:r>
              <a:rPr lang="de-AT" sz="1400" dirty="0" err="1"/>
              <a:t>practices</a:t>
            </a:r>
            <a:r>
              <a:rPr lang="de-AT" sz="1400" dirty="0"/>
              <a:t> </a:t>
            </a:r>
            <a:r>
              <a:rPr lang="de-AT" sz="1400" dirty="0" err="1"/>
              <a:t>of</a:t>
            </a:r>
            <a:r>
              <a:rPr lang="de-AT" sz="1400" dirty="0"/>
              <a:t> </a:t>
            </a:r>
            <a:r>
              <a:rPr lang="de-AT" sz="1400" dirty="0" err="1"/>
              <a:t>sustainability</a:t>
            </a:r>
            <a:r>
              <a:rPr lang="de-AT" sz="1400" dirty="0"/>
              <a:t> </a:t>
            </a:r>
            <a:r>
              <a:rPr lang="de-AT" sz="1400" dirty="0" err="1"/>
              <a:t>communication</a:t>
            </a:r>
            <a:r>
              <a:rPr lang="de-AT" sz="1400" dirty="0"/>
              <a:t> on an individual, </a:t>
            </a:r>
            <a:r>
              <a:rPr lang="de-AT" sz="1400" dirty="0" err="1"/>
              <a:t>organizational</a:t>
            </a:r>
            <a:r>
              <a:rPr lang="de-AT" sz="1400" dirty="0"/>
              <a:t> </a:t>
            </a:r>
            <a:r>
              <a:rPr lang="de-AT" sz="1400" dirty="0" err="1"/>
              <a:t>and</a:t>
            </a:r>
            <a:r>
              <a:rPr lang="de-AT" sz="1400" dirty="0"/>
              <a:t> </a:t>
            </a:r>
            <a:r>
              <a:rPr lang="de-AT" sz="1400" dirty="0" err="1"/>
              <a:t>societal</a:t>
            </a:r>
            <a:r>
              <a:rPr lang="de-AT" sz="1400" dirty="0"/>
              <a:t> </a:t>
            </a:r>
            <a:r>
              <a:rPr lang="de-AT" sz="1400" dirty="0" err="1"/>
              <a:t>level</a:t>
            </a:r>
            <a:r>
              <a:rPr lang="de-AT" sz="1400" dirty="0"/>
              <a:t>, </a:t>
            </a:r>
            <a:r>
              <a:rPr lang="de-AT" sz="1400" dirty="0" err="1"/>
              <a:t>the</a:t>
            </a:r>
            <a:r>
              <a:rPr lang="de-AT" sz="1400" dirty="0"/>
              <a:t> </a:t>
            </a:r>
            <a:r>
              <a:rPr lang="de-AT" sz="1400" dirty="0" err="1"/>
              <a:t>relationship</a:t>
            </a:r>
            <a:r>
              <a:rPr lang="de-AT" sz="1400" dirty="0"/>
              <a:t> </a:t>
            </a:r>
            <a:r>
              <a:rPr lang="de-AT" sz="1400" dirty="0" err="1"/>
              <a:t>of</a:t>
            </a:r>
            <a:r>
              <a:rPr lang="de-AT" sz="1400" dirty="0"/>
              <a:t> </a:t>
            </a:r>
            <a:r>
              <a:rPr lang="de-AT" sz="1400" dirty="0" err="1"/>
              <a:t>strategic</a:t>
            </a:r>
            <a:r>
              <a:rPr lang="de-AT" sz="1400" dirty="0"/>
              <a:t> </a:t>
            </a:r>
            <a:r>
              <a:rPr lang="de-AT" sz="1400" dirty="0" err="1"/>
              <a:t>communication</a:t>
            </a:r>
            <a:r>
              <a:rPr lang="de-AT" sz="1400" dirty="0"/>
              <a:t> </a:t>
            </a:r>
            <a:r>
              <a:rPr lang="de-AT" sz="1400" dirty="0" err="1"/>
              <a:t>practices</a:t>
            </a:r>
            <a:r>
              <a:rPr lang="de-AT" sz="1400" dirty="0"/>
              <a:t> </a:t>
            </a:r>
            <a:r>
              <a:rPr lang="de-AT" sz="1400" dirty="0" err="1"/>
              <a:t>to</a:t>
            </a:r>
            <a:r>
              <a:rPr lang="de-AT" sz="1400" dirty="0"/>
              <a:t> </a:t>
            </a:r>
            <a:r>
              <a:rPr lang="de-AT" sz="1400" dirty="0" err="1"/>
              <a:t>other</a:t>
            </a:r>
            <a:r>
              <a:rPr lang="de-AT" sz="1400" dirty="0"/>
              <a:t> </a:t>
            </a:r>
            <a:r>
              <a:rPr lang="de-AT" sz="1400" dirty="0" err="1"/>
              <a:t>public</a:t>
            </a:r>
            <a:r>
              <a:rPr lang="de-AT" sz="1400" dirty="0"/>
              <a:t> </a:t>
            </a:r>
            <a:r>
              <a:rPr lang="de-AT" sz="1400" dirty="0" err="1"/>
              <a:t>communication</a:t>
            </a:r>
            <a:r>
              <a:rPr lang="de-AT" sz="1400" dirty="0"/>
              <a:t> </a:t>
            </a:r>
            <a:r>
              <a:rPr lang="de-AT" sz="1400" dirty="0" err="1"/>
              <a:t>practices</a:t>
            </a:r>
            <a:r>
              <a:rPr lang="de-AT" sz="1400" dirty="0"/>
              <a:t>, </a:t>
            </a:r>
            <a:r>
              <a:rPr lang="de-AT" sz="1400" dirty="0" err="1"/>
              <a:t>the</a:t>
            </a:r>
            <a:r>
              <a:rPr lang="de-AT" sz="1400" dirty="0"/>
              <a:t> </a:t>
            </a:r>
            <a:r>
              <a:rPr lang="de-AT" sz="1400" dirty="0" err="1"/>
              <a:t>role</a:t>
            </a:r>
            <a:r>
              <a:rPr lang="de-AT" sz="1400" dirty="0"/>
              <a:t> </a:t>
            </a:r>
            <a:r>
              <a:rPr lang="de-AT" sz="1400" dirty="0" err="1"/>
              <a:t>of</a:t>
            </a:r>
            <a:r>
              <a:rPr lang="de-AT" sz="1400" dirty="0"/>
              <a:t> </a:t>
            </a:r>
            <a:r>
              <a:rPr lang="de-AT" sz="1400" dirty="0" err="1"/>
              <a:t>stakeholders</a:t>
            </a:r>
            <a:r>
              <a:rPr lang="de-AT" sz="1400" dirty="0"/>
              <a:t> </a:t>
            </a:r>
            <a:r>
              <a:rPr lang="de-AT" sz="1400" dirty="0" err="1"/>
              <a:t>and</a:t>
            </a:r>
            <a:r>
              <a:rPr lang="de-AT" sz="1400" dirty="0"/>
              <a:t> </a:t>
            </a:r>
            <a:r>
              <a:rPr lang="de-AT" sz="1400" dirty="0" err="1"/>
              <a:t>publics</a:t>
            </a:r>
            <a:r>
              <a:rPr lang="de-AT" sz="1400" dirty="0"/>
              <a:t> </a:t>
            </a:r>
            <a:r>
              <a:rPr lang="de-AT" sz="1400" dirty="0" err="1"/>
              <a:t>and</a:t>
            </a:r>
            <a:r>
              <a:rPr lang="de-AT" sz="1400" dirty="0"/>
              <a:t> </a:t>
            </a:r>
            <a:r>
              <a:rPr lang="de-AT" sz="1400" dirty="0" err="1"/>
              <a:t>the</a:t>
            </a:r>
            <a:r>
              <a:rPr lang="de-AT" sz="1400" dirty="0"/>
              <a:t> </a:t>
            </a:r>
            <a:r>
              <a:rPr lang="de-AT" sz="1400" dirty="0" err="1"/>
              <a:t>communication</a:t>
            </a:r>
            <a:r>
              <a:rPr lang="de-AT" sz="1400" dirty="0"/>
              <a:t> </a:t>
            </a:r>
            <a:r>
              <a:rPr lang="de-AT" sz="1400" dirty="0" err="1"/>
              <a:t>practitioners</a:t>
            </a:r>
            <a:r>
              <a:rPr lang="de-AT" sz="1400" dirty="0"/>
              <a:t> in </a:t>
            </a:r>
            <a:r>
              <a:rPr lang="de-AT" sz="1400" dirty="0" err="1"/>
              <a:t>and</a:t>
            </a:r>
            <a:r>
              <a:rPr lang="de-AT" sz="1400" dirty="0"/>
              <a:t> outside </a:t>
            </a:r>
            <a:r>
              <a:rPr lang="de-AT" sz="1400" dirty="0" err="1"/>
              <a:t>of</a:t>
            </a:r>
            <a:r>
              <a:rPr lang="de-AT" sz="1400" dirty="0"/>
              <a:t> </a:t>
            </a:r>
            <a:r>
              <a:rPr lang="de-AT" sz="1400" dirty="0" err="1"/>
              <a:t>organizations</a:t>
            </a:r>
            <a:r>
              <a:rPr lang="de-AT" sz="1400" dirty="0"/>
              <a:t> (</a:t>
            </a:r>
            <a:r>
              <a:rPr lang="de-AT" sz="1400" dirty="0" err="1"/>
              <a:t>corporate</a:t>
            </a:r>
            <a:r>
              <a:rPr lang="de-AT" sz="1400" dirty="0"/>
              <a:t>, NGO, </a:t>
            </a:r>
            <a:r>
              <a:rPr lang="de-AT" sz="1400" dirty="0" err="1"/>
              <a:t>political</a:t>
            </a:r>
            <a:r>
              <a:rPr lang="de-AT" sz="1400" dirty="0"/>
              <a:t> </a:t>
            </a:r>
            <a:r>
              <a:rPr lang="de-AT" sz="1400" dirty="0" err="1"/>
              <a:t>and</a:t>
            </a:r>
            <a:r>
              <a:rPr lang="de-AT" sz="1400" dirty="0"/>
              <a:t> </a:t>
            </a:r>
            <a:r>
              <a:rPr lang="de-AT" sz="1400" dirty="0" err="1"/>
              <a:t>educational</a:t>
            </a:r>
            <a:r>
              <a:rPr lang="de-AT" sz="1400" dirty="0"/>
              <a:t> </a:t>
            </a:r>
            <a:r>
              <a:rPr lang="de-AT" sz="1400" dirty="0" err="1"/>
              <a:t>institutions</a:t>
            </a:r>
            <a:r>
              <a:rPr lang="de-AT" sz="1400" dirty="0"/>
              <a:t> etc.)</a:t>
            </a:r>
          </a:p>
          <a:p>
            <a:pPr>
              <a:lnSpc>
                <a:spcPct val="90000"/>
              </a:lnSpc>
              <a:buFontTx/>
              <a:buNone/>
            </a:pPr>
            <a:endParaRPr lang="de-AT" sz="1400" dirty="0"/>
          </a:p>
          <a:p>
            <a:pPr>
              <a:lnSpc>
                <a:spcPct val="90000"/>
              </a:lnSpc>
              <a:buNone/>
            </a:pPr>
            <a:r>
              <a:rPr lang="de-DE" sz="1400" b="1" dirty="0">
                <a:solidFill>
                  <a:srgbClr val="95843F"/>
                </a:solidFill>
              </a:rPr>
              <a:t>Learning </a:t>
            </a:r>
            <a:r>
              <a:rPr lang="de-DE" sz="1400" b="1" dirty="0" err="1">
                <a:solidFill>
                  <a:srgbClr val="95843F"/>
                </a:solidFill>
              </a:rPr>
              <a:t>outcome</a:t>
            </a:r>
            <a:r>
              <a:rPr lang="de-DE" sz="1400" b="1" dirty="0">
                <a:solidFill>
                  <a:srgbClr val="95843F"/>
                </a:solidFill>
              </a:rPr>
              <a:t> 2: </a:t>
            </a:r>
            <a:endParaRPr lang="de-AT" sz="1400" dirty="0"/>
          </a:p>
          <a:p>
            <a:pPr>
              <a:lnSpc>
                <a:spcPct val="90000"/>
              </a:lnSpc>
              <a:buFontTx/>
              <a:buNone/>
            </a:pPr>
            <a:r>
              <a:rPr lang="de-AT" sz="1400" b="1" dirty="0" err="1"/>
              <a:t>Develop</a:t>
            </a:r>
            <a:r>
              <a:rPr lang="de-AT" sz="1400" b="1" dirty="0"/>
              <a:t> </a:t>
            </a:r>
            <a:r>
              <a:rPr lang="de-AT" sz="1400" dirty="0" err="1"/>
              <a:t>comprehensive</a:t>
            </a:r>
            <a:r>
              <a:rPr lang="de-AT" sz="1400" dirty="0"/>
              <a:t> </a:t>
            </a:r>
            <a:r>
              <a:rPr lang="de-AT" sz="1400" dirty="0" err="1"/>
              <a:t>and</a:t>
            </a:r>
            <a:r>
              <a:rPr lang="de-AT" sz="1400" dirty="0"/>
              <a:t> well-</a:t>
            </a:r>
            <a:r>
              <a:rPr lang="de-AT" sz="1400" dirty="0" err="1"/>
              <a:t>founded</a:t>
            </a:r>
            <a:r>
              <a:rPr lang="de-AT" sz="1400" dirty="0"/>
              <a:t> </a:t>
            </a:r>
            <a:r>
              <a:rPr lang="de-AT" sz="1400" dirty="0" err="1"/>
              <a:t>knowledge</a:t>
            </a:r>
            <a:r>
              <a:rPr lang="de-AT" sz="1400" dirty="0"/>
              <a:t> in </a:t>
            </a:r>
            <a:r>
              <a:rPr lang="de-AT" sz="1400" dirty="0" err="1"/>
              <a:t>sustainability</a:t>
            </a:r>
            <a:r>
              <a:rPr lang="de-AT" sz="1400" dirty="0"/>
              <a:t> </a:t>
            </a:r>
            <a:r>
              <a:rPr lang="de-AT" sz="1400" dirty="0" err="1"/>
              <a:t>communication</a:t>
            </a:r>
            <a:r>
              <a:rPr lang="de-AT" sz="1400" dirty="0"/>
              <a:t> </a:t>
            </a:r>
            <a:r>
              <a:rPr lang="de-AT" sz="1400" dirty="0" err="1"/>
              <a:t>as</a:t>
            </a:r>
            <a:r>
              <a:rPr lang="de-AT" sz="1400" dirty="0"/>
              <a:t> </a:t>
            </a:r>
            <a:r>
              <a:rPr lang="de-AT" sz="1400" dirty="0" err="1"/>
              <a:t>field</a:t>
            </a:r>
            <a:r>
              <a:rPr lang="de-AT" sz="1400" dirty="0"/>
              <a:t> </a:t>
            </a:r>
            <a:r>
              <a:rPr lang="de-AT" sz="1400" dirty="0" err="1"/>
              <a:t>of</a:t>
            </a:r>
            <a:r>
              <a:rPr lang="de-AT" sz="1400" dirty="0"/>
              <a:t> </a:t>
            </a:r>
            <a:r>
              <a:rPr lang="de-AT" sz="1400" dirty="0" err="1"/>
              <a:t>study</a:t>
            </a:r>
            <a:r>
              <a:rPr lang="de-AT" sz="1400" dirty="0"/>
              <a:t>, an </a:t>
            </a:r>
            <a:r>
              <a:rPr lang="de-AT" sz="1400" dirty="0" err="1"/>
              <a:t>understanding</a:t>
            </a:r>
            <a:r>
              <a:rPr lang="de-AT" sz="1400" dirty="0"/>
              <a:t> </a:t>
            </a:r>
            <a:r>
              <a:rPr lang="de-AT" sz="1400" dirty="0" err="1"/>
              <a:t>of</a:t>
            </a:r>
            <a:r>
              <a:rPr lang="de-AT" sz="1400" dirty="0"/>
              <a:t> </a:t>
            </a:r>
            <a:r>
              <a:rPr lang="de-AT" sz="1400" dirty="0" err="1"/>
              <a:t>how</a:t>
            </a:r>
            <a:r>
              <a:rPr lang="de-AT" sz="1400" dirty="0"/>
              <a:t> </a:t>
            </a:r>
            <a:r>
              <a:rPr lang="de-AT" sz="1400" dirty="0" err="1"/>
              <a:t>other</a:t>
            </a:r>
            <a:r>
              <a:rPr lang="de-AT" sz="1400" dirty="0"/>
              <a:t> </a:t>
            </a:r>
            <a:r>
              <a:rPr lang="de-AT" sz="1400" dirty="0" err="1"/>
              <a:t>disciplines</a:t>
            </a:r>
            <a:r>
              <a:rPr lang="de-AT" sz="1400" dirty="0"/>
              <a:t> </a:t>
            </a:r>
            <a:r>
              <a:rPr lang="de-AT" sz="1400" dirty="0" err="1"/>
              <a:t>relate</a:t>
            </a:r>
            <a:r>
              <a:rPr lang="de-AT" sz="1400" dirty="0"/>
              <a:t> </a:t>
            </a:r>
            <a:r>
              <a:rPr lang="de-AT" sz="1400" dirty="0" err="1"/>
              <a:t>to</a:t>
            </a:r>
            <a:r>
              <a:rPr lang="de-AT" sz="1400" dirty="0"/>
              <a:t> </a:t>
            </a:r>
            <a:r>
              <a:rPr lang="de-AT" sz="1400" dirty="0" err="1"/>
              <a:t>the</a:t>
            </a:r>
            <a:r>
              <a:rPr lang="de-AT" sz="1400" dirty="0"/>
              <a:t> </a:t>
            </a:r>
            <a:r>
              <a:rPr lang="de-AT" sz="1400" dirty="0" err="1"/>
              <a:t>field</a:t>
            </a:r>
            <a:r>
              <a:rPr lang="de-AT" sz="1400" dirty="0"/>
              <a:t> </a:t>
            </a:r>
            <a:r>
              <a:rPr lang="de-AT" sz="1400" dirty="0" err="1"/>
              <a:t>and</a:t>
            </a:r>
            <a:r>
              <a:rPr lang="de-AT" sz="1400" dirty="0"/>
              <a:t> an international </a:t>
            </a:r>
            <a:r>
              <a:rPr lang="de-AT" sz="1400" dirty="0" err="1"/>
              <a:t>perspective</a:t>
            </a:r>
            <a:r>
              <a:rPr lang="de-AT" sz="1400" dirty="0"/>
              <a:t> on </a:t>
            </a:r>
            <a:r>
              <a:rPr lang="de-AT" sz="1400" dirty="0" err="1"/>
              <a:t>the</a:t>
            </a:r>
            <a:r>
              <a:rPr lang="de-AT" sz="1400" dirty="0"/>
              <a:t> </a:t>
            </a:r>
            <a:r>
              <a:rPr lang="de-AT" sz="1400" dirty="0" err="1"/>
              <a:t>field</a:t>
            </a:r>
            <a:r>
              <a:rPr lang="de-AT" sz="1400" dirty="0"/>
              <a:t>.</a:t>
            </a:r>
          </a:p>
          <a:p>
            <a:pPr>
              <a:lnSpc>
                <a:spcPct val="90000"/>
              </a:lnSpc>
              <a:buFontTx/>
              <a:buNone/>
            </a:pPr>
            <a:endParaRPr lang="de-DE" sz="1400" dirty="0"/>
          </a:p>
          <a:p>
            <a:pPr>
              <a:lnSpc>
                <a:spcPct val="90000"/>
              </a:lnSpc>
              <a:buFontTx/>
              <a:buNone/>
            </a:pPr>
            <a:r>
              <a:rPr lang="de-DE" sz="1400" b="1" dirty="0">
                <a:solidFill>
                  <a:srgbClr val="95843F"/>
                </a:solidFill>
              </a:rPr>
              <a:t>Learning </a:t>
            </a:r>
            <a:r>
              <a:rPr lang="de-DE" sz="1400" b="1" dirty="0" err="1">
                <a:solidFill>
                  <a:srgbClr val="95843F"/>
                </a:solidFill>
              </a:rPr>
              <a:t>outcome</a:t>
            </a:r>
            <a:r>
              <a:rPr lang="de-DE" sz="1400" b="1" dirty="0">
                <a:solidFill>
                  <a:srgbClr val="95843F"/>
                </a:solidFill>
              </a:rPr>
              <a:t> 3: </a:t>
            </a:r>
          </a:p>
          <a:p>
            <a:pPr>
              <a:lnSpc>
                <a:spcPct val="90000"/>
              </a:lnSpc>
              <a:buFontTx/>
              <a:buNone/>
            </a:pPr>
            <a:r>
              <a:rPr lang="de-AT" sz="1400" b="1" dirty="0" err="1"/>
              <a:t>Understand</a:t>
            </a:r>
            <a:r>
              <a:rPr lang="de-AT" sz="1400" dirty="0"/>
              <a:t> </a:t>
            </a:r>
            <a:r>
              <a:rPr lang="de-AT" sz="1400" dirty="0" err="1"/>
              <a:t>the</a:t>
            </a:r>
            <a:r>
              <a:rPr lang="de-AT" sz="1400" dirty="0"/>
              <a:t> </a:t>
            </a:r>
            <a:r>
              <a:rPr lang="de-AT" sz="1400" dirty="0" err="1"/>
              <a:t>key</a:t>
            </a:r>
            <a:r>
              <a:rPr lang="de-AT" sz="1400" dirty="0"/>
              <a:t> </a:t>
            </a:r>
            <a:r>
              <a:rPr lang="de-AT" sz="1400" dirty="0" err="1"/>
              <a:t>elements</a:t>
            </a:r>
            <a:r>
              <a:rPr lang="de-AT" sz="1400" dirty="0"/>
              <a:t> </a:t>
            </a:r>
            <a:r>
              <a:rPr lang="de-AT" sz="1400" dirty="0" err="1"/>
              <a:t>of</a:t>
            </a:r>
            <a:r>
              <a:rPr lang="de-AT" sz="1400" dirty="0"/>
              <a:t> </a:t>
            </a:r>
            <a:r>
              <a:rPr lang="de-AT" sz="1400" dirty="0" err="1"/>
              <a:t>communication</a:t>
            </a:r>
            <a:r>
              <a:rPr lang="de-AT" sz="1400" dirty="0"/>
              <a:t> </a:t>
            </a:r>
            <a:r>
              <a:rPr lang="de-AT" sz="1400" dirty="0" err="1"/>
              <a:t>theories</a:t>
            </a:r>
            <a:r>
              <a:rPr lang="de-AT" sz="1400" dirty="0"/>
              <a:t>, </a:t>
            </a:r>
            <a:r>
              <a:rPr lang="de-AT" sz="1400" dirty="0" err="1"/>
              <a:t>strategies</a:t>
            </a:r>
            <a:r>
              <a:rPr lang="de-AT" sz="1400" dirty="0"/>
              <a:t> </a:t>
            </a:r>
            <a:r>
              <a:rPr lang="de-AT" sz="1400" dirty="0" err="1"/>
              <a:t>and</a:t>
            </a:r>
            <a:r>
              <a:rPr lang="de-AT" sz="1400" dirty="0"/>
              <a:t> </a:t>
            </a:r>
            <a:r>
              <a:rPr lang="de-AT" sz="1400" dirty="0" err="1"/>
              <a:t>tactics</a:t>
            </a:r>
            <a:r>
              <a:rPr lang="de-AT" sz="1400" dirty="0"/>
              <a:t>, </a:t>
            </a:r>
            <a:r>
              <a:rPr lang="de-AT" sz="1400" dirty="0" err="1"/>
              <a:t>and</a:t>
            </a:r>
            <a:r>
              <a:rPr lang="de-AT" sz="1400" dirty="0"/>
              <a:t>, </a:t>
            </a:r>
            <a:r>
              <a:rPr lang="de-AT" sz="1400" dirty="0" err="1"/>
              <a:t>thus</a:t>
            </a:r>
            <a:r>
              <a:rPr lang="de-AT" sz="1400" dirty="0"/>
              <a:t>, </a:t>
            </a:r>
            <a:r>
              <a:rPr lang="de-AT" sz="1400" dirty="0" err="1"/>
              <a:t>the</a:t>
            </a:r>
            <a:r>
              <a:rPr lang="de-AT" sz="1400" dirty="0"/>
              <a:t> </a:t>
            </a:r>
            <a:r>
              <a:rPr lang="de-AT" sz="1400" dirty="0" err="1"/>
              <a:t>character</a:t>
            </a:r>
            <a:r>
              <a:rPr lang="de-AT" sz="1400" dirty="0"/>
              <a:t> </a:t>
            </a:r>
            <a:r>
              <a:rPr lang="de-AT" sz="1400" dirty="0" err="1"/>
              <a:t>and</a:t>
            </a:r>
            <a:r>
              <a:rPr lang="de-AT" sz="1400" dirty="0"/>
              <a:t> </a:t>
            </a:r>
            <a:r>
              <a:rPr lang="de-AT" sz="1400" dirty="0" err="1"/>
              <a:t>operationalization</a:t>
            </a:r>
            <a:r>
              <a:rPr lang="de-AT" sz="1400" dirty="0"/>
              <a:t> </a:t>
            </a:r>
            <a:r>
              <a:rPr lang="de-AT" sz="1400" dirty="0" err="1"/>
              <a:t>of</a:t>
            </a:r>
            <a:r>
              <a:rPr lang="de-AT" sz="1400" dirty="0"/>
              <a:t> </a:t>
            </a:r>
            <a:r>
              <a:rPr lang="de-AT" sz="1400" dirty="0" err="1"/>
              <a:t>best</a:t>
            </a:r>
            <a:r>
              <a:rPr lang="de-AT" sz="1400" dirty="0"/>
              <a:t> </a:t>
            </a:r>
            <a:r>
              <a:rPr lang="de-AT" sz="1400" dirty="0" err="1"/>
              <a:t>practice</a:t>
            </a:r>
            <a:r>
              <a:rPr lang="de-AT" sz="1400" dirty="0"/>
              <a:t> </a:t>
            </a:r>
            <a:r>
              <a:rPr lang="de-AT" sz="1400" dirty="0" err="1"/>
              <a:t>sustainability</a:t>
            </a:r>
            <a:r>
              <a:rPr lang="de-AT" sz="1400" dirty="0"/>
              <a:t> </a:t>
            </a:r>
            <a:r>
              <a:rPr lang="de-AT" sz="1400" dirty="0" err="1"/>
              <a:t>communication</a:t>
            </a:r>
            <a:r>
              <a:rPr lang="de-AT" sz="1400" dirty="0"/>
              <a:t> </a:t>
            </a:r>
            <a:r>
              <a:rPr lang="de-AT" sz="1400" dirty="0" err="1"/>
              <a:t>planning</a:t>
            </a:r>
            <a:r>
              <a:rPr lang="de-AT" sz="1400" dirty="0"/>
              <a:t> </a:t>
            </a:r>
            <a:r>
              <a:rPr lang="de-AT" sz="1400" dirty="0" err="1"/>
              <a:t>frameworks</a:t>
            </a:r>
            <a:r>
              <a:rPr lang="de-AT" sz="1400" dirty="0"/>
              <a:t>.</a:t>
            </a:r>
          </a:p>
          <a:p>
            <a:pPr>
              <a:lnSpc>
                <a:spcPct val="90000"/>
              </a:lnSpc>
              <a:buFontTx/>
              <a:buNone/>
            </a:pPr>
            <a:endParaRPr lang="de-DE" sz="1400" dirty="0"/>
          </a:p>
          <a:p>
            <a:pPr>
              <a:lnSpc>
                <a:spcPct val="90000"/>
              </a:lnSpc>
              <a:buFontTx/>
              <a:buNone/>
            </a:pPr>
            <a:r>
              <a:rPr lang="de-DE" sz="1400" b="1" dirty="0">
                <a:solidFill>
                  <a:srgbClr val="95843F"/>
                </a:solidFill>
              </a:rPr>
              <a:t>Learning </a:t>
            </a:r>
            <a:r>
              <a:rPr lang="de-DE" sz="1400" b="1" dirty="0" err="1">
                <a:solidFill>
                  <a:srgbClr val="95843F"/>
                </a:solidFill>
              </a:rPr>
              <a:t>outcome</a:t>
            </a:r>
            <a:r>
              <a:rPr lang="de-DE" sz="1400" b="1" dirty="0">
                <a:solidFill>
                  <a:srgbClr val="95843F"/>
                </a:solidFill>
              </a:rPr>
              <a:t> 4: </a:t>
            </a:r>
            <a:endParaRPr lang="de-DE" sz="1400" dirty="0"/>
          </a:p>
          <a:p>
            <a:pPr>
              <a:lnSpc>
                <a:spcPct val="90000"/>
              </a:lnSpc>
              <a:buFontTx/>
              <a:buNone/>
            </a:pPr>
            <a:r>
              <a:rPr lang="de-DE" sz="1400" b="1" dirty="0" err="1"/>
              <a:t>Advance</a:t>
            </a:r>
            <a:r>
              <a:rPr lang="de-DE" sz="1400" dirty="0"/>
              <a:t> </a:t>
            </a:r>
            <a:r>
              <a:rPr lang="de-DE" sz="1400" dirty="0" err="1"/>
              <a:t>your</a:t>
            </a:r>
            <a:r>
              <a:rPr lang="de-DE" sz="1400" dirty="0"/>
              <a:t> </a:t>
            </a:r>
            <a:r>
              <a:rPr lang="de-DE" sz="1400" dirty="0" err="1"/>
              <a:t>understanding</a:t>
            </a:r>
            <a:r>
              <a:rPr lang="de-DE" sz="1400" dirty="0"/>
              <a:t> </a:t>
            </a:r>
            <a:r>
              <a:rPr lang="de-DE" sz="1400" dirty="0" err="1"/>
              <a:t>of</a:t>
            </a:r>
            <a:r>
              <a:rPr lang="de-DE" sz="1400" dirty="0"/>
              <a:t> </a:t>
            </a:r>
            <a:r>
              <a:rPr lang="de-DE" sz="1400" dirty="0" err="1"/>
              <a:t>social</a:t>
            </a:r>
            <a:r>
              <a:rPr lang="de-DE" sz="1400" dirty="0"/>
              <a:t> </a:t>
            </a:r>
            <a:r>
              <a:rPr lang="de-DE" sz="1400" dirty="0" err="1"/>
              <a:t>and</a:t>
            </a:r>
            <a:r>
              <a:rPr lang="de-DE" sz="1400" dirty="0"/>
              <a:t> </a:t>
            </a:r>
            <a:r>
              <a:rPr lang="de-DE" sz="1400" dirty="0" err="1"/>
              <a:t>civic</a:t>
            </a:r>
            <a:r>
              <a:rPr lang="de-DE" sz="1400" dirty="0"/>
              <a:t> </a:t>
            </a:r>
            <a:r>
              <a:rPr lang="de-DE" sz="1400" dirty="0" err="1"/>
              <a:t>responsibility</a:t>
            </a:r>
            <a:r>
              <a:rPr lang="de-DE" sz="1400" dirty="0"/>
              <a:t> </a:t>
            </a:r>
            <a:r>
              <a:rPr lang="de-DE" sz="1400" dirty="0" err="1"/>
              <a:t>and</a:t>
            </a:r>
            <a:r>
              <a:rPr lang="de-DE" sz="1400" dirty="0"/>
              <a:t> </a:t>
            </a:r>
            <a:r>
              <a:rPr lang="de-DE" sz="1400" dirty="0" err="1"/>
              <a:t>develop</a:t>
            </a:r>
            <a:r>
              <a:rPr lang="de-DE" sz="1400" dirty="0"/>
              <a:t> an </a:t>
            </a:r>
            <a:r>
              <a:rPr lang="de-DE" sz="1400" dirty="0" err="1"/>
              <a:t>appreciation</a:t>
            </a:r>
            <a:r>
              <a:rPr lang="de-DE" sz="1400" dirty="0"/>
              <a:t> </a:t>
            </a:r>
            <a:r>
              <a:rPr lang="de-DE" sz="1400" dirty="0" err="1"/>
              <a:t>of</a:t>
            </a:r>
            <a:r>
              <a:rPr lang="de-DE" sz="1400" dirty="0"/>
              <a:t> </a:t>
            </a:r>
            <a:r>
              <a:rPr lang="de-DE" sz="1400" dirty="0" err="1"/>
              <a:t>the</a:t>
            </a:r>
            <a:r>
              <a:rPr lang="de-DE" sz="1400" dirty="0"/>
              <a:t> </a:t>
            </a:r>
            <a:r>
              <a:rPr lang="de-DE" sz="1400" dirty="0" err="1"/>
              <a:t>philosophical</a:t>
            </a:r>
            <a:r>
              <a:rPr lang="de-DE" sz="1400" dirty="0"/>
              <a:t> </a:t>
            </a:r>
            <a:r>
              <a:rPr lang="de-DE" sz="1400" dirty="0" err="1"/>
              <a:t>and</a:t>
            </a:r>
            <a:r>
              <a:rPr lang="de-DE" sz="1400" dirty="0"/>
              <a:t> </a:t>
            </a:r>
            <a:r>
              <a:rPr lang="de-DE" sz="1400" dirty="0" err="1"/>
              <a:t>social</a:t>
            </a:r>
            <a:r>
              <a:rPr lang="de-DE" sz="1400" dirty="0"/>
              <a:t> </a:t>
            </a:r>
            <a:r>
              <a:rPr lang="de-DE" sz="1400" dirty="0" err="1"/>
              <a:t>context</a:t>
            </a:r>
            <a:r>
              <a:rPr lang="de-DE" sz="1400" dirty="0"/>
              <a:t> </a:t>
            </a:r>
            <a:r>
              <a:rPr lang="de-DE" sz="1400" dirty="0" err="1"/>
              <a:t>of</a:t>
            </a:r>
            <a:r>
              <a:rPr lang="de-DE" sz="1400" dirty="0"/>
              <a:t> </a:t>
            </a:r>
            <a:r>
              <a:rPr lang="de-DE" sz="1400" dirty="0" err="1"/>
              <a:t>sustainability</a:t>
            </a:r>
            <a:r>
              <a:rPr lang="de-DE" sz="1400" dirty="0"/>
              <a:t> </a:t>
            </a:r>
            <a:r>
              <a:rPr lang="de-DE" sz="1400" dirty="0" err="1"/>
              <a:t>communication</a:t>
            </a:r>
            <a:r>
              <a:rPr lang="de-DE" sz="1400" dirty="0"/>
              <a:t>. </a:t>
            </a:r>
            <a:r>
              <a:rPr lang="de-DE" sz="1400" dirty="0" err="1"/>
              <a:t>Advance</a:t>
            </a:r>
            <a:r>
              <a:rPr lang="de-DE" sz="1400" dirty="0"/>
              <a:t> </a:t>
            </a:r>
            <a:r>
              <a:rPr lang="de-DE" sz="1400" dirty="0" err="1"/>
              <a:t>your</a:t>
            </a:r>
            <a:r>
              <a:rPr lang="de-DE" sz="1400" dirty="0"/>
              <a:t> </a:t>
            </a:r>
            <a:r>
              <a:rPr lang="de-DE" sz="1400" dirty="0" err="1"/>
              <a:t>knowledge</a:t>
            </a:r>
            <a:r>
              <a:rPr lang="de-DE" sz="1400" dirty="0"/>
              <a:t> </a:t>
            </a:r>
            <a:r>
              <a:rPr lang="de-DE" sz="1400" dirty="0" err="1"/>
              <a:t>and</a:t>
            </a:r>
            <a:r>
              <a:rPr lang="de-DE" sz="1400" dirty="0"/>
              <a:t> </a:t>
            </a:r>
            <a:r>
              <a:rPr lang="de-DE" sz="1400" dirty="0" err="1"/>
              <a:t>respect</a:t>
            </a:r>
            <a:r>
              <a:rPr lang="de-DE" sz="1400" dirty="0"/>
              <a:t> of </a:t>
            </a:r>
            <a:r>
              <a:rPr lang="de-DE" sz="1400" dirty="0" err="1"/>
              <a:t>ethics</a:t>
            </a:r>
            <a:r>
              <a:rPr lang="de-DE" sz="1400" dirty="0"/>
              <a:t> </a:t>
            </a:r>
            <a:r>
              <a:rPr lang="de-DE" sz="1400" dirty="0" err="1"/>
              <a:t>and</a:t>
            </a:r>
            <a:r>
              <a:rPr lang="de-DE" sz="1400" dirty="0"/>
              <a:t> </a:t>
            </a:r>
            <a:r>
              <a:rPr lang="de-DE" sz="1400" dirty="0" err="1"/>
              <a:t>ethical</a:t>
            </a:r>
            <a:r>
              <a:rPr lang="de-DE" sz="1400" dirty="0"/>
              <a:t> </a:t>
            </a:r>
            <a:r>
              <a:rPr lang="de-DE" sz="1400" dirty="0" err="1" smtClean="0"/>
              <a:t>standards</a:t>
            </a:r>
            <a:r>
              <a:rPr lang="de-DE" sz="1400" dirty="0" smtClean="0"/>
              <a:t> </a:t>
            </a:r>
            <a:r>
              <a:rPr lang="de-DE" sz="1400" dirty="0"/>
              <a:t>in </a:t>
            </a:r>
            <a:r>
              <a:rPr lang="de-DE" sz="1400" dirty="0" err="1"/>
              <a:t>relation</a:t>
            </a:r>
            <a:r>
              <a:rPr lang="de-DE" sz="1400" dirty="0"/>
              <a:t> </a:t>
            </a:r>
            <a:r>
              <a:rPr lang="de-DE" sz="1400" dirty="0" err="1"/>
              <a:t>to</a:t>
            </a:r>
            <a:r>
              <a:rPr lang="de-DE" sz="1400" dirty="0"/>
              <a:t> </a:t>
            </a:r>
            <a:r>
              <a:rPr lang="de-DE" sz="1400" dirty="0" err="1"/>
              <a:t>communication</a:t>
            </a:r>
            <a:r>
              <a:rPr lang="de-DE" sz="1400" dirty="0"/>
              <a:t> of, </a:t>
            </a:r>
            <a:r>
              <a:rPr lang="de-DE" sz="1400" dirty="0" err="1"/>
              <a:t>about</a:t>
            </a:r>
            <a:r>
              <a:rPr lang="de-DE" sz="1400" dirty="0"/>
              <a:t> </a:t>
            </a:r>
            <a:r>
              <a:rPr lang="de-DE" sz="1400" dirty="0" err="1"/>
              <a:t>and</a:t>
            </a:r>
            <a:r>
              <a:rPr lang="de-DE" sz="1400" dirty="0"/>
              <a:t> </a:t>
            </a:r>
            <a:r>
              <a:rPr lang="de-DE" sz="1400" dirty="0" err="1"/>
              <a:t>for</a:t>
            </a:r>
            <a:r>
              <a:rPr lang="de-DE" sz="1400" dirty="0"/>
              <a:t> </a:t>
            </a:r>
            <a:r>
              <a:rPr lang="de-DE" sz="1400" dirty="0" err="1"/>
              <a:t>sustainability</a:t>
            </a:r>
            <a:r>
              <a:rPr lang="de-DE" sz="1400" dirty="0"/>
              <a:t>.</a:t>
            </a:r>
          </a:p>
          <a:p>
            <a:pPr>
              <a:lnSpc>
                <a:spcPct val="90000"/>
              </a:lnSpc>
              <a:buFontTx/>
              <a:buNone/>
            </a:pPr>
            <a:endParaRPr lang="de-DE" sz="1400" dirty="0"/>
          </a:p>
          <a:p>
            <a:pPr>
              <a:lnSpc>
                <a:spcPct val="90000"/>
              </a:lnSpc>
              <a:buFontTx/>
              <a:buNone/>
            </a:pPr>
            <a:r>
              <a:rPr lang="de-DE" sz="1400" b="1" dirty="0">
                <a:solidFill>
                  <a:srgbClr val="95843F"/>
                </a:solidFill>
              </a:rPr>
              <a:t>Learning </a:t>
            </a:r>
            <a:r>
              <a:rPr lang="de-DE" sz="1400" b="1" dirty="0" err="1">
                <a:solidFill>
                  <a:srgbClr val="95843F"/>
                </a:solidFill>
              </a:rPr>
              <a:t>outcome</a:t>
            </a:r>
            <a:r>
              <a:rPr lang="de-DE" sz="1400" b="1" dirty="0">
                <a:solidFill>
                  <a:srgbClr val="95843F"/>
                </a:solidFill>
              </a:rPr>
              <a:t> 5: </a:t>
            </a:r>
          </a:p>
          <a:p>
            <a:pPr>
              <a:lnSpc>
                <a:spcPct val="90000"/>
              </a:lnSpc>
              <a:buFontTx/>
              <a:buNone/>
            </a:pPr>
            <a:r>
              <a:rPr lang="de-AT" sz="1400" b="1" dirty="0" err="1"/>
              <a:t>Anticipate</a:t>
            </a:r>
            <a:r>
              <a:rPr lang="de-AT" sz="1400" b="1" dirty="0"/>
              <a:t> </a:t>
            </a:r>
            <a:r>
              <a:rPr lang="de-AT" sz="1400" b="1" dirty="0" err="1"/>
              <a:t>and</a:t>
            </a:r>
            <a:r>
              <a:rPr lang="de-AT" sz="1400" b="1" dirty="0"/>
              <a:t> </a:t>
            </a:r>
            <a:r>
              <a:rPr lang="de-AT" sz="1400" b="1" dirty="0" smtClean="0"/>
              <a:t>Interpret </a:t>
            </a:r>
            <a:r>
              <a:rPr lang="de-AT" sz="1400" dirty="0" err="1"/>
              <a:t>current</a:t>
            </a:r>
            <a:r>
              <a:rPr lang="de-AT" sz="1400" dirty="0"/>
              <a:t> </a:t>
            </a:r>
            <a:r>
              <a:rPr lang="de-AT" sz="1400" dirty="0" err="1"/>
              <a:t>issues</a:t>
            </a:r>
            <a:r>
              <a:rPr lang="de-AT" sz="1400" dirty="0"/>
              <a:t> </a:t>
            </a:r>
            <a:r>
              <a:rPr lang="de-AT" sz="1400" dirty="0" err="1"/>
              <a:t>and</a:t>
            </a:r>
            <a:r>
              <a:rPr lang="de-AT" sz="1400" dirty="0"/>
              <a:t> </a:t>
            </a:r>
            <a:r>
              <a:rPr lang="de-AT" sz="1400" dirty="0" err="1"/>
              <a:t>challenges</a:t>
            </a:r>
            <a:r>
              <a:rPr lang="de-AT" sz="1400" dirty="0"/>
              <a:t> of a </a:t>
            </a:r>
            <a:r>
              <a:rPr lang="de-AT" sz="1400" dirty="0" err="1"/>
              <a:t>world</a:t>
            </a:r>
            <a:r>
              <a:rPr lang="de-AT" sz="1400" dirty="0"/>
              <a:t> in </a:t>
            </a:r>
            <a:r>
              <a:rPr lang="de-AT" sz="1400" dirty="0" err="1"/>
              <a:t>transformation</a:t>
            </a:r>
            <a:r>
              <a:rPr lang="de-AT" sz="1400" dirty="0"/>
              <a:t> </a:t>
            </a:r>
            <a:r>
              <a:rPr lang="de-AT" sz="1400" dirty="0" err="1"/>
              <a:t>and</a:t>
            </a:r>
            <a:r>
              <a:rPr lang="de-AT" sz="1400" dirty="0"/>
              <a:t> </a:t>
            </a:r>
            <a:r>
              <a:rPr lang="de-AT" sz="1400" dirty="0" err="1"/>
              <a:t>social</a:t>
            </a:r>
            <a:r>
              <a:rPr lang="de-AT" sz="1400" dirty="0"/>
              <a:t> </a:t>
            </a:r>
            <a:r>
              <a:rPr lang="de-AT" sz="1400" dirty="0" err="1"/>
              <a:t>change</a:t>
            </a:r>
            <a:r>
              <a:rPr lang="de-AT" sz="1400" dirty="0"/>
              <a:t>. </a:t>
            </a:r>
            <a:r>
              <a:rPr lang="de-AT" sz="1400" dirty="0" err="1"/>
              <a:t>Develop</a:t>
            </a:r>
            <a:r>
              <a:rPr lang="de-AT" sz="1400" dirty="0"/>
              <a:t> a </a:t>
            </a:r>
            <a:r>
              <a:rPr lang="de-AT" sz="1400" dirty="0" err="1"/>
              <a:t>deep</a:t>
            </a:r>
            <a:r>
              <a:rPr lang="de-AT" sz="1400" dirty="0"/>
              <a:t> </a:t>
            </a:r>
            <a:r>
              <a:rPr lang="de-AT" sz="1400" dirty="0" err="1"/>
              <a:t>understanding</a:t>
            </a:r>
            <a:r>
              <a:rPr lang="de-AT" sz="1400" dirty="0"/>
              <a:t> </a:t>
            </a:r>
            <a:r>
              <a:rPr lang="de-AT" sz="1400" dirty="0" err="1"/>
              <a:t>of</a:t>
            </a:r>
            <a:r>
              <a:rPr lang="de-AT" sz="1400" dirty="0"/>
              <a:t> </a:t>
            </a:r>
            <a:r>
              <a:rPr lang="de-AT" sz="1400" dirty="0" err="1"/>
              <a:t>and</a:t>
            </a:r>
            <a:r>
              <a:rPr lang="de-AT" sz="1400" dirty="0"/>
              <a:t> </a:t>
            </a:r>
            <a:r>
              <a:rPr lang="de-AT" sz="1400" dirty="0" err="1"/>
              <a:t>skills</a:t>
            </a:r>
            <a:r>
              <a:rPr lang="de-AT" sz="1400" dirty="0"/>
              <a:t> </a:t>
            </a:r>
            <a:r>
              <a:rPr lang="de-AT" sz="1400" dirty="0" err="1"/>
              <a:t>to</a:t>
            </a:r>
            <a:r>
              <a:rPr lang="de-AT" sz="1400" dirty="0"/>
              <a:t> </a:t>
            </a:r>
            <a:r>
              <a:rPr lang="de-AT" sz="1400" dirty="0" err="1"/>
              <a:t>create</a:t>
            </a:r>
            <a:r>
              <a:rPr lang="de-AT" sz="1400" dirty="0"/>
              <a:t> </a:t>
            </a:r>
            <a:r>
              <a:rPr lang="de-AT" sz="1400" dirty="0" err="1"/>
              <a:t>change</a:t>
            </a:r>
            <a:r>
              <a:rPr lang="de-AT" sz="1400" dirty="0"/>
              <a:t>, </a:t>
            </a:r>
            <a:r>
              <a:rPr lang="de-AT" sz="1400" dirty="0" err="1"/>
              <a:t>develop</a:t>
            </a:r>
            <a:r>
              <a:rPr lang="de-AT" sz="1400" dirty="0"/>
              <a:t> </a:t>
            </a:r>
            <a:r>
              <a:rPr lang="de-AT" sz="1400" dirty="0" err="1"/>
              <a:t>advocacy</a:t>
            </a:r>
            <a:r>
              <a:rPr lang="de-AT" sz="1400" dirty="0"/>
              <a:t>, </a:t>
            </a:r>
            <a:r>
              <a:rPr lang="de-AT" sz="1400" dirty="0" err="1"/>
              <a:t>leadership</a:t>
            </a:r>
            <a:r>
              <a:rPr lang="de-AT" sz="1400" dirty="0"/>
              <a:t> </a:t>
            </a:r>
            <a:r>
              <a:rPr lang="de-AT" sz="1400" dirty="0" err="1"/>
              <a:t>and</a:t>
            </a:r>
            <a:r>
              <a:rPr lang="de-AT" sz="1400" dirty="0"/>
              <a:t> </a:t>
            </a:r>
            <a:r>
              <a:rPr lang="de-AT" sz="1400" dirty="0" err="1"/>
              <a:t>authorship</a:t>
            </a:r>
            <a:r>
              <a:rPr lang="de-AT" sz="1400" dirty="0"/>
              <a:t> in </a:t>
            </a:r>
            <a:r>
              <a:rPr lang="de-AT" sz="1400" dirty="0" err="1"/>
              <a:t>and</a:t>
            </a:r>
            <a:r>
              <a:rPr lang="de-AT" sz="1400" dirty="0"/>
              <a:t> </a:t>
            </a:r>
            <a:r>
              <a:rPr lang="de-AT" sz="1400" dirty="0" err="1"/>
              <a:t>for</a:t>
            </a:r>
            <a:r>
              <a:rPr lang="de-AT" sz="1400" dirty="0"/>
              <a:t> </a:t>
            </a:r>
            <a:r>
              <a:rPr lang="de-AT" sz="1400" dirty="0" err="1"/>
              <a:t>sustainability</a:t>
            </a:r>
            <a:r>
              <a:rPr lang="de-AT" sz="1400" dirty="0"/>
              <a:t> </a:t>
            </a:r>
            <a:r>
              <a:rPr lang="de-AT" sz="1400" dirty="0" err="1"/>
              <a:t>communication</a:t>
            </a:r>
            <a:r>
              <a:rPr lang="de-AT" sz="1400" dirty="0"/>
              <a:t>.</a:t>
            </a:r>
            <a:endParaRPr lang="de-DE" sz="1400" dirty="0"/>
          </a:p>
          <a:p>
            <a:pPr>
              <a:lnSpc>
                <a:spcPct val="90000"/>
              </a:lnSpc>
              <a:buFontTx/>
              <a:buNone/>
            </a:pPr>
            <a:endParaRPr lang="de-DE" sz="1400" dirty="0"/>
          </a:p>
        </p:txBody>
      </p:sp>
    </p:spTree>
    <p:extLst>
      <p:ext uri="{BB962C8B-B14F-4D97-AF65-F5344CB8AC3E}">
        <p14:creationId xmlns:p14="http://schemas.microsoft.com/office/powerpoint/2010/main" val="2379236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D7B85E-777F-F34B-B840-7D1E6CAA270C}"/>
              </a:ext>
            </a:extLst>
          </p:cNvPr>
          <p:cNvSpPr>
            <a:spLocks noGrp="1"/>
          </p:cNvSpPr>
          <p:nvPr>
            <p:ph type="title"/>
          </p:nvPr>
        </p:nvSpPr>
        <p:spPr/>
        <p:txBody>
          <a:bodyPr/>
          <a:lstStyle/>
          <a:p>
            <a:r>
              <a:rPr lang="en-AU" dirty="0"/>
              <a:t>Overview</a:t>
            </a:r>
          </a:p>
        </p:txBody>
      </p:sp>
      <p:sp>
        <p:nvSpPr>
          <p:cNvPr id="3" name="Inhaltsplatzhalter 2">
            <a:extLst>
              <a:ext uri="{FF2B5EF4-FFF2-40B4-BE49-F238E27FC236}">
                <a16:creationId xmlns:a16="http://schemas.microsoft.com/office/drawing/2014/main" id="{E2A2D9E7-4508-5E4C-8E12-7D2E9AB334D3}"/>
              </a:ext>
            </a:extLst>
          </p:cNvPr>
          <p:cNvSpPr>
            <a:spLocks noGrp="1"/>
          </p:cNvSpPr>
          <p:nvPr>
            <p:ph idx="1"/>
          </p:nvPr>
        </p:nvSpPr>
        <p:spPr/>
        <p:txBody>
          <a:bodyPr/>
          <a:lstStyle/>
          <a:p>
            <a:pPr marL="457200" indent="-457200">
              <a:buAutoNum type="alphaUcPeriod"/>
            </a:pPr>
            <a:r>
              <a:rPr lang="en-AU" dirty="0"/>
              <a:t>Sense- and </a:t>
            </a:r>
            <a:r>
              <a:rPr lang="en-AU" dirty="0" err="1"/>
              <a:t>meaningmaking</a:t>
            </a:r>
            <a:r>
              <a:rPr lang="en-AU" dirty="0"/>
              <a:t> – recap</a:t>
            </a:r>
          </a:p>
          <a:p>
            <a:pPr marL="457200" indent="-457200">
              <a:buAutoNum type="alphaUcPeriod"/>
            </a:pPr>
            <a:r>
              <a:rPr lang="en-AU" dirty="0"/>
              <a:t>Culture – Definition</a:t>
            </a:r>
          </a:p>
          <a:p>
            <a:pPr marL="457200" indent="-457200">
              <a:buAutoNum type="alphaUcPeriod"/>
            </a:pPr>
            <a:r>
              <a:rPr lang="en-AU" dirty="0"/>
              <a:t>“Cultivation of Sustainability”?</a:t>
            </a:r>
          </a:p>
          <a:p>
            <a:pPr marL="457200" indent="-457200">
              <a:buAutoNum type="alphaUcPeriod"/>
            </a:pPr>
            <a:r>
              <a:rPr lang="en-AU" dirty="0"/>
              <a:t>Discursive construction of a “new norm”</a:t>
            </a:r>
          </a:p>
        </p:txBody>
      </p:sp>
    </p:spTree>
    <p:extLst>
      <p:ext uri="{BB962C8B-B14F-4D97-AF65-F5344CB8AC3E}">
        <p14:creationId xmlns:p14="http://schemas.microsoft.com/office/powerpoint/2010/main" val="2065053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AU" dirty="0"/>
              <a:t>A. Sense- and </a:t>
            </a:r>
            <a:r>
              <a:rPr lang="en-AU" dirty="0" err="1"/>
              <a:t>meaningmaking</a:t>
            </a:r>
            <a:r>
              <a:rPr lang="en-AU" dirty="0"/>
              <a:t> - recap</a:t>
            </a:r>
            <a:endParaRPr lang="de-DE" dirty="0">
              <a:solidFill>
                <a:schemeClr val="bg1"/>
              </a:solidFill>
            </a:endParaRPr>
          </a:p>
        </p:txBody>
      </p:sp>
      <p:sp>
        <p:nvSpPr>
          <p:cNvPr id="26627" name="Rectangle 4"/>
          <p:cNvSpPr>
            <a:spLocks noGrp="1" noChangeArrowheads="1"/>
          </p:cNvSpPr>
          <p:nvPr>
            <p:ph type="body" idx="1"/>
          </p:nvPr>
        </p:nvSpPr>
        <p:spPr>
          <a:xfrm>
            <a:off x="1199455" y="1617682"/>
            <a:ext cx="10753195" cy="4525963"/>
          </a:xfrm>
        </p:spPr>
        <p:txBody>
          <a:bodyPr>
            <a:normAutofit/>
          </a:bodyPr>
          <a:lstStyle/>
          <a:p>
            <a:pPr marL="0" indent="0">
              <a:spcBef>
                <a:spcPts val="1200"/>
              </a:spcBef>
              <a:buNone/>
            </a:pPr>
            <a:r>
              <a:rPr lang="en-GB" b="1" dirty="0" smtClean="0"/>
              <a:t>Communication </a:t>
            </a:r>
            <a:r>
              <a:rPr lang="en-GB" b="1" i="1" dirty="0" smtClean="0"/>
              <a:t>for </a:t>
            </a:r>
            <a:r>
              <a:rPr lang="en-GB" b="1" dirty="0" smtClean="0"/>
              <a:t>sustainability</a:t>
            </a:r>
          </a:p>
          <a:p>
            <a:pPr>
              <a:spcBef>
                <a:spcPts val="1200"/>
              </a:spcBef>
            </a:pPr>
            <a:r>
              <a:rPr lang="en-GB" dirty="0" smtClean="0"/>
              <a:t>Culture oriented</a:t>
            </a:r>
          </a:p>
          <a:p>
            <a:pPr>
              <a:spcBef>
                <a:spcPts val="1200"/>
              </a:spcBef>
            </a:pPr>
            <a:r>
              <a:rPr lang="en-GB" dirty="0" smtClean="0"/>
              <a:t>Quality of public discourses, social deliberation</a:t>
            </a:r>
          </a:p>
          <a:p>
            <a:pPr>
              <a:spcBef>
                <a:spcPts val="1200"/>
              </a:spcBef>
            </a:pPr>
            <a:r>
              <a:rPr lang="en-GB" dirty="0" smtClean="0"/>
              <a:t>Meeting the uncertainty challenge by producing socially robust knowledge</a:t>
            </a:r>
          </a:p>
          <a:p>
            <a:pPr>
              <a:spcBef>
                <a:spcPts val="1200"/>
              </a:spcBef>
            </a:pPr>
            <a:r>
              <a:rPr lang="en-GB" dirty="0" smtClean="0"/>
              <a:t>Meeting the ambivalence challenge by producing shared visions on sustainability</a:t>
            </a:r>
          </a:p>
          <a:p>
            <a:pPr>
              <a:spcBef>
                <a:spcPts val="1200"/>
              </a:spcBef>
            </a:pPr>
            <a:r>
              <a:rPr lang="en-GB" dirty="0" smtClean="0"/>
              <a:t>Meeting the implementation challenge by producing better </a:t>
            </a:r>
            <a:r>
              <a:rPr lang="en-GB" dirty="0" err="1" smtClean="0"/>
              <a:t>accepeted</a:t>
            </a:r>
            <a:r>
              <a:rPr lang="en-GB" dirty="0" smtClean="0"/>
              <a:t> decisions </a:t>
            </a:r>
          </a:p>
          <a:p>
            <a:pPr>
              <a:spcBef>
                <a:spcPts val="1200"/>
              </a:spcBef>
            </a:pPr>
            <a:endParaRPr lang="en-GB" dirty="0"/>
          </a:p>
        </p:txBody>
      </p:sp>
    </p:spTree>
    <p:extLst>
      <p:ext uri="{BB962C8B-B14F-4D97-AF65-F5344CB8AC3E}">
        <p14:creationId xmlns:p14="http://schemas.microsoft.com/office/powerpoint/2010/main" val="2442570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D7B85E-777F-F34B-B840-7D1E6CAA270C}"/>
              </a:ext>
            </a:extLst>
          </p:cNvPr>
          <p:cNvSpPr>
            <a:spLocks noGrp="1"/>
          </p:cNvSpPr>
          <p:nvPr>
            <p:ph type="title"/>
          </p:nvPr>
        </p:nvSpPr>
        <p:spPr/>
        <p:txBody>
          <a:bodyPr/>
          <a:lstStyle/>
          <a:p>
            <a:r>
              <a:rPr lang="en-AU" dirty="0"/>
              <a:t>A. Sense- and </a:t>
            </a:r>
            <a:r>
              <a:rPr lang="en-AU" dirty="0" err="1"/>
              <a:t>meaningmaking</a:t>
            </a:r>
            <a:r>
              <a:rPr lang="en-AU" dirty="0"/>
              <a:t> - recap</a:t>
            </a:r>
          </a:p>
        </p:txBody>
      </p:sp>
      <p:sp>
        <p:nvSpPr>
          <p:cNvPr id="3" name="Inhaltsplatzhalter 2">
            <a:extLst>
              <a:ext uri="{FF2B5EF4-FFF2-40B4-BE49-F238E27FC236}">
                <a16:creationId xmlns:a16="http://schemas.microsoft.com/office/drawing/2014/main" id="{E2A2D9E7-4508-5E4C-8E12-7D2E9AB334D3}"/>
              </a:ext>
            </a:extLst>
          </p:cNvPr>
          <p:cNvSpPr>
            <a:spLocks noGrp="1"/>
          </p:cNvSpPr>
          <p:nvPr>
            <p:ph idx="1"/>
          </p:nvPr>
        </p:nvSpPr>
        <p:spPr/>
        <p:txBody>
          <a:bodyPr/>
          <a:lstStyle/>
          <a:p>
            <a:pPr marL="45720" indent="0">
              <a:buNone/>
            </a:pPr>
            <a:r>
              <a:rPr lang="en-US" b="1" dirty="0"/>
              <a:t>Communication for sustainability = Sensemaking</a:t>
            </a:r>
          </a:p>
          <a:p>
            <a:pPr>
              <a:buFontTx/>
              <a:buChar char="-"/>
            </a:pPr>
            <a:r>
              <a:rPr lang="en-US" dirty="0"/>
              <a:t>sense making = “enactment of the social world, constituting it through text and verbal descriptions that are communicated to and negotiated with others” </a:t>
            </a:r>
            <a:r>
              <a:rPr lang="en-US" sz="1600" dirty="0"/>
              <a:t>(Berger &amp; </a:t>
            </a:r>
            <a:r>
              <a:rPr lang="en-US" sz="1600" dirty="0" err="1"/>
              <a:t>Luckmann</a:t>
            </a:r>
            <a:r>
              <a:rPr lang="en-US" sz="1600" dirty="0"/>
              <a:t>, 1966)</a:t>
            </a:r>
          </a:p>
          <a:p>
            <a:pPr>
              <a:buFontTx/>
              <a:buChar char="-"/>
            </a:pPr>
            <a:r>
              <a:rPr lang="en-US" dirty="0"/>
              <a:t>Individual = man in action and practice; “a story-telling animal” </a:t>
            </a:r>
            <a:r>
              <a:rPr lang="en-US" sz="1600" dirty="0"/>
              <a:t>(</a:t>
            </a:r>
            <a:r>
              <a:rPr lang="en-US" sz="1600" dirty="0" err="1"/>
              <a:t>MacIntyre</a:t>
            </a:r>
            <a:r>
              <a:rPr lang="en-US" sz="1600" dirty="0"/>
              <a:t>, 1981, p. 201)</a:t>
            </a:r>
          </a:p>
          <a:p>
            <a:pPr>
              <a:buFontTx/>
              <a:buChar char="-"/>
            </a:pPr>
            <a:r>
              <a:rPr lang="en-US" dirty="0"/>
              <a:t>Conversation as “sensemaking in action” – sensemaking as “process of narrativization” (narrative-making)</a:t>
            </a:r>
          </a:p>
          <a:p>
            <a:pPr marL="0" indent="0">
              <a:buNone/>
            </a:pPr>
            <a:endParaRPr lang="en-AU" dirty="0"/>
          </a:p>
        </p:txBody>
      </p:sp>
    </p:spTree>
    <p:extLst>
      <p:ext uri="{BB962C8B-B14F-4D97-AF65-F5344CB8AC3E}">
        <p14:creationId xmlns:p14="http://schemas.microsoft.com/office/powerpoint/2010/main" val="2896964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80613A-2D8A-4B41-8BE2-B6554E431FBB}"/>
              </a:ext>
            </a:extLst>
          </p:cNvPr>
          <p:cNvSpPr>
            <a:spLocks noGrp="1"/>
          </p:cNvSpPr>
          <p:nvPr>
            <p:ph type="title"/>
          </p:nvPr>
        </p:nvSpPr>
        <p:spPr/>
        <p:txBody>
          <a:bodyPr/>
          <a:lstStyle/>
          <a:p>
            <a:r>
              <a:rPr lang="en-AU" dirty="0"/>
              <a:t>B. Culture - definitions</a:t>
            </a:r>
          </a:p>
        </p:txBody>
      </p:sp>
      <p:sp>
        <p:nvSpPr>
          <p:cNvPr id="3" name="Inhaltsplatzhalter 2">
            <a:extLst>
              <a:ext uri="{FF2B5EF4-FFF2-40B4-BE49-F238E27FC236}">
                <a16:creationId xmlns:a16="http://schemas.microsoft.com/office/drawing/2014/main" id="{2D956795-094F-E746-971C-1D258F1D4BAA}"/>
              </a:ext>
            </a:extLst>
          </p:cNvPr>
          <p:cNvSpPr>
            <a:spLocks noGrp="1"/>
          </p:cNvSpPr>
          <p:nvPr>
            <p:ph idx="1"/>
          </p:nvPr>
        </p:nvSpPr>
        <p:spPr/>
        <p:txBody>
          <a:bodyPr>
            <a:normAutofit/>
          </a:bodyPr>
          <a:lstStyle/>
          <a:p>
            <a:pPr algn="just">
              <a:lnSpc>
                <a:spcPct val="90000"/>
              </a:lnSpc>
              <a:buNone/>
              <a:defRPr/>
            </a:pPr>
            <a:r>
              <a:rPr lang="en-US" b="1" dirty="0"/>
              <a:t>Artistic definition </a:t>
            </a:r>
            <a:r>
              <a:rPr lang="en-US" dirty="0"/>
              <a:t>- refers to the artistic and intellectual creations of a society, especially those which are valued highly. (Kidd, 2002:100)</a:t>
            </a:r>
          </a:p>
          <a:p>
            <a:pPr algn="just">
              <a:lnSpc>
                <a:spcPct val="90000"/>
              </a:lnSpc>
              <a:buNone/>
              <a:defRPr/>
            </a:pPr>
            <a:r>
              <a:rPr lang="en-NZ" b="1" dirty="0"/>
              <a:t>Social definition </a:t>
            </a:r>
            <a:r>
              <a:rPr lang="en-NZ" dirty="0"/>
              <a:t>- refers to the ‘way of life’ of a social group, including their values, norms, behavioural patterns, customs and rituals and even material objects</a:t>
            </a:r>
          </a:p>
          <a:p>
            <a:pPr algn="just">
              <a:lnSpc>
                <a:spcPct val="90000"/>
              </a:lnSpc>
              <a:buNone/>
              <a:defRPr/>
            </a:pPr>
            <a:endParaRPr lang="en-US" u="sng" dirty="0"/>
          </a:p>
          <a:p>
            <a:pPr algn="just">
              <a:lnSpc>
                <a:spcPct val="90000"/>
              </a:lnSpc>
              <a:buNone/>
              <a:defRPr/>
            </a:pPr>
            <a:endParaRPr lang="en-US" dirty="0"/>
          </a:p>
          <a:p>
            <a:pPr marL="0" indent="0">
              <a:lnSpc>
                <a:spcPct val="90000"/>
              </a:lnSpc>
              <a:buNone/>
              <a:defRPr/>
            </a:pPr>
            <a:r>
              <a:rPr lang="en-NZ" i="1" dirty="0"/>
              <a:t>The instinctive biological operations of our bodies are not assumed to be cultural (Hall, 1997), </a:t>
            </a:r>
          </a:p>
          <a:p>
            <a:pPr marL="0" indent="0">
              <a:lnSpc>
                <a:spcPct val="90000"/>
              </a:lnSpc>
              <a:buNone/>
              <a:defRPr/>
            </a:pPr>
            <a:r>
              <a:rPr lang="en-NZ" i="1" dirty="0"/>
              <a:t>-&gt; but </a:t>
            </a:r>
            <a:r>
              <a:rPr lang="en-NZ" b="1" i="1" dirty="0"/>
              <a:t>all other activities requiring the transfer, understanding or construction of meaning and value are. </a:t>
            </a:r>
          </a:p>
          <a:p>
            <a:pPr>
              <a:lnSpc>
                <a:spcPct val="90000"/>
              </a:lnSpc>
              <a:buNone/>
              <a:defRPr/>
            </a:pPr>
            <a:endParaRPr lang="en-NZ" dirty="0"/>
          </a:p>
          <a:p>
            <a:pPr algn="just">
              <a:lnSpc>
                <a:spcPct val="90000"/>
              </a:lnSpc>
              <a:buNone/>
              <a:defRPr/>
            </a:pPr>
            <a:endParaRPr lang="en-US" dirty="0"/>
          </a:p>
          <a:p>
            <a:endParaRPr lang="en-AU" dirty="0"/>
          </a:p>
          <a:p>
            <a:pPr marL="0" indent="0">
              <a:buNone/>
            </a:pPr>
            <a:endParaRPr lang="en-AU" dirty="0"/>
          </a:p>
        </p:txBody>
      </p:sp>
    </p:spTree>
    <p:extLst>
      <p:ext uri="{BB962C8B-B14F-4D97-AF65-F5344CB8AC3E}">
        <p14:creationId xmlns:p14="http://schemas.microsoft.com/office/powerpoint/2010/main" val="1701396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80613A-2D8A-4B41-8BE2-B6554E431FBB}"/>
              </a:ext>
            </a:extLst>
          </p:cNvPr>
          <p:cNvSpPr>
            <a:spLocks noGrp="1"/>
          </p:cNvSpPr>
          <p:nvPr>
            <p:ph type="title"/>
          </p:nvPr>
        </p:nvSpPr>
        <p:spPr/>
        <p:txBody>
          <a:bodyPr/>
          <a:lstStyle/>
          <a:p>
            <a:r>
              <a:rPr lang="en-AU" dirty="0"/>
              <a:t>C. Cultivation of Sustainability?</a:t>
            </a:r>
          </a:p>
        </p:txBody>
      </p:sp>
      <p:sp>
        <p:nvSpPr>
          <p:cNvPr id="3" name="Inhaltsplatzhalter 2">
            <a:extLst>
              <a:ext uri="{FF2B5EF4-FFF2-40B4-BE49-F238E27FC236}">
                <a16:creationId xmlns:a16="http://schemas.microsoft.com/office/drawing/2014/main" id="{2D956795-094F-E746-971C-1D258F1D4BAA}"/>
              </a:ext>
            </a:extLst>
          </p:cNvPr>
          <p:cNvSpPr>
            <a:spLocks noGrp="1"/>
          </p:cNvSpPr>
          <p:nvPr>
            <p:ph idx="1"/>
          </p:nvPr>
        </p:nvSpPr>
        <p:spPr/>
        <p:txBody>
          <a:bodyPr>
            <a:normAutofit/>
          </a:bodyPr>
          <a:lstStyle/>
          <a:p>
            <a:pPr algn="just">
              <a:lnSpc>
                <a:spcPct val="90000"/>
              </a:lnSpc>
              <a:buNone/>
              <a:defRPr/>
            </a:pPr>
            <a:r>
              <a:rPr lang="en-US" b="1" dirty="0"/>
              <a:t>Artistic definition </a:t>
            </a:r>
            <a:r>
              <a:rPr lang="en-US" dirty="0"/>
              <a:t>- refers to the artistic and intellectual creations of a society, especially those which are valued highly. (Kidd, 2002:100)</a:t>
            </a:r>
          </a:p>
          <a:p>
            <a:pPr algn="just">
              <a:lnSpc>
                <a:spcPct val="90000"/>
              </a:lnSpc>
              <a:buNone/>
              <a:defRPr/>
            </a:pPr>
            <a:r>
              <a:rPr lang="en-NZ" b="1" dirty="0"/>
              <a:t>Social definition </a:t>
            </a:r>
            <a:r>
              <a:rPr lang="en-NZ" dirty="0"/>
              <a:t>- refers to the ‘way of life’ of a social group, including their values, norms, behavioural patterns, customs and rituals and even material objects</a:t>
            </a:r>
          </a:p>
          <a:p>
            <a:pPr algn="just">
              <a:lnSpc>
                <a:spcPct val="90000"/>
              </a:lnSpc>
              <a:buNone/>
              <a:defRPr/>
            </a:pPr>
            <a:endParaRPr lang="en-US" u="sng" dirty="0"/>
          </a:p>
          <a:p>
            <a:pPr algn="just">
              <a:lnSpc>
                <a:spcPct val="90000"/>
              </a:lnSpc>
              <a:buNone/>
              <a:defRPr/>
            </a:pPr>
            <a:endParaRPr lang="en-US" dirty="0"/>
          </a:p>
          <a:p>
            <a:pPr marL="0" indent="0">
              <a:lnSpc>
                <a:spcPct val="90000"/>
              </a:lnSpc>
              <a:buNone/>
              <a:defRPr/>
            </a:pPr>
            <a:r>
              <a:rPr lang="en-NZ" i="1" dirty="0"/>
              <a:t>The instinctive biological operations of our bodies are not assumed to be cultural (Hall, 1997), </a:t>
            </a:r>
          </a:p>
          <a:p>
            <a:pPr marL="0" indent="0">
              <a:lnSpc>
                <a:spcPct val="90000"/>
              </a:lnSpc>
              <a:buNone/>
              <a:defRPr/>
            </a:pPr>
            <a:r>
              <a:rPr lang="en-NZ" i="1" dirty="0"/>
              <a:t>-&gt; but </a:t>
            </a:r>
            <a:r>
              <a:rPr lang="en-NZ" b="1" i="1" dirty="0"/>
              <a:t>all other activities requiring the transfer, understanding or construction of meaning and value are. </a:t>
            </a:r>
          </a:p>
          <a:p>
            <a:pPr>
              <a:lnSpc>
                <a:spcPct val="90000"/>
              </a:lnSpc>
              <a:buNone/>
              <a:defRPr/>
            </a:pPr>
            <a:endParaRPr lang="en-NZ" dirty="0"/>
          </a:p>
          <a:p>
            <a:pPr algn="just">
              <a:lnSpc>
                <a:spcPct val="90000"/>
              </a:lnSpc>
              <a:buNone/>
              <a:defRPr/>
            </a:pPr>
            <a:endParaRPr lang="en-US" dirty="0"/>
          </a:p>
          <a:p>
            <a:endParaRPr lang="en-AU" dirty="0"/>
          </a:p>
          <a:p>
            <a:pPr marL="0" indent="0">
              <a:buNone/>
            </a:pPr>
            <a:endParaRPr lang="en-AU" dirty="0"/>
          </a:p>
        </p:txBody>
      </p:sp>
    </p:spTree>
    <p:extLst>
      <p:ext uri="{BB962C8B-B14F-4D97-AF65-F5344CB8AC3E}">
        <p14:creationId xmlns:p14="http://schemas.microsoft.com/office/powerpoint/2010/main" val="457476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E8BDD5D-6DD2-0647-A7AC-2D44B28B7A81}"/>
              </a:ext>
            </a:extLst>
          </p:cNvPr>
          <p:cNvSpPr>
            <a:spLocks noGrp="1"/>
          </p:cNvSpPr>
          <p:nvPr>
            <p:ph type="title"/>
          </p:nvPr>
        </p:nvSpPr>
        <p:spPr/>
        <p:txBody>
          <a:bodyPr/>
          <a:lstStyle/>
          <a:p>
            <a:r>
              <a:rPr lang="en-AU" dirty="0"/>
              <a:t>C. Cultivation of Sustainability?</a:t>
            </a:r>
          </a:p>
        </p:txBody>
      </p:sp>
      <p:sp>
        <p:nvSpPr>
          <p:cNvPr id="13" name="Textfeld 12">
            <a:extLst>
              <a:ext uri="{FF2B5EF4-FFF2-40B4-BE49-F238E27FC236}">
                <a16:creationId xmlns:a16="http://schemas.microsoft.com/office/drawing/2014/main" id="{1F686A3B-17CD-2E4E-99A7-AA120690E836}"/>
              </a:ext>
            </a:extLst>
          </p:cNvPr>
          <p:cNvSpPr txBox="1"/>
          <p:nvPr/>
        </p:nvSpPr>
        <p:spPr>
          <a:xfrm>
            <a:off x="1271464" y="1556792"/>
            <a:ext cx="8928992" cy="1508105"/>
          </a:xfrm>
          <a:prstGeom prst="rect">
            <a:avLst/>
          </a:prstGeom>
          <a:noFill/>
        </p:spPr>
        <p:txBody>
          <a:bodyPr wrap="square" rtlCol="0">
            <a:spAutoFit/>
          </a:bodyPr>
          <a:lstStyle/>
          <a:p>
            <a:r>
              <a:rPr lang="en-AU" sz="2400" dirty="0">
                <a:latin typeface="+mj-lt"/>
              </a:rPr>
              <a:t>Increasing sustainable practices during lockdowns &amp; restrictions</a:t>
            </a:r>
          </a:p>
          <a:p>
            <a:endParaRPr lang="en-AU" sz="2000" dirty="0">
              <a:latin typeface="+mj-lt"/>
            </a:endParaRPr>
          </a:p>
          <a:p>
            <a:r>
              <a:rPr lang="en-AU" sz="1600" dirty="0">
                <a:latin typeface="+mj-lt"/>
              </a:rPr>
              <a:t>Survey, mixed-methods:</a:t>
            </a:r>
          </a:p>
          <a:p>
            <a:pPr marL="342900" indent="-342900">
              <a:buAutoNum type="alphaLcParenR"/>
            </a:pPr>
            <a:r>
              <a:rPr lang="en-AU" sz="1600" dirty="0">
                <a:latin typeface="+mj-lt"/>
              </a:rPr>
              <a:t>Customized samples, n = 269 (Austria), n = 102 (Australia), 2020</a:t>
            </a:r>
          </a:p>
          <a:p>
            <a:pPr marL="342900" indent="-342900">
              <a:buAutoNum type="alphaLcParenR"/>
            </a:pPr>
            <a:r>
              <a:rPr lang="en-AU" sz="1600" dirty="0">
                <a:latin typeface="+mj-lt"/>
              </a:rPr>
              <a:t>Representative survey, n = 3000 (Australia), 2021</a:t>
            </a:r>
          </a:p>
        </p:txBody>
      </p:sp>
      <p:sp>
        <p:nvSpPr>
          <p:cNvPr id="20" name="Textfeld 19">
            <a:extLst>
              <a:ext uri="{FF2B5EF4-FFF2-40B4-BE49-F238E27FC236}">
                <a16:creationId xmlns:a16="http://schemas.microsoft.com/office/drawing/2014/main" id="{9732CC9A-30C6-EB41-B8C0-12DFC93104B6}"/>
              </a:ext>
            </a:extLst>
          </p:cNvPr>
          <p:cNvSpPr txBox="1"/>
          <p:nvPr/>
        </p:nvSpPr>
        <p:spPr>
          <a:xfrm>
            <a:off x="1264575" y="3669590"/>
            <a:ext cx="8863873" cy="2123658"/>
          </a:xfrm>
          <a:prstGeom prst="rect">
            <a:avLst/>
          </a:prstGeom>
          <a:noFill/>
        </p:spPr>
        <p:txBody>
          <a:bodyPr wrap="square" rtlCol="0">
            <a:spAutoFit/>
          </a:bodyPr>
          <a:lstStyle/>
          <a:p>
            <a:r>
              <a:rPr lang="en-AU" sz="2400" dirty="0">
                <a:latin typeface="+mj-lt"/>
              </a:rPr>
              <a:t>Social practices &amp; representations of sustainability highly depended on situation &amp; cultural context</a:t>
            </a:r>
          </a:p>
          <a:p>
            <a:endParaRPr lang="en-AU" sz="2000" dirty="0">
              <a:latin typeface="+mj-lt"/>
            </a:endParaRPr>
          </a:p>
          <a:p>
            <a:r>
              <a:rPr lang="en-AU" sz="1600" dirty="0">
                <a:latin typeface="+mj-lt"/>
              </a:rPr>
              <a:t>Online-focus group, duration: 5 days </a:t>
            </a:r>
          </a:p>
          <a:p>
            <a:r>
              <a:rPr lang="en-AU" sz="1600" dirty="0">
                <a:latin typeface="+mj-lt"/>
              </a:rPr>
              <a:t>(website-forum &amp; </a:t>
            </a:r>
            <a:r>
              <a:rPr lang="en-AU" sz="1600" dirty="0" err="1">
                <a:latin typeface="+mj-lt"/>
              </a:rPr>
              <a:t>whatsapp</a:t>
            </a:r>
            <a:r>
              <a:rPr lang="en-AU" sz="1600" dirty="0">
                <a:latin typeface="+mj-lt"/>
              </a:rPr>
              <a:t>):</a:t>
            </a:r>
          </a:p>
          <a:p>
            <a:pPr marL="342900" indent="-342900">
              <a:buAutoNum type="alphaLcParenR"/>
            </a:pPr>
            <a:r>
              <a:rPr lang="en-AU" sz="1600" dirty="0">
                <a:latin typeface="+mj-lt"/>
              </a:rPr>
              <a:t>Heterogeneous samples, n = 25</a:t>
            </a:r>
          </a:p>
          <a:p>
            <a:pPr marL="342900" indent="-342900">
              <a:buAutoNum type="alphaLcParenR"/>
            </a:pPr>
            <a:r>
              <a:rPr lang="en-AU" sz="1600" dirty="0">
                <a:latin typeface="+mj-lt"/>
              </a:rPr>
              <a:t>Countries: USA, Australia, Indonesia, China, Germany, Austria, Slovenia, Bosnia, Colombia, Chile </a:t>
            </a:r>
          </a:p>
        </p:txBody>
      </p:sp>
    </p:spTree>
    <p:extLst>
      <p:ext uri="{BB962C8B-B14F-4D97-AF65-F5344CB8AC3E}">
        <p14:creationId xmlns:p14="http://schemas.microsoft.com/office/powerpoint/2010/main" val="4257118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2781</Words>
  <Application>Microsoft Office PowerPoint</Application>
  <PresentationFormat>Breitbild</PresentationFormat>
  <Paragraphs>255</Paragraphs>
  <Slides>20</Slides>
  <Notes>15</Notes>
  <HiddenSlides>4</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20</vt:i4>
      </vt:variant>
    </vt:vector>
  </HeadingPairs>
  <TitlesOfParts>
    <vt:vector size="25" baseType="lpstr">
      <vt:lpstr>Arial</vt:lpstr>
      <vt:lpstr>Calibri</vt:lpstr>
      <vt:lpstr>Verdana</vt:lpstr>
      <vt:lpstr>Wingdings</vt:lpstr>
      <vt:lpstr>Larissa-Design</vt:lpstr>
      <vt:lpstr>Communication for Sustainability</vt:lpstr>
      <vt:lpstr>Where are we?</vt:lpstr>
      <vt:lpstr>Learning outcomes</vt:lpstr>
      <vt:lpstr>Overview</vt:lpstr>
      <vt:lpstr>A. Sense- and meaningmaking - recap</vt:lpstr>
      <vt:lpstr>A. Sense- and meaningmaking - recap</vt:lpstr>
      <vt:lpstr>B. Culture - definitions</vt:lpstr>
      <vt:lpstr>C. Cultivation of Sustainability?</vt:lpstr>
      <vt:lpstr>C. Cultivation of Sustainability?</vt:lpstr>
      <vt:lpstr>C. Cultivation of Sustainability?</vt:lpstr>
      <vt:lpstr>C. Cultivation of Sustainability?</vt:lpstr>
      <vt:lpstr>C. Cultivation of Sustainability?</vt:lpstr>
      <vt:lpstr>C. Cultivation of Sustainability?</vt:lpstr>
      <vt:lpstr>C. Cultivation of Sustainability?</vt:lpstr>
      <vt:lpstr>D. Discursive construction of a “new norm”</vt:lpstr>
      <vt:lpstr>D. Discursive construction of a “new norm”</vt:lpstr>
      <vt:lpstr>D. Discursive construction of a “new norm”</vt:lpstr>
      <vt:lpstr>D. Discursive construction of a “new norm”</vt:lpstr>
      <vt:lpstr>Links back to …</vt:lpstr>
      <vt:lpstr>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zmml</dc:creator>
  <cp:lastModifiedBy>Windows-Benutzer</cp:lastModifiedBy>
  <cp:revision>355</cp:revision>
  <dcterms:created xsi:type="dcterms:W3CDTF">2011-07-07T10:45:47Z</dcterms:created>
  <dcterms:modified xsi:type="dcterms:W3CDTF">2023-08-30T08:14:21Z</dcterms:modified>
</cp:coreProperties>
</file>