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368" r:id="rId2"/>
    <p:sldId id="369" r:id="rId3"/>
    <p:sldId id="370" r:id="rId4"/>
    <p:sldId id="1082" r:id="rId5"/>
    <p:sldId id="1083" r:id="rId6"/>
    <p:sldId id="1085" r:id="rId7"/>
    <p:sldId id="1091" r:id="rId8"/>
    <p:sldId id="1086" r:id="rId9"/>
    <p:sldId id="1092" r:id="rId10"/>
    <p:sldId id="1093" r:id="rId11"/>
    <p:sldId id="1087" r:id="rId12"/>
    <p:sldId id="375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-Benutzer" initials="W" lastIdx="2" clrIdx="0">
    <p:extLst>
      <p:ext uri="{19B8F6BF-5375-455C-9EA6-DF929625EA0E}">
        <p15:presenceInfo xmlns:p15="http://schemas.microsoft.com/office/powerpoint/2012/main" userId="Windows-Benutz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1A59"/>
    <a:srgbClr val="C1D694"/>
    <a:srgbClr val="95843F"/>
    <a:srgbClr val="BEBC32"/>
    <a:srgbClr val="00664B"/>
    <a:srgbClr val="FFFFFF"/>
    <a:srgbClr val="6CB8D8"/>
    <a:srgbClr val="DFC638"/>
    <a:srgbClr val="A99090"/>
    <a:srgbClr val="3B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75" autoAdjust="0"/>
    <p:restoredTop sz="77077" autoAdjust="0"/>
  </p:normalViewPr>
  <p:slideViewPr>
    <p:cSldViewPr>
      <p:cViewPr varScale="1">
        <p:scale>
          <a:sx n="46" d="100"/>
          <a:sy n="46" d="100"/>
        </p:scale>
        <p:origin x="1659" y="39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3" y="3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A634F9-9DF9-4D42-848D-DB319DC31BB4}" type="doc">
      <dgm:prSet loTypeId="urn:microsoft.com/office/officeart/2005/8/layout/gear1" loCatId="" qsTypeId="urn:microsoft.com/office/officeart/2005/8/quickstyle/simple1" qsCatId="simple" csTypeId="urn:microsoft.com/office/officeart/2005/8/colors/colorful5" csCatId="colorful" phldr="1"/>
      <dgm:spPr/>
    </dgm:pt>
    <dgm:pt modelId="{8E8EF614-6BF9-1B47-BF16-0AD53A9E784F}">
      <dgm:prSet phldrT="[Text]" custT="1"/>
      <dgm:spPr/>
      <dgm:t>
        <a:bodyPr/>
        <a:lstStyle/>
        <a:p>
          <a:r>
            <a:rPr lang="de-DE" sz="1400" dirty="0" err="1"/>
            <a:t>Institutionalization</a:t>
          </a:r>
          <a:r>
            <a:rPr lang="de-DE" sz="1400" dirty="0"/>
            <a:t> (</a:t>
          </a:r>
          <a:r>
            <a:rPr lang="de-DE" sz="1400" dirty="0" err="1"/>
            <a:t>programs</a:t>
          </a:r>
          <a:r>
            <a:rPr lang="de-DE" sz="1400" dirty="0"/>
            <a:t>, </a:t>
          </a:r>
          <a:r>
            <a:rPr lang="de-DE" sz="1400" dirty="0" err="1"/>
            <a:t>journals</a:t>
          </a:r>
          <a:r>
            <a:rPr lang="de-DE" sz="1400" dirty="0"/>
            <a:t>, </a:t>
          </a:r>
          <a:r>
            <a:rPr lang="de-DE" sz="1400" dirty="0" err="1"/>
            <a:t>organizations</a:t>
          </a:r>
          <a:r>
            <a:rPr lang="de-DE" sz="1400"/>
            <a:t>, chairs</a:t>
          </a:r>
          <a:r>
            <a:rPr lang="de-DE" sz="1400" dirty="0"/>
            <a:t>)</a:t>
          </a:r>
        </a:p>
      </dgm:t>
    </dgm:pt>
    <dgm:pt modelId="{1FD35905-6B79-D343-8208-600302F30E7E}" type="parTrans" cxnId="{6D6E5D0F-D4A3-5E45-AC70-50BCC7BEF75D}">
      <dgm:prSet/>
      <dgm:spPr/>
      <dgm:t>
        <a:bodyPr/>
        <a:lstStyle/>
        <a:p>
          <a:endParaRPr lang="de-DE" sz="1400"/>
        </a:p>
      </dgm:t>
    </dgm:pt>
    <dgm:pt modelId="{73347C28-D5E8-574D-A17D-3E12C0FE5E08}" type="sibTrans" cxnId="{6D6E5D0F-D4A3-5E45-AC70-50BCC7BEF75D}">
      <dgm:prSet/>
      <dgm:spPr/>
      <dgm:t>
        <a:bodyPr/>
        <a:lstStyle/>
        <a:p>
          <a:endParaRPr lang="de-DE" sz="1400"/>
        </a:p>
      </dgm:t>
    </dgm:pt>
    <dgm:pt modelId="{18027C9F-C150-354E-90B4-BA92245FCAEA}">
      <dgm:prSet phldrT="[Text]" custT="1"/>
      <dgm:spPr/>
      <dgm:t>
        <a:bodyPr/>
        <a:lstStyle/>
        <a:p>
          <a:r>
            <a:rPr lang="de-DE" sz="1400" dirty="0" err="1"/>
            <a:t>Methodologies</a:t>
          </a:r>
          <a:r>
            <a:rPr lang="de-DE" sz="1400" dirty="0"/>
            <a:t>, </a:t>
          </a:r>
          <a:r>
            <a:rPr lang="de-DE" sz="1400" dirty="0" err="1"/>
            <a:t>heuristic</a:t>
          </a:r>
          <a:endParaRPr lang="de-DE" sz="1400" dirty="0"/>
        </a:p>
      </dgm:t>
    </dgm:pt>
    <dgm:pt modelId="{CD1FB9D7-6007-1C40-A050-B1199B2EFC77}" type="parTrans" cxnId="{B38483F2-EC17-AE4B-A42C-AFA497B481BF}">
      <dgm:prSet/>
      <dgm:spPr/>
      <dgm:t>
        <a:bodyPr/>
        <a:lstStyle/>
        <a:p>
          <a:endParaRPr lang="de-DE" sz="1400"/>
        </a:p>
      </dgm:t>
    </dgm:pt>
    <dgm:pt modelId="{F97E369E-354B-234E-BE9F-988DA1DC4470}" type="sibTrans" cxnId="{B38483F2-EC17-AE4B-A42C-AFA497B481BF}">
      <dgm:prSet/>
      <dgm:spPr/>
      <dgm:t>
        <a:bodyPr/>
        <a:lstStyle/>
        <a:p>
          <a:endParaRPr lang="de-DE" sz="1400"/>
        </a:p>
      </dgm:t>
    </dgm:pt>
    <dgm:pt modelId="{85743C80-1EF6-CC45-8620-28E31DAAA1B7}">
      <dgm:prSet phldrT="[Text]" custT="1"/>
      <dgm:spPr/>
      <dgm:t>
        <a:bodyPr/>
        <a:lstStyle/>
        <a:p>
          <a:r>
            <a:rPr lang="de-DE" sz="1400" dirty="0" err="1"/>
            <a:t>Epistemic</a:t>
          </a:r>
          <a:r>
            <a:rPr lang="de-DE" sz="1400" dirty="0"/>
            <a:t> "</a:t>
          </a:r>
          <a:r>
            <a:rPr lang="de-DE" sz="1400" dirty="0" err="1"/>
            <a:t>core</a:t>
          </a:r>
          <a:r>
            <a:rPr lang="de-DE" sz="1400" dirty="0"/>
            <a:t>", </a:t>
          </a:r>
          <a:r>
            <a:rPr lang="de-DE" sz="1400" dirty="0" err="1"/>
            <a:t>paradigms</a:t>
          </a:r>
          <a:endParaRPr lang="de-DE" sz="1400" dirty="0"/>
        </a:p>
      </dgm:t>
    </dgm:pt>
    <dgm:pt modelId="{21660C27-CA40-484C-B68F-7F925E7A1C79}" type="parTrans" cxnId="{D653E6D0-1B37-394C-B6B7-27A36552565E}">
      <dgm:prSet/>
      <dgm:spPr/>
      <dgm:t>
        <a:bodyPr/>
        <a:lstStyle/>
        <a:p>
          <a:endParaRPr lang="de-DE" sz="1400"/>
        </a:p>
      </dgm:t>
    </dgm:pt>
    <dgm:pt modelId="{1CA3534D-12BB-6442-B9B7-45B8C88A084C}" type="sibTrans" cxnId="{D653E6D0-1B37-394C-B6B7-27A36552565E}">
      <dgm:prSet/>
      <dgm:spPr/>
      <dgm:t>
        <a:bodyPr/>
        <a:lstStyle/>
        <a:p>
          <a:endParaRPr lang="de-DE" sz="1400"/>
        </a:p>
      </dgm:t>
    </dgm:pt>
    <dgm:pt modelId="{B66D3A57-4D2C-D94E-945D-84BFAD7800A9}" type="pres">
      <dgm:prSet presAssocID="{25A634F9-9DF9-4D42-848D-DB319DC31BB4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4C84055-8C38-A844-9F6F-CB568FDB823E}" type="pres">
      <dgm:prSet presAssocID="{8E8EF614-6BF9-1B47-BF16-0AD53A9E784F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D4E8B3B-7E3D-0D44-BEBD-C56CC69BA65C}" type="pres">
      <dgm:prSet presAssocID="{8E8EF614-6BF9-1B47-BF16-0AD53A9E784F}" presName="gear1srcNode" presStyleLbl="node1" presStyleIdx="0" presStyleCnt="3"/>
      <dgm:spPr/>
      <dgm:t>
        <a:bodyPr/>
        <a:lstStyle/>
        <a:p>
          <a:endParaRPr lang="de-DE"/>
        </a:p>
      </dgm:t>
    </dgm:pt>
    <dgm:pt modelId="{F76319E6-4999-2243-AD35-47B48FB911D4}" type="pres">
      <dgm:prSet presAssocID="{8E8EF614-6BF9-1B47-BF16-0AD53A9E784F}" presName="gear1dstNode" presStyleLbl="node1" presStyleIdx="0" presStyleCnt="3"/>
      <dgm:spPr/>
      <dgm:t>
        <a:bodyPr/>
        <a:lstStyle/>
        <a:p>
          <a:endParaRPr lang="de-DE"/>
        </a:p>
      </dgm:t>
    </dgm:pt>
    <dgm:pt modelId="{184247DC-0E83-4D49-9458-8AB48D642DFB}" type="pres">
      <dgm:prSet presAssocID="{18027C9F-C150-354E-90B4-BA92245FCAEA}" presName="gear2" presStyleLbl="node1" presStyleIdx="1" presStyleCnt="3" custScaleX="107689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57FBEDC-580E-B34C-9F04-55476D6EB55E}" type="pres">
      <dgm:prSet presAssocID="{18027C9F-C150-354E-90B4-BA92245FCAEA}" presName="gear2srcNode" presStyleLbl="node1" presStyleIdx="1" presStyleCnt="3"/>
      <dgm:spPr/>
      <dgm:t>
        <a:bodyPr/>
        <a:lstStyle/>
        <a:p>
          <a:endParaRPr lang="de-DE"/>
        </a:p>
      </dgm:t>
    </dgm:pt>
    <dgm:pt modelId="{ACAA2C17-AE79-3F47-9870-70222586A02B}" type="pres">
      <dgm:prSet presAssocID="{18027C9F-C150-354E-90B4-BA92245FCAEA}" presName="gear2dstNode" presStyleLbl="node1" presStyleIdx="1" presStyleCnt="3"/>
      <dgm:spPr/>
      <dgm:t>
        <a:bodyPr/>
        <a:lstStyle/>
        <a:p>
          <a:endParaRPr lang="de-DE"/>
        </a:p>
      </dgm:t>
    </dgm:pt>
    <dgm:pt modelId="{665891A7-DB09-5946-9C19-DF2901A00CA3}" type="pres">
      <dgm:prSet presAssocID="{85743C80-1EF6-CC45-8620-28E31DAAA1B7}" presName="gear3" presStyleLbl="node1" presStyleIdx="2" presStyleCnt="3" custScaleX="103427"/>
      <dgm:spPr/>
      <dgm:t>
        <a:bodyPr/>
        <a:lstStyle/>
        <a:p>
          <a:endParaRPr lang="de-DE"/>
        </a:p>
      </dgm:t>
    </dgm:pt>
    <dgm:pt modelId="{AF53FE02-31BA-4848-ADC0-E2E3F567B014}" type="pres">
      <dgm:prSet presAssocID="{85743C80-1EF6-CC45-8620-28E31DAAA1B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6DBA8E8-1E3F-5B46-BBF4-1B1F73998216}" type="pres">
      <dgm:prSet presAssocID="{85743C80-1EF6-CC45-8620-28E31DAAA1B7}" presName="gear3srcNode" presStyleLbl="node1" presStyleIdx="2" presStyleCnt="3"/>
      <dgm:spPr/>
      <dgm:t>
        <a:bodyPr/>
        <a:lstStyle/>
        <a:p>
          <a:endParaRPr lang="de-DE"/>
        </a:p>
      </dgm:t>
    </dgm:pt>
    <dgm:pt modelId="{BBCB3B9D-F32B-564A-9131-98ED0D459B47}" type="pres">
      <dgm:prSet presAssocID="{85743C80-1EF6-CC45-8620-28E31DAAA1B7}" presName="gear3dstNode" presStyleLbl="node1" presStyleIdx="2" presStyleCnt="3"/>
      <dgm:spPr/>
      <dgm:t>
        <a:bodyPr/>
        <a:lstStyle/>
        <a:p>
          <a:endParaRPr lang="de-DE"/>
        </a:p>
      </dgm:t>
    </dgm:pt>
    <dgm:pt modelId="{31B629D1-5404-774E-919D-44CA5E7AC7CE}" type="pres">
      <dgm:prSet presAssocID="{73347C28-D5E8-574D-A17D-3E12C0FE5E08}" presName="connector1" presStyleLbl="sibTrans2D1" presStyleIdx="0" presStyleCnt="3"/>
      <dgm:spPr/>
      <dgm:t>
        <a:bodyPr/>
        <a:lstStyle/>
        <a:p>
          <a:endParaRPr lang="de-DE"/>
        </a:p>
      </dgm:t>
    </dgm:pt>
    <dgm:pt modelId="{5C97F754-318E-9542-B6D8-2FE9F20287A5}" type="pres">
      <dgm:prSet presAssocID="{F97E369E-354B-234E-BE9F-988DA1DC4470}" presName="connector2" presStyleLbl="sibTrans2D1" presStyleIdx="1" presStyleCnt="3"/>
      <dgm:spPr/>
      <dgm:t>
        <a:bodyPr/>
        <a:lstStyle/>
        <a:p>
          <a:endParaRPr lang="de-DE"/>
        </a:p>
      </dgm:t>
    </dgm:pt>
    <dgm:pt modelId="{BEC37D48-5A04-EA4D-AE8B-12A3B376BD4F}" type="pres">
      <dgm:prSet presAssocID="{1CA3534D-12BB-6442-B9B7-45B8C88A084C}" presName="connector3" presStyleLbl="sibTrans2D1" presStyleIdx="2" presStyleCnt="3"/>
      <dgm:spPr/>
      <dgm:t>
        <a:bodyPr/>
        <a:lstStyle/>
        <a:p>
          <a:endParaRPr lang="de-DE"/>
        </a:p>
      </dgm:t>
    </dgm:pt>
  </dgm:ptLst>
  <dgm:cxnLst>
    <dgm:cxn modelId="{AA21EC98-FB86-D049-BD73-73F7F5F74A22}" type="presOf" srcId="{85743C80-1EF6-CC45-8620-28E31DAAA1B7}" destId="{665891A7-DB09-5946-9C19-DF2901A00CA3}" srcOrd="0" destOrd="0" presId="urn:microsoft.com/office/officeart/2005/8/layout/gear1"/>
    <dgm:cxn modelId="{2D1EED47-5D96-6040-A49D-B4A74C4F8E39}" type="presOf" srcId="{1CA3534D-12BB-6442-B9B7-45B8C88A084C}" destId="{BEC37D48-5A04-EA4D-AE8B-12A3B376BD4F}" srcOrd="0" destOrd="0" presId="urn:microsoft.com/office/officeart/2005/8/layout/gear1"/>
    <dgm:cxn modelId="{D653E6D0-1B37-394C-B6B7-27A36552565E}" srcId="{25A634F9-9DF9-4D42-848D-DB319DC31BB4}" destId="{85743C80-1EF6-CC45-8620-28E31DAAA1B7}" srcOrd="2" destOrd="0" parTransId="{21660C27-CA40-484C-B68F-7F925E7A1C79}" sibTransId="{1CA3534D-12BB-6442-B9B7-45B8C88A084C}"/>
    <dgm:cxn modelId="{D166841E-936A-384A-A9CB-35A29F061160}" type="presOf" srcId="{73347C28-D5E8-574D-A17D-3E12C0FE5E08}" destId="{31B629D1-5404-774E-919D-44CA5E7AC7CE}" srcOrd="0" destOrd="0" presId="urn:microsoft.com/office/officeart/2005/8/layout/gear1"/>
    <dgm:cxn modelId="{312A105D-6398-5F46-AB3D-9FDE1ED2AC61}" type="presOf" srcId="{18027C9F-C150-354E-90B4-BA92245FCAEA}" destId="{ACAA2C17-AE79-3F47-9870-70222586A02B}" srcOrd="2" destOrd="0" presId="urn:microsoft.com/office/officeart/2005/8/layout/gear1"/>
    <dgm:cxn modelId="{5DFF929D-CA78-E049-9CA1-A70F2FF1BC1B}" type="presOf" srcId="{85743C80-1EF6-CC45-8620-28E31DAAA1B7}" destId="{AF53FE02-31BA-4848-ADC0-E2E3F567B014}" srcOrd="1" destOrd="0" presId="urn:microsoft.com/office/officeart/2005/8/layout/gear1"/>
    <dgm:cxn modelId="{28107A81-A5C1-754A-B913-881CA86BFBD1}" type="presOf" srcId="{18027C9F-C150-354E-90B4-BA92245FCAEA}" destId="{184247DC-0E83-4D49-9458-8AB48D642DFB}" srcOrd="0" destOrd="0" presId="urn:microsoft.com/office/officeart/2005/8/layout/gear1"/>
    <dgm:cxn modelId="{94B67616-B4F7-4546-AE0E-A83773FC8DC4}" type="presOf" srcId="{8E8EF614-6BF9-1B47-BF16-0AD53A9E784F}" destId="{84C84055-8C38-A844-9F6F-CB568FDB823E}" srcOrd="0" destOrd="0" presId="urn:microsoft.com/office/officeart/2005/8/layout/gear1"/>
    <dgm:cxn modelId="{60757D8D-DFFA-4945-89BD-ECFB8C2418E2}" type="presOf" srcId="{25A634F9-9DF9-4D42-848D-DB319DC31BB4}" destId="{B66D3A57-4D2C-D94E-945D-84BFAD7800A9}" srcOrd="0" destOrd="0" presId="urn:microsoft.com/office/officeart/2005/8/layout/gear1"/>
    <dgm:cxn modelId="{ED38BB03-F1B9-ED44-8CB5-876E75C70ACB}" type="presOf" srcId="{85743C80-1EF6-CC45-8620-28E31DAAA1B7}" destId="{46DBA8E8-1E3F-5B46-BBF4-1B1F73998216}" srcOrd="2" destOrd="0" presId="urn:microsoft.com/office/officeart/2005/8/layout/gear1"/>
    <dgm:cxn modelId="{B38483F2-EC17-AE4B-A42C-AFA497B481BF}" srcId="{25A634F9-9DF9-4D42-848D-DB319DC31BB4}" destId="{18027C9F-C150-354E-90B4-BA92245FCAEA}" srcOrd="1" destOrd="0" parTransId="{CD1FB9D7-6007-1C40-A050-B1199B2EFC77}" sibTransId="{F97E369E-354B-234E-BE9F-988DA1DC4470}"/>
    <dgm:cxn modelId="{AAFF1F27-0953-274E-A339-5AE9B02674FB}" type="presOf" srcId="{85743C80-1EF6-CC45-8620-28E31DAAA1B7}" destId="{BBCB3B9D-F32B-564A-9131-98ED0D459B47}" srcOrd="3" destOrd="0" presId="urn:microsoft.com/office/officeart/2005/8/layout/gear1"/>
    <dgm:cxn modelId="{99D22E49-30D2-D847-9E98-EEB389907E48}" type="presOf" srcId="{F97E369E-354B-234E-BE9F-988DA1DC4470}" destId="{5C97F754-318E-9542-B6D8-2FE9F20287A5}" srcOrd="0" destOrd="0" presId="urn:microsoft.com/office/officeart/2005/8/layout/gear1"/>
    <dgm:cxn modelId="{89A7686E-5EBD-7642-8909-F75CF542B3EA}" type="presOf" srcId="{18027C9F-C150-354E-90B4-BA92245FCAEA}" destId="{157FBEDC-580E-B34C-9F04-55476D6EB55E}" srcOrd="1" destOrd="0" presId="urn:microsoft.com/office/officeart/2005/8/layout/gear1"/>
    <dgm:cxn modelId="{8B7F0253-1EE7-8C42-8A37-EE71844A3751}" type="presOf" srcId="{8E8EF614-6BF9-1B47-BF16-0AD53A9E784F}" destId="{5D4E8B3B-7E3D-0D44-BEBD-C56CC69BA65C}" srcOrd="1" destOrd="0" presId="urn:microsoft.com/office/officeart/2005/8/layout/gear1"/>
    <dgm:cxn modelId="{CF98F16C-876A-2C48-A5EE-7754EC82E9DD}" type="presOf" srcId="{8E8EF614-6BF9-1B47-BF16-0AD53A9E784F}" destId="{F76319E6-4999-2243-AD35-47B48FB911D4}" srcOrd="2" destOrd="0" presId="urn:microsoft.com/office/officeart/2005/8/layout/gear1"/>
    <dgm:cxn modelId="{6D6E5D0F-D4A3-5E45-AC70-50BCC7BEF75D}" srcId="{25A634F9-9DF9-4D42-848D-DB319DC31BB4}" destId="{8E8EF614-6BF9-1B47-BF16-0AD53A9E784F}" srcOrd="0" destOrd="0" parTransId="{1FD35905-6B79-D343-8208-600302F30E7E}" sibTransId="{73347C28-D5E8-574D-A17D-3E12C0FE5E08}"/>
    <dgm:cxn modelId="{927258AB-FD54-BA4F-81E2-8D325A6A3817}" type="presParOf" srcId="{B66D3A57-4D2C-D94E-945D-84BFAD7800A9}" destId="{84C84055-8C38-A844-9F6F-CB568FDB823E}" srcOrd="0" destOrd="0" presId="urn:microsoft.com/office/officeart/2005/8/layout/gear1"/>
    <dgm:cxn modelId="{DAFA4BD3-1510-C14F-9A52-57536E86F56C}" type="presParOf" srcId="{B66D3A57-4D2C-D94E-945D-84BFAD7800A9}" destId="{5D4E8B3B-7E3D-0D44-BEBD-C56CC69BA65C}" srcOrd="1" destOrd="0" presId="urn:microsoft.com/office/officeart/2005/8/layout/gear1"/>
    <dgm:cxn modelId="{59B351CB-25A6-A546-B4EF-1A3C26845864}" type="presParOf" srcId="{B66D3A57-4D2C-D94E-945D-84BFAD7800A9}" destId="{F76319E6-4999-2243-AD35-47B48FB911D4}" srcOrd="2" destOrd="0" presId="urn:microsoft.com/office/officeart/2005/8/layout/gear1"/>
    <dgm:cxn modelId="{E0A471A5-50F6-2340-87DD-0030AF27D069}" type="presParOf" srcId="{B66D3A57-4D2C-D94E-945D-84BFAD7800A9}" destId="{184247DC-0E83-4D49-9458-8AB48D642DFB}" srcOrd="3" destOrd="0" presId="urn:microsoft.com/office/officeart/2005/8/layout/gear1"/>
    <dgm:cxn modelId="{783EA4B6-F22B-8D47-8034-ADBD79A4B384}" type="presParOf" srcId="{B66D3A57-4D2C-D94E-945D-84BFAD7800A9}" destId="{157FBEDC-580E-B34C-9F04-55476D6EB55E}" srcOrd="4" destOrd="0" presId="urn:microsoft.com/office/officeart/2005/8/layout/gear1"/>
    <dgm:cxn modelId="{1B8E1E74-E4A4-5348-A9F0-FB3A13E457D8}" type="presParOf" srcId="{B66D3A57-4D2C-D94E-945D-84BFAD7800A9}" destId="{ACAA2C17-AE79-3F47-9870-70222586A02B}" srcOrd="5" destOrd="0" presId="urn:microsoft.com/office/officeart/2005/8/layout/gear1"/>
    <dgm:cxn modelId="{4B53782C-BEDC-CA44-A2B5-8369FB17DDD6}" type="presParOf" srcId="{B66D3A57-4D2C-D94E-945D-84BFAD7800A9}" destId="{665891A7-DB09-5946-9C19-DF2901A00CA3}" srcOrd="6" destOrd="0" presId="urn:microsoft.com/office/officeart/2005/8/layout/gear1"/>
    <dgm:cxn modelId="{DE0DE6A8-70D1-724D-9886-A81710F14BC5}" type="presParOf" srcId="{B66D3A57-4D2C-D94E-945D-84BFAD7800A9}" destId="{AF53FE02-31BA-4848-ADC0-E2E3F567B014}" srcOrd="7" destOrd="0" presId="urn:microsoft.com/office/officeart/2005/8/layout/gear1"/>
    <dgm:cxn modelId="{58D2F39A-D08E-4D47-A54E-43E03CF9601E}" type="presParOf" srcId="{B66D3A57-4D2C-D94E-945D-84BFAD7800A9}" destId="{46DBA8E8-1E3F-5B46-BBF4-1B1F73998216}" srcOrd="8" destOrd="0" presId="urn:microsoft.com/office/officeart/2005/8/layout/gear1"/>
    <dgm:cxn modelId="{49729F0A-0898-4A42-A3E9-242143937F9C}" type="presParOf" srcId="{B66D3A57-4D2C-D94E-945D-84BFAD7800A9}" destId="{BBCB3B9D-F32B-564A-9131-98ED0D459B47}" srcOrd="9" destOrd="0" presId="urn:microsoft.com/office/officeart/2005/8/layout/gear1"/>
    <dgm:cxn modelId="{29C531D4-8C61-6F4E-A3A7-38F150C21204}" type="presParOf" srcId="{B66D3A57-4D2C-D94E-945D-84BFAD7800A9}" destId="{31B629D1-5404-774E-919D-44CA5E7AC7CE}" srcOrd="10" destOrd="0" presId="urn:microsoft.com/office/officeart/2005/8/layout/gear1"/>
    <dgm:cxn modelId="{1A5D70C1-B674-EB49-946B-769A6CEC2BAA}" type="presParOf" srcId="{B66D3A57-4D2C-D94E-945D-84BFAD7800A9}" destId="{5C97F754-318E-9542-B6D8-2FE9F20287A5}" srcOrd="11" destOrd="0" presId="urn:microsoft.com/office/officeart/2005/8/layout/gear1"/>
    <dgm:cxn modelId="{1F38E166-4308-6A4F-8BDE-246910787D84}" type="presParOf" srcId="{B66D3A57-4D2C-D94E-945D-84BFAD7800A9}" destId="{BEC37D48-5A04-EA4D-AE8B-12A3B376BD4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84055-8C38-A844-9F6F-CB568FDB823E}">
      <dsp:nvSpPr>
        <dsp:cNvPr id="0" name=""/>
        <dsp:cNvSpPr/>
      </dsp:nvSpPr>
      <dsp:spPr>
        <a:xfrm>
          <a:off x="4481594" y="2438400"/>
          <a:ext cx="2980266" cy="2980266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/>
            <a:t>Institutionalization</a:t>
          </a:r>
          <a:r>
            <a:rPr lang="de-DE" sz="1400" kern="1200" dirty="0"/>
            <a:t> (</a:t>
          </a:r>
          <a:r>
            <a:rPr lang="de-DE" sz="1400" kern="1200" dirty="0" err="1"/>
            <a:t>programs</a:t>
          </a:r>
          <a:r>
            <a:rPr lang="de-DE" sz="1400" kern="1200" dirty="0"/>
            <a:t>, </a:t>
          </a:r>
          <a:r>
            <a:rPr lang="de-DE" sz="1400" kern="1200" dirty="0" err="1"/>
            <a:t>journals</a:t>
          </a:r>
          <a:r>
            <a:rPr lang="de-DE" sz="1400" kern="1200" dirty="0"/>
            <a:t>, </a:t>
          </a:r>
          <a:r>
            <a:rPr lang="de-DE" sz="1400" kern="1200" dirty="0" err="1"/>
            <a:t>organizations</a:t>
          </a:r>
          <a:r>
            <a:rPr lang="de-DE" sz="1400" kern="1200"/>
            <a:t>, chairs</a:t>
          </a:r>
          <a:r>
            <a:rPr lang="de-DE" sz="1400" kern="1200" dirty="0"/>
            <a:t>)</a:t>
          </a:r>
        </a:p>
      </dsp:txBody>
      <dsp:txXfrm>
        <a:off x="5080760" y="3136513"/>
        <a:ext cx="1781934" cy="1531918"/>
      </dsp:txXfrm>
    </dsp:sp>
    <dsp:sp modelId="{184247DC-0E83-4D49-9458-8AB48D642DFB}">
      <dsp:nvSpPr>
        <dsp:cNvPr id="0" name=""/>
        <dsp:cNvSpPr/>
      </dsp:nvSpPr>
      <dsp:spPr>
        <a:xfrm>
          <a:off x="2664292" y="1733973"/>
          <a:ext cx="2334123" cy="2167466"/>
        </a:xfrm>
        <a:prstGeom prst="gear6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/>
            <a:t>Methodologies</a:t>
          </a:r>
          <a:r>
            <a:rPr lang="de-DE" sz="1400" kern="1200" dirty="0"/>
            <a:t>, </a:t>
          </a:r>
          <a:r>
            <a:rPr lang="de-DE" sz="1400" kern="1200" dirty="0" err="1"/>
            <a:t>heuristic</a:t>
          </a:r>
          <a:endParaRPr lang="de-DE" sz="1400" kern="1200" dirty="0"/>
        </a:p>
      </dsp:txBody>
      <dsp:txXfrm>
        <a:off x="3234184" y="2282937"/>
        <a:ext cx="1194339" cy="1069538"/>
      </dsp:txXfrm>
    </dsp:sp>
    <dsp:sp modelId="{665891A7-DB09-5946-9C19-DF2901A00CA3}">
      <dsp:nvSpPr>
        <dsp:cNvPr id="0" name=""/>
        <dsp:cNvSpPr/>
      </dsp:nvSpPr>
      <dsp:spPr>
        <a:xfrm rot="20700000">
          <a:off x="3911915" y="251961"/>
          <a:ext cx="2223092" cy="2097036"/>
        </a:xfrm>
        <a:prstGeom prst="gear6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err="1"/>
            <a:t>Epistemic</a:t>
          </a:r>
          <a:r>
            <a:rPr lang="de-DE" sz="1400" kern="1200" dirty="0"/>
            <a:t> "</a:t>
          </a:r>
          <a:r>
            <a:rPr lang="de-DE" sz="1400" kern="1200" dirty="0" err="1"/>
            <a:t>core</a:t>
          </a:r>
          <a:r>
            <a:rPr lang="de-DE" sz="1400" kern="1200" dirty="0"/>
            <a:t>", </a:t>
          </a:r>
          <a:r>
            <a:rPr lang="de-DE" sz="1400" kern="1200" dirty="0" err="1"/>
            <a:t>paradigms</a:t>
          </a:r>
          <a:endParaRPr lang="de-DE" sz="1400" kern="1200" dirty="0"/>
        </a:p>
      </dsp:txBody>
      <dsp:txXfrm rot="-20700000">
        <a:off x="4406981" y="704426"/>
        <a:ext cx="1232960" cy="1192106"/>
      </dsp:txXfrm>
    </dsp:sp>
    <dsp:sp modelId="{31B629D1-5404-774E-919D-44CA5E7AC7CE}">
      <dsp:nvSpPr>
        <dsp:cNvPr id="0" name=""/>
        <dsp:cNvSpPr/>
      </dsp:nvSpPr>
      <dsp:spPr>
        <a:xfrm>
          <a:off x="4266105" y="1980864"/>
          <a:ext cx="3814741" cy="3814741"/>
        </a:xfrm>
        <a:prstGeom prst="circularArrow">
          <a:avLst>
            <a:gd name="adj1" fmla="val 4688"/>
            <a:gd name="adj2" fmla="val 299029"/>
            <a:gd name="adj3" fmla="val 2539295"/>
            <a:gd name="adj4" fmla="val 15812321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7F754-318E-9542-B6D8-2FE9F20287A5}">
      <dsp:nvSpPr>
        <dsp:cNvPr id="0" name=""/>
        <dsp:cNvSpPr/>
      </dsp:nvSpPr>
      <dsp:spPr>
        <a:xfrm>
          <a:off x="2363766" y="1249140"/>
          <a:ext cx="2771648" cy="277164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37D48-5A04-EA4D-AE8B-12A3B376BD4F}">
      <dsp:nvSpPr>
        <dsp:cNvPr id="0" name=""/>
        <dsp:cNvSpPr/>
      </dsp:nvSpPr>
      <dsp:spPr>
        <a:xfrm>
          <a:off x="3470395" y="-231776"/>
          <a:ext cx="2988394" cy="298839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F70D2-5293-4E7C-B3A8-3D6A290C9A05}" type="datetimeFigureOut">
              <a:rPr lang="de-DE" smtClean="0"/>
              <a:pPr/>
              <a:t>31.08.2023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6340F1-05AF-4B90-B4A7-8D90F677B99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190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30301-E527-46B8-9863-C3D2C740A9BD}" type="datetimeFigureOut">
              <a:rPr lang="de-DE" smtClean="0"/>
              <a:pPr/>
              <a:t>31.08.2023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24780-DB00-4A87-AF52-AE94F8FBEF0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88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AED8D-7B7D-4B5D-985D-DF4EC90DE87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638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837A0-3F0F-4539-87DB-BF73527050F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2060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300E31-BE6B-41B7-B2AC-8E024A02AB1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8440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regulations, policy – instead: increase in self-commitment since the 1990s, within the meaning of higher education’s “third mission”; examples: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Talloires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Declaration 1990 – the first official statement made by university presidents for incorporating sustainability in teaching and research (ULSF – University Leaders for a Sustainable Future, 1990)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COPERNICUS Charta 1993 – a self-commitment in leading change for sustainability, renewed in 2011 (COPERNICUS, 2020) –;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Turin Declaration on Education and Research for Sustainable and Responsible Development 2009 (IAU – International Association of Universities, 2009) are just a few examples of this.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these international conferences and declarations can undoubtedly be seen as a visible (self-)commitment by higher-education institutions to support and promote sustainable development that has led to significant initiatives such as “greening the campus” (Shepard, 2010; Tilbury, 2011).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it has been repeatedly alleged that these kinds of non-binding commitments are not sufficient to change significantly and permanently neither institutional nor disciplinary practices in higher education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Bekessy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2007).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Problem: Graduates neither have sufficient knowledge of environmental issues nor does the study they completed influence their attitude toward sustainability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Azapagic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2005; Kagawa, 2007;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Yavetz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2009;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Tal, 2013).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917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regulations, policy – instead: increase in self-commitment since the 1990s, within the meaning of higher education’s “third mission”; examples: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Talloires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Declaration 1990 – the first official statement made by university presidents for incorporating sustainability in teaching and research (ULSF – University Leaders for a Sustainable Future, 1990)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COPERNICUS Charta 1993 – a self-commitment in leading change for sustainability, renewed in 2011 (COPERNICUS, 2020) –;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Turin Declaration on Education and Research for Sustainable and Responsible Development 2009 (IAU – International Association of Universities, 2009) are just a few examples of this.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these international conferences and declarations can undoubtedly be seen as a visible (self-)commitment by higher-education institutions to support and promote sustainable development that has led to significant initiatives such as “greening the campus” (Shepard, 2010; Tilbury, 2011).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it has been repeatedly alleged that these kinds of non-binding commitments are not sufficient to change significantly and permanently neither institutional nor disciplinary practices in higher education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Bekessy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2007).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Problem: Graduates neither have sufficient knowledge of environmental issues nor does the study they completed influence their attitude toward sustainability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Azapagic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2005; Kagawa, 2007;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Yavetz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2009;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Tal, 2013).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4319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regulations, policy – instead: increase in self-commitment since the 1990s, within the meaning of higher education’s “third mission”; examples: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Talloires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Declaration 1990 – the first official statement made by university presidents for incorporating sustainability in teaching and research (ULSF – University Leaders for a Sustainable Future, 1990)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COPERNICUS Charta 1993 – a self-commitment in leading change for sustainability, renewed in 2011 (COPERNICUS, 2020) –;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Turin Declaration on Education and Research for Sustainable and Responsible Development 2009 (IAU – International Association of Universities, 2009) are just a few examples of this.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these international conferences and declarations can undoubtedly be seen as a visible (self-)commitment by higher-education institutions to support and promote sustainable development that has led to significant initiatives such as “greening the campus” (Shepard, 2010; Tilbury, 2011).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However, it has been repeatedly alleged that these kinds of non-binding commitments are not sufficient to change significantly and permanently neither institutional nor disciplinary practices in higher education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Bekessy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2007).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Problem: Graduates neither have sufficient knowledge of environmental issues nor does the study they completed influence their attitude toward sustainability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Azapagic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2005; Kagawa, 2007;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Yavetz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al., 2009;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Mintz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Tal, 2013). </a:t>
            </a:r>
            <a:endParaRPr lang="de-AT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824780-DB00-4A87-AF52-AE94F8FBEF0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79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772816"/>
            <a:ext cx="12192000" cy="2304256"/>
          </a:xfrm>
          <a:prstGeom prst="rect">
            <a:avLst/>
          </a:prstGeom>
          <a:solidFill>
            <a:srgbClr val="861A59">
              <a:alpha val="80000"/>
            </a:srgbClr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>
              <a:latin typeface="Verdana" pitchFamily="34" charset="0"/>
            </a:endParaRPr>
          </a:p>
        </p:txBody>
      </p:sp>
      <p:sp>
        <p:nvSpPr>
          <p:cNvPr id="11" name="Rechteck 10"/>
          <p:cNvSpPr/>
          <p:nvPr userDrawn="1"/>
        </p:nvSpPr>
        <p:spPr>
          <a:xfrm>
            <a:off x="0" y="3212976"/>
            <a:ext cx="11376587" cy="86409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5166" name="Rectangle 46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007533" y="1772817"/>
            <a:ext cx="10363200" cy="14700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defRPr sz="4000" b="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GB" noProof="0" dirty="0"/>
              <a:t>Title of the Chapter</a:t>
            </a:r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007434" y="3429000"/>
            <a:ext cx="10369153" cy="43204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noProof="0" dirty="0"/>
              <a:t>Lesson XX: Title</a:t>
            </a:r>
          </a:p>
          <a:p>
            <a:endParaRPr lang="en-GB" noProof="0" dirty="0"/>
          </a:p>
        </p:txBody>
      </p:sp>
      <p:sp>
        <p:nvSpPr>
          <p:cNvPr id="20" name="Rechteck 19"/>
          <p:cNvSpPr/>
          <p:nvPr userDrawn="1"/>
        </p:nvSpPr>
        <p:spPr>
          <a:xfrm>
            <a:off x="11376587" y="1772816"/>
            <a:ext cx="815413" cy="2304256"/>
          </a:xfrm>
          <a:prstGeom prst="rect">
            <a:avLst/>
          </a:prstGeom>
          <a:solidFill>
            <a:srgbClr val="95843F">
              <a:alpha val="80000"/>
            </a:srgbClr>
          </a:solidFill>
          <a:ln>
            <a:solidFill>
              <a:srgbClr val="9584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9" name="Textfeld 28"/>
          <p:cNvSpPr txBox="1"/>
          <p:nvPr userDrawn="1"/>
        </p:nvSpPr>
        <p:spPr>
          <a:xfrm>
            <a:off x="895912" y="6441952"/>
            <a:ext cx="99402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50" noProof="0" dirty="0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Course: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Sustainability</a:t>
            </a:r>
            <a:r>
              <a:rPr lang="en-GB" sz="1050" kern="1200" baseline="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</a:t>
            </a:r>
            <a:r>
              <a:rPr lang="en-GB" sz="1050" kern="1200" baseline="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Communication</a:t>
            </a:r>
            <a:r>
              <a:rPr lang="en-GB" sz="1050" kern="1200" noProof="0" dirty="0" smtClean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                                                            </a:t>
            </a:r>
            <a:r>
              <a:rPr lang="en-GB" sz="1050" kern="1200" noProof="0" dirty="0">
                <a:solidFill>
                  <a:schemeClr val="bg1">
                    <a:lumMod val="6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			</a:t>
            </a:r>
            <a:r>
              <a:rPr lang="en-GB" sz="1050" i="1" noProof="0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produced by…</a:t>
            </a:r>
            <a:endParaRPr lang="en-GB" sz="1050" i="1" noProof="0" dirty="0">
              <a:solidFill>
                <a:schemeClr val="bg1">
                  <a:lumMod val="65000"/>
                </a:schemeClr>
              </a:solidFill>
              <a:latin typeface="Verdana" pitchFamily="34" charset="0"/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927319" y="4509651"/>
            <a:ext cx="81609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noProof="0" dirty="0"/>
              <a:t>Assoc Prof. </a:t>
            </a:r>
            <a:r>
              <a:rPr lang="en-GB" sz="1600" noProof="0" dirty="0" err="1"/>
              <a:t>Dr.</a:t>
            </a:r>
            <a:r>
              <a:rPr lang="en-GB" sz="1600" noProof="0" dirty="0"/>
              <a:t> </a:t>
            </a:r>
            <a:r>
              <a:rPr lang="en-GB" sz="1600" noProof="0" dirty="0" err="1"/>
              <a:t>habil</a:t>
            </a:r>
            <a:r>
              <a:rPr lang="en-GB" sz="1600" noProof="0" dirty="0"/>
              <a:t> Franzisca </a:t>
            </a:r>
            <a:r>
              <a:rPr lang="en-GB" sz="1600" noProof="0" dirty="0" err="1"/>
              <a:t>Weder</a:t>
            </a:r>
            <a:endParaRPr lang="en-GB" sz="1600" baseline="0" noProof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of Communication and Arts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University of Queensland, Brisbane, Australia</a:t>
            </a:r>
          </a:p>
          <a:p>
            <a:endParaRPr lang="en-GB" sz="1600" noProof="0" dirty="0"/>
          </a:p>
        </p:txBody>
      </p:sp>
      <p:grpSp>
        <p:nvGrpSpPr>
          <p:cNvPr id="4" name="Gruppieren 3"/>
          <p:cNvGrpSpPr/>
          <p:nvPr userDrawn="1"/>
        </p:nvGrpSpPr>
        <p:grpSpPr>
          <a:xfrm>
            <a:off x="10384219" y="5420193"/>
            <a:ext cx="1622556" cy="805735"/>
            <a:chOff x="7610964" y="4365104"/>
            <a:chExt cx="1504950" cy="805735"/>
          </a:xfrm>
        </p:grpSpPr>
        <p:pic>
          <p:nvPicPr>
            <p:cNvPr id="15" name="Grafik 14" descr="logo4c"/>
            <p:cNvPicPr/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10964" y="4365104"/>
              <a:ext cx="1468100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0964" y="4785076"/>
              <a:ext cx="1504950" cy="3857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16660" y="6441300"/>
            <a:ext cx="1056004" cy="372076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16632"/>
            <a:ext cx="2916070" cy="13332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753195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99456" y="1600201"/>
            <a:ext cx="51687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600056" y="1600201"/>
            <a:ext cx="53561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9456" y="476672"/>
            <a:ext cx="10992544" cy="504056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187844" y="505119"/>
            <a:ext cx="10753195" cy="619625"/>
          </a:xfrm>
          <a:prstGeom prst="rect">
            <a:avLst/>
          </a:prstGeom>
          <a:solidFill>
            <a:srgbClr val="861A59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23718" y="500753"/>
            <a:ext cx="1072893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99456" y="1600201"/>
            <a:ext cx="107531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/>
              <a:t>Textmasterformate</a:t>
            </a:r>
            <a:r>
              <a:rPr lang="en-GB" noProof="0" dirty="0"/>
              <a:t> </a:t>
            </a:r>
            <a:r>
              <a:rPr lang="en-GB" noProof="0" dirty="0" err="1"/>
              <a:t>durch</a:t>
            </a:r>
            <a:r>
              <a:rPr lang="en-GB" noProof="0" dirty="0"/>
              <a:t> </a:t>
            </a:r>
            <a:r>
              <a:rPr lang="en-GB" noProof="0" dirty="0" err="1"/>
              <a:t>Klicken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11" name="Fußzeilenplatzhalter 12"/>
          <p:cNvSpPr txBox="1">
            <a:spLocks/>
          </p:cNvSpPr>
          <p:nvPr userDrawn="1"/>
        </p:nvSpPr>
        <p:spPr>
          <a:xfrm>
            <a:off x="1104800" y="44624"/>
            <a:ext cx="109678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Sustainability </a:t>
            </a:r>
            <a:r>
              <a:rPr lang="en-GB" sz="12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Communication</a:t>
            </a:r>
          </a:p>
          <a:p>
            <a:r>
              <a:rPr lang="en-GB" sz="1200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Verdana" panose="020B0604030504040204" pitchFamily="34" charset="0"/>
                <a:cs typeface="+mn-cs"/>
              </a:rPr>
              <a:t>SC as field of research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Verdana" panose="020B0604030504040204" pitchFamily="34" charset="0"/>
                <a:cs typeface="+mn-cs"/>
              </a:rPr>
              <a:t>•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Lesson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03: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Issues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, Topics &amp;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Degree</a:t>
            </a:r>
            <a:r>
              <a:rPr lang="de-DE" sz="1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of </a:t>
            </a:r>
            <a:r>
              <a:rPr lang="de-DE" sz="12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Institutionalization</a:t>
            </a:r>
            <a:endParaRPr lang="de-DE" sz="12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Rechteck 11"/>
          <p:cNvSpPr/>
          <p:nvPr userDrawn="1"/>
        </p:nvSpPr>
        <p:spPr>
          <a:xfrm>
            <a:off x="11941039" y="476672"/>
            <a:ext cx="250961" cy="648072"/>
          </a:xfrm>
          <a:prstGeom prst="rect">
            <a:avLst/>
          </a:prstGeom>
          <a:solidFill>
            <a:srgbClr val="95843F">
              <a:alpha val="80000"/>
            </a:srgbClr>
          </a:solidFill>
          <a:ln w="3175">
            <a:solidFill>
              <a:srgbClr val="BEBC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3" name="Rechteck 12"/>
          <p:cNvSpPr/>
          <p:nvPr userDrawn="1"/>
        </p:nvSpPr>
        <p:spPr>
          <a:xfrm>
            <a:off x="1091834" y="992769"/>
            <a:ext cx="10849205" cy="144016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896647" y="6309320"/>
            <a:ext cx="1056004" cy="372076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63902" y="158442"/>
            <a:ext cx="916320" cy="13470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5" r:id="rId3"/>
    <p:sldLayoutId id="2147483667" r:id="rId4"/>
    <p:sldLayoutId id="2147483675" r:id="rId5"/>
  </p:sldLayoutIdLst>
  <p:hf sldNum="0" hdr="0" dt="0"/>
  <p:txStyles>
    <p:titleStyle>
      <a:lvl1pPr marL="0" indent="0" algn="ctr" defTabSz="914400" rtl="0" eaLnBrk="1" latinLnBrk="0" hangingPunct="1">
        <a:spcBef>
          <a:spcPct val="0"/>
        </a:spcBef>
        <a:buNone/>
        <a:defRPr sz="2400" b="0" kern="1200">
          <a:solidFill>
            <a:schemeClr val="bg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 err="1" smtClean="0"/>
              <a:t>Sustainability</a:t>
            </a:r>
            <a:r>
              <a:rPr lang="de-DE" dirty="0" smtClean="0"/>
              <a:t> </a:t>
            </a:r>
            <a:r>
              <a:rPr lang="de-DE" dirty="0"/>
              <a:t>Communication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/>
              <a:t>F</a:t>
            </a:r>
            <a:r>
              <a:rPr lang="de-DE" dirty="0" smtClean="0"/>
              <a:t>ield </a:t>
            </a:r>
            <a:r>
              <a:rPr lang="de-DE" dirty="0"/>
              <a:t>of </a:t>
            </a:r>
            <a:r>
              <a:rPr lang="de-DE" dirty="0"/>
              <a:t>R</a:t>
            </a:r>
            <a:r>
              <a:rPr lang="de-DE" dirty="0" smtClean="0"/>
              <a:t>esearch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Untertitel 9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de-DE" dirty="0" err="1" smtClean="0"/>
              <a:t>Lesson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bg1"/>
                </a:solidFill>
              </a:rPr>
              <a:t>03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dirty="0" err="1">
                <a:solidFill>
                  <a:schemeClr val="bg1"/>
                </a:solidFill>
              </a:rPr>
              <a:t>Issues</a:t>
            </a:r>
            <a:r>
              <a:rPr lang="de-DE" dirty="0">
                <a:solidFill>
                  <a:schemeClr val="bg1"/>
                </a:solidFill>
              </a:rPr>
              <a:t>, </a:t>
            </a:r>
            <a:r>
              <a:rPr lang="de-DE" dirty="0"/>
              <a:t>Topics &amp; </a:t>
            </a:r>
            <a:r>
              <a:rPr lang="de-DE" dirty="0" err="1">
                <a:solidFill>
                  <a:schemeClr val="bg1"/>
                </a:solidFill>
              </a:rPr>
              <a:t>Degree</a:t>
            </a:r>
            <a:r>
              <a:rPr lang="de-DE" dirty="0">
                <a:solidFill>
                  <a:schemeClr val="bg1"/>
                </a:solidFill>
              </a:rPr>
              <a:t> of </a:t>
            </a:r>
            <a:r>
              <a:rPr lang="de-DE" dirty="0" err="1">
                <a:solidFill>
                  <a:schemeClr val="bg1"/>
                </a:solidFill>
              </a:rPr>
              <a:t>Institutionalization</a:t>
            </a:r>
            <a:endParaRPr lang="de-D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19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B. Institutionalization in higher education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AT" b="1" dirty="0"/>
              <a:t>Status Quo:</a:t>
            </a:r>
          </a:p>
          <a:p>
            <a:pPr marL="0" indent="0">
              <a:buNone/>
            </a:pPr>
            <a:endParaRPr lang="de-AT" dirty="0"/>
          </a:p>
          <a:p>
            <a:pPr marL="457200" indent="-457200">
              <a:buAutoNum type="alphaLcParenR"/>
            </a:pPr>
            <a:r>
              <a:rPr lang="de-AT" dirty="0"/>
              <a:t>In </a:t>
            </a:r>
            <a:r>
              <a:rPr lang="de-AT" dirty="0" err="1"/>
              <a:t>Organizations</a:t>
            </a:r>
            <a:r>
              <a:rPr lang="de-AT" dirty="0"/>
              <a:t>: </a:t>
            </a:r>
            <a:r>
              <a:rPr lang="de-AT" dirty="0" err="1"/>
              <a:t>Sustainability</a:t>
            </a:r>
            <a:r>
              <a:rPr lang="de-AT" dirty="0"/>
              <a:t> &amp; </a:t>
            </a:r>
            <a:r>
              <a:rPr lang="de-AT" dirty="0" err="1"/>
              <a:t>Wellbeing</a:t>
            </a:r>
            <a:endParaRPr lang="de-AT" dirty="0"/>
          </a:p>
          <a:p>
            <a:pPr marL="457200" indent="-457200">
              <a:buAutoNum type="alphaLcParenR"/>
            </a:pPr>
            <a:r>
              <a:rPr lang="de-AT" dirty="0" err="1"/>
              <a:t>External</a:t>
            </a:r>
            <a:r>
              <a:rPr lang="de-AT" dirty="0"/>
              <a:t> Communication: Reporting, Nachhaltigkeitsbewertungen, </a:t>
            </a:r>
            <a:r>
              <a:rPr lang="de-AT" dirty="0" err="1"/>
              <a:t>Social</a:t>
            </a:r>
            <a:r>
              <a:rPr lang="de-AT" dirty="0"/>
              <a:t> </a:t>
            </a:r>
            <a:r>
              <a:rPr lang="de-AT" dirty="0" err="1"/>
              <a:t>Responsibility</a:t>
            </a:r>
            <a:r>
              <a:rPr lang="de-AT" dirty="0"/>
              <a:t>, Environmental </a:t>
            </a:r>
            <a:r>
              <a:rPr lang="de-AT" dirty="0" err="1"/>
              <a:t>Accountability</a:t>
            </a:r>
            <a:r>
              <a:rPr lang="de-AT" dirty="0"/>
              <a:t>, Klimaneutralität </a:t>
            </a:r>
          </a:p>
          <a:p>
            <a:pPr marL="457200" indent="-457200">
              <a:buAutoNum type="alphaLcParenR"/>
            </a:pPr>
            <a:r>
              <a:rPr lang="de-AT" dirty="0"/>
              <a:t>Departments, Schools, </a:t>
            </a:r>
            <a:r>
              <a:rPr lang="de-AT" dirty="0" err="1"/>
              <a:t>Chairs</a:t>
            </a:r>
            <a:r>
              <a:rPr lang="de-AT" dirty="0"/>
              <a:t>; </a:t>
            </a:r>
            <a:r>
              <a:rPr lang="de-AT" dirty="0" err="1"/>
              <a:t>examples</a:t>
            </a:r>
            <a:r>
              <a:rPr lang="de-AT" dirty="0"/>
              <a:t>:</a:t>
            </a:r>
          </a:p>
          <a:p>
            <a:pPr marL="857250" lvl="1" indent="-457200">
              <a:buAutoNum type="alphaLcParenR"/>
            </a:pPr>
            <a:r>
              <a:rPr lang="de-AT" dirty="0"/>
              <a:t>Fakultät Nachhaltigkeit (</a:t>
            </a:r>
            <a:r>
              <a:rPr lang="de-AT" dirty="0" err="1"/>
              <a:t>Leuphana</a:t>
            </a:r>
            <a:r>
              <a:rPr lang="de-AT" dirty="0"/>
              <a:t>, Lüneburg)</a:t>
            </a:r>
          </a:p>
          <a:p>
            <a:pPr marL="857250" lvl="1" indent="-457200">
              <a:buAutoNum type="alphaLcParenR"/>
            </a:pPr>
            <a:r>
              <a:rPr lang="de-AT" dirty="0" err="1"/>
              <a:t>Chair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Corporate </a:t>
            </a:r>
            <a:r>
              <a:rPr lang="de-AT" dirty="0" err="1"/>
              <a:t>Sustainability</a:t>
            </a:r>
            <a:r>
              <a:rPr lang="de-AT" dirty="0"/>
              <a:t> (</a:t>
            </a:r>
            <a:r>
              <a:rPr lang="de-AT" dirty="0" err="1"/>
              <a:t>ESCP.eu</a:t>
            </a:r>
            <a:r>
              <a:rPr lang="de-AT" dirty="0"/>
              <a:t>, Berlin) </a:t>
            </a:r>
          </a:p>
          <a:p>
            <a:pPr marL="857250" lvl="1" indent="-457200">
              <a:buAutoNum type="alphaLcParenR"/>
            </a:pPr>
            <a:r>
              <a:rPr lang="de-AT" dirty="0" err="1"/>
              <a:t>Chair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Sustainability</a:t>
            </a:r>
            <a:r>
              <a:rPr lang="de-AT" dirty="0"/>
              <a:t> Management (St. Gallen)</a:t>
            </a:r>
          </a:p>
          <a:p>
            <a:pPr marL="857250" lvl="1" indent="-457200">
              <a:buAutoNum type="alphaLcParenR"/>
            </a:pPr>
            <a:r>
              <a:rPr lang="de-AT" dirty="0" err="1"/>
              <a:t>Chair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Sustainability</a:t>
            </a:r>
            <a:r>
              <a:rPr lang="de-AT" dirty="0"/>
              <a:t> Management (HHU, Düsseldorf)</a:t>
            </a:r>
          </a:p>
          <a:p>
            <a:pPr marL="857250" lvl="1" indent="-457200">
              <a:buAutoNum type="alphaLcParenR"/>
            </a:pPr>
            <a:r>
              <a:rPr lang="de-AT" dirty="0"/>
              <a:t>Lehrstuhl für Unternehmerische Nachhaltigkeit (TUM, München)</a:t>
            </a:r>
          </a:p>
          <a:p>
            <a:pPr marL="857250" lvl="1" indent="-457200">
              <a:buAutoNum type="alphaLcParenR"/>
            </a:pPr>
            <a:r>
              <a:rPr lang="de-AT" dirty="0"/>
              <a:t>Lehrstuhl für Nachhaltiges Wirtschaften (Uni Mannheim)</a:t>
            </a:r>
          </a:p>
          <a:p>
            <a:pPr marL="857250" lvl="1" indent="-457200">
              <a:buAutoNum type="alphaLcParenR"/>
            </a:pPr>
            <a:r>
              <a:rPr lang="de-AT" dirty="0"/>
              <a:t>Nachhaltige Forstwirtschaft, </a:t>
            </a:r>
            <a:r>
              <a:rPr lang="de-AT" dirty="0" err="1"/>
              <a:t>Sustainable</a:t>
            </a:r>
            <a:r>
              <a:rPr lang="de-AT" dirty="0"/>
              <a:t> </a:t>
            </a:r>
            <a:r>
              <a:rPr lang="de-AT" dirty="0" err="1"/>
              <a:t>Finance</a:t>
            </a:r>
            <a:r>
              <a:rPr lang="de-AT" dirty="0"/>
              <a:t>, -&gt; siehe auch „DG </a:t>
            </a:r>
            <a:r>
              <a:rPr lang="de-AT" dirty="0" err="1"/>
              <a:t>HochN</a:t>
            </a:r>
            <a:r>
              <a:rPr lang="de-AT" dirty="0"/>
              <a:t>“</a:t>
            </a:r>
          </a:p>
          <a:p>
            <a:pPr marL="857250" lvl="1" indent="-457200">
              <a:buAutoNum type="alphaLcParenR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9102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C. Institutionalization in education programs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49971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Status quo</a:t>
            </a:r>
          </a:p>
          <a:p>
            <a:pPr marL="0" indent="0">
              <a:buNone/>
            </a:pPr>
            <a:r>
              <a:rPr lang="en-GB" dirty="0" smtClean="0"/>
              <a:t>d) program level: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-&gt; relevance of curriculum development as an essential decision-making process in and for higher education management (Drake, 1998; Barnett et al., 2001; </a:t>
            </a:r>
            <a:r>
              <a:rPr lang="en-GB" dirty="0" err="1" smtClean="0"/>
              <a:t>Lattuca</a:t>
            </a:r>
            <a:r>
              <a:rPr lang="en-GB" dirty="0" smtClean="0"/>
              <a:t> and Stark, 2009).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Examples in Germany: </a:t>
            </a:r>
          </a:p>
          <a:p>
            <a:r>
              <a:rPr lang="en-GB" b="1" dirty="0" smtClean="0"/>
              <a:t>HS Bochum</a:t>
            </a:r>
            <a:r>
              <a:rPr lang="en-GB" dirty="0" smtClean="0"/>
              <a:t>: Bachelor „</a:t>
            </a:r>
            <a:r>
              <a:rPr lang="en-GB" dirty="0" err="1" smtClean="0"/>
              <a:t>Nachhaltige</a:t>
            </a:r>
            <a:r>
              <a:rPr lang="en-GB" dirty="0" smtClean="0"/>
              <a:t> </a:t>
            </a:r>
            <a:r>
              <a:rPr lang="en-GB" dirty="0" err="1" smtClean="0"/>
              <a:t>Entwicklung</a:t>
            </a:r>
            <a:r>
              <a:rPr lang="en-GB" dirty="0" smtClean="0"/>
              <a:t>“ und Master „</a:t>
            </a:r>
            <a:r>
              <a:rPr lang="en-GB" dirty="0" err="1" smtClean="0"/>
              <a:t>Nachhaltige</a:t>
            </a:r>
            <a:r>
              <a:rPr lang="en-GB" dirty="0" smtClean="0"/>
              <a:t> </a:t>
            </a:r>
            <a:r>
              <a:rPr lang="en-GB" dirty="0" err="1" smtClean="0"/>
              <a:t>Entwicklung</a:t>
            </a:r>
            <a:r>
              <a:rPr lang="en-GB" dirty="0" smtClean="0"/>
              <a:t>“ (</a:t>
            </a:r>
            <a:r>
              <a:rPr lang="en-GB" dirty="0" err="1" smtClean="0"/>
              <a:t>konsekutiv</a:t>
            </a:r>
            <a:r>
              <a:rPr lang="en-GB" dirty="0" smtClean="0"/>
              <a:t>) </a:t>
            </a:r>
            <a:r>
              <a:rPr lang="en-GB" dirty="0" err="1" smtClean="0"/>
              <a:t>sowie</a:t>
            </a:r>
            <a:r>
              <a:rPr lang="en-GB" dirty="0" smtClean="0"/>
              <a:t> Master „</a:t>
            </a:r>
            <a:r>
              <a:rPr lang="en-GB" dirty="0" err="1" smtClean="0"/>
              <a:t>Angewandte</a:t>
            </a:r>
            <a:r>
              <a:rPr lang="en-GB" dirty="0" smtClean="0"/>
              <a:t> Nachhaltigkeit“</a:t>
            </a:r>
          </a:p>
          <a:p>
            <a:r>
              <a:rPr lang="en-GB" b="1" dirty="0" smtClean="0"/>
              <a:t>FH Dortmund</a:t>
            </a:r>
            <a:r>
              <a:rPr lang="en-GB" dirty="0" smtClean="0"/>
              <a:t>: Master „</a:t>
            </a:r>
            <a:r>
              <a:rPr lang="en-GB" dirty="0" err="1" smtClean="0"/>
              <a:t>Soziale</a:t>
            </a:r>
            <a:r>
              <a:rPr lang="en-GB" dirty="0" smtClean="0"/>
              <a:t> Nachhaltigkeit &amp; </a:t>
            </a:r>
            <a:r>
              <a:rPr lang="en-GB" dirty="0" err="1" smtClean="0"/>
              <a:t>demografischer</a:t>
            </a:r>
            <a:r>
              <a:rPr lang="en-GB" dirty="0" smtClean="0"/>
              <a:t> </a:t>
            </a:r>
            <a:r>
              <a:rPr lang="en-GB" dirty="0" err="1" smtClean="0"/>
              <a:t>Wandel</a:t>
            </a:r>
            <a:r>
              <a:rPr lang="en-GB" dirty="0" smtClean="0"/>
              <a:t>“ </a:t>
            </a:r>
            <a:r>
              <a:rPr lang="en-GB" dirty="0" err="1" smtClean="0"/>
              <a:t>aus</a:t>
            </a:r>
            <a:r>
              <a:rPr lang="en-GB" dirty="0" smtClean="0"/>
              <a:t> </a:t>
            </a:r>
            <a:r>
              <a:rPr lang="en-GB" dirty="0" err="1" smtClean="0"/>
              <a:t>dem</a:t>
            </a:r>
            <a:r>
              <a:rPr lang="en-GB" dirty="0" smtClean="0"/>
              <a:t> Fachbereich </a:t>
            </a:r>
            <a:r>
              <a:rPr lang="en-GB" dirty="0" err="1" smtClean="0"/>
              <a:t>Angewandte</a:t>
            </a:r>
            <a:r>
              <a:rPr lang="en-GB" dirty="0" smtClean="0"/>
              <a:t> </a:t>
            </a:r>
            <a:r>
              <a:rPr lang="en-GB" dirty="0" err="1" smtClean="0"/>
              <a:t>Sozialwissenschaften</a:t>
            </a:r>
            <a:endParaRPr lang="en-GB" dirty="0" smtClean="0"/>
          </a:p>
          <a:p>
            <a:r>
              <a:rPr lang="en-GB" b="1" dirty="0" smtClean="0"/>
              <a:t>HS Pforzheim</a:t>
            </a:r>
            <a:r>
              <a:rPr lang="en-GB" dirty="0" smtClean="0"/>
              <a:t>: Bachelor „Nachhaltigkeit und </a:t>
            </a:r>
            <a:r>
              <a:rPr lang="en-GB" dirty="0" err="1" smtClean="0"/>
              <a:t>Ressourceneffizienzmanagement</a:t>
            </a:r>
            <a:r>
              <a:rPr lang="en-GB" dirty="0" smtClean="0"/>
              <a:t>“, Master „Life Cycle &amp; Sustainability“</a:t>
            </a:r>
          </a:p>
          <a:p>
            <a:r>
              <a:rPr lang="en-GB" b="1" dirty="0" smtClean="0"/>
              <a:t>DHBW Karlsruhe</a:t>
            </a:r>
            <a:r>
              <a:rPr lang="en-GB" dirty="0" smtClean="0"/>
              <a:t>: Bachelor „Sustainable Science and Technology“ (</a:t>
            </a:r>
            <a:r>
              <a:rPr lang="en-GB" dirty="0" err="1" smtClean="0"/>
              <a:t>mit</a:t>
            </a:r>
            <a:r>
              <a:rPr lang="en-GB" dirty="0" smtClean="0"/>
              <a:t> den </a:t>
            </a:r>
            <a:r>
              <a:rPr lang="en-GB" dirty="0" err="1" smtClean="0"/>
              <a:t>Studienrichtungen</a:t>
            </a:r>
            <a:r>
              <a:rPr lang="en-GB" dirty="0" smtClean="0"/>
              <a:t> </a:t>
            </a:r>
            <a:r>
              <a:rPr lang="en-GB" dirty="0" err="1" smtClean="0"/>
              <a:t>Papiertechnologie</a:t>
            </a:r>
            <a:r>
              <a:rPr lang="en-GB" dirty="0" smtClean="0"/>
              <a:t>, </a:t>
            </a:r>
            <a:r>
              <a:rPr lang="en-GB" dirty="0" err="1" smtClean="0"/>
              <a:t>Verpackungstechnologie</a:t>
            </a:r>
            <a:r>
              <a:rPr lang="en-GB" dirty="0" smtClean="0"/>
              <a:t>, </a:t>
            </a:r>
            <a:r>
              <a:rPr lang="en-GB" dirty="0" err="1" smtClean="0"/>
              <a:t>Sicherheitstechnik</a:t>
            </a:r>
            <a:r>
              <a:rPr lang="en-GB" dirty="0" smtClean="0"/>
              <a:t>, </a:t>
            </a:r>
            <a:r>
              <a:rPr lang="en-GB" dirty="0" err="1" smtClean="0"/>
              <a:t>Arbeitstechnik</a:t>
            </a:r>
            <a:r>
              <a:rPr lang="en-GB" dirty="0" smtClean="0"/>
              <a:t> und </a:t>
            </a:r>
            <a:r>
              <a:rPr lang="en-GB" dirty="0" err="1" smtClean="0"/>
              <a:t>Umwelttechnik</a:t>
            </a:r>
            <a:r>
              <a:rPr lang="en-GB" dirty="0" smtClean="0"/>
              <a:t>)</a:t>
            </a:r>
          </a:p>
          <a:p>
            <a:r>
              <a:rPr lang="en-GB" b="1" dirty="0" smtClean="0"/>
              <a:t>SRH Mobile University</a:t>
            </a:r>
            <a:r>
              <a:rPr lang="en-GB" dirty="0" smtClean="0"/>
              <a:t>: Bachelor „</a:t>
            </a:r>
            <a:r>
              <a:rPr lang="en-GB" dirty="0" err="1" smtClean="0"/>
              <a:t>Nachhaltigkeitsmanagement</a:t>
            </a:r>
            <a:r>
              <a:rPr lang="en-GB" dirty="0" smtClean="0"/>
              <a:t>“ und MBA „Sustainability Management“</a:t>
            </a:r>
          </a:p>
          <a:p>
            <a:r>
              <a:rPr lang="en-GB" b="1" dirty="0" smtClean="0"/>
              <a:t>Euro-FH</a:t>
            </a:r>
            <a:r>
              <a:rPr lang="en-GB" dirty="0" smtClean="0"/>
              <a:t>: Master „</a:t>
            </a:r>
            <a:r>
              <a:rPr lang="en-GB" dirty="0" err="1" smtClean="0"/>
              <a:t>Soziale</a:t>
            </a:r>
            <a:r>
              <a:rPr lang="en-GB" dirty="0" smtClean="0"/>
              <a:t> </a:t>
            </a:r>
            <a:r>
              <a:rPr lang="en-GB" dirty="0" err="1" smtClean="0"/>
              <a:t>Arbeit</a:t>
            </a:r>
            <a:r>
              <a:rPr lang="en-GB" dirty="0" smtClean="0"/>
              <a:t> und Nachhaltigkeit“; </a:t>
            </a:r>
            <a:r>
              <a:rPr lang="en-GB" dirty="0" err="1" smtClean="0"/>
              <a:t>Prof.</a:t>
            </a:r>
            <a:r>
              <a:rPr lang="en-GB" dirty="0" smtClean="0"/>
              <a:t> Stefan Müller-</a:t>
            </a:r>
            <a:r>
              <a:rPr lang="en-GB" dirty="0" err="1" smtClean="0"/>
              <a:t>Teusler</a:t>
            </a:r>
            <a:r>
              <a:rPr lang="en-GB" dirty="0" smtClean="0"/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76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2D675B-9837-7142-9126-891D6675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Reflection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335061-F03E-344C-8367-35BCA1AEE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Check your University / your “Alma </a:t>
            </a:r>
            <a:r>
              <a:rPr lang="en-AU" dirty="0" err="1"/>
              <a:t>Mater”’s</a:t>
            </a:r>
            <a:r>
              <a:rPr lang="en-AU" dirty="0"/>
              <a:t> website: Who is responsible for Sustainability related issues? </a:t>
            </a:r>
          </a:p>
          <a:p>
            <a:r>
              <a:rPr lang="en-AU" dirty="0"/>
              <a:t>Who is teaching &amp; researching about sustainability related issues? What are the disciplines and faculties that deal with sustainability the most? Why?</a:t>
            </a:r>
          </a:p>
          <a:p>
            <a:r>
              <a:rPr lang="en-AU" dirty="0"/>
              <a:t>On which level (bachelor, master, </a:t>
            </a:r>
            <a:r>
              <a:rPr lang="en-AU" dirty="0" err="1"/>
              <a:t>phd</a:t>
            </a:r>
            <a:r>
              <a:rPr lang="en-AU" dirty="0"/>
              <a:t>) do you think sustainability should be integrated in programs? Why?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63491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9456" y="476672"/>
            <a:ext cx="10753200" cy="505528"/>
          </a:xfrm>
        </p:spPr>
        <p:txBody>
          <a:bodyPr/>
          <a:lstStyle/>
          <a:p>
            <a:r>
              <a:rPr lang="de-DE" dirty="0" err="1"/>
              <a:t>Where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we</a:t>
            </a:r>
            <a:r>
              <a:rPr lang="de-DE" dirty="0"/>
              <a:t>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6" y="1484784"/>
            <a:ext cx="10753200" cy="4525200"/>
          </a:xfrm>
        </p:spPr>
        <p:txBody>
          <a:bodyPr/>
          <a:lstStyle/>
          <a:p>
            <a:pPr>
              <a:buNone/>
            </a:pPr>
            <a:r>
              <a:rPr lang="de-DE" dirty="0"/>
              <a:t>Episode </a:t>
            </a:r>
            <a:r>
              <a:rPr lang="de-DE" dirty="0" smtClean="0"/>
              <a:t>1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Literature</a:t>
            </a:r>
            <a:r>
              <a:rPr lang="de-DE" dirty="0" smtClean="0"/>
              <a:t> </a:t>
            </a:r>
            <a:r>
              <a:rPr lang="de-DE" dirty="0" err="1"/>
              <a:t>review</a:t>
            </a:r>
            <a:r>
              <a:rPr lang="de-DE" dirty="0"/>
              <a:t>, </a:t>
            </a:r>
            <a:r>
              <a:rPr lang="de-DE" dirty="0" err="1"/>
              <a:t>status</a:t>
            </a:r>
            <a:r>
              <a:rPr lang="de-DE" dirty="0"/>
              <a:t> quo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2</a:t>
            </a:r>
            <a:r>
              <a:rPr lang="de-DE" dirty="0"/>
              <a:t>: </a:t>
            </a:r>
            <a:r>
              <a:rPr lang="de-DE" dirty="0" smtClean="0"/>
              <a:t>	</a:t>
            </a:r>
            <a:r>
              <a:rPr lang="de-DE" dirty="0" err="1" smtClean="0"/>
              <a:t>Methodologies</a:t>
            </a:r>
            <a:r>
              <a:rPr lang="de-DE" dirty="0" smtClean="0"/>
              <a:t> </a:t>
            </a:r>
            <a:r>
              <a:rPr lang="de-DE" dirty="0" err="1"/>
              <a:t>used</a:t>
            </a:r>
            <a:r>
              <a:rPr lang="de-DE" dirty="0"/>
              <a:t> / </a:t>
            </a:r>
            <a:r>
              <a:rPr lang="de-DE" dirty="0" err="1"/>
              <a:t>studies</a:t>
            </a:r>
            <a:endParaRPr lang="de-DE" dirty="0"/>
          </a:p>
          <a:p>
            <a:pPr>
              <a:buNone/>
            </a:pPr>
            <a:endParaRPr lang="de-DE" b="1" dirty="0" smtClean="0">
              <a:solidFill>
                <a:srgbClr val="95843F"/>
              </a:solidFill>
            </a:endParaRPr>
          </a:p>
          <a:p>
            <a:pPr>
              <a:buNone/>
            </a:pPr>
            <a:r>
              <a:rPr lang="de-DE" b="1" dirty="0" smtClean="0">
                <a:solidFill>
                  <a:srgbClr val="95843F"/>
                </a:solidFill>
              </a:rPr>
              <a:t>Episode 3</a:t>
            </a:r>
            <a:r>
              <a:rPr lang="de-DE" b="1" dirty="0">
                <a:solidFill>
                  <a:srgbClr val="95843F"/>
                </a:solidFill>
              </a:rPr>
              <a:t>: </a:t>
            </a:r>
            <a:r>
              <a:rPr lang="de-DE" b="1" dirty="0" smtClean="0">
                <a:solidFill>
                  <a:srgbClr val="95843F"/>
                </a:solidFill>
              </a:rPr>
              <a:t>	</a:t>
            </a:r>
            <a:r>
              <a:rPr lang="de-DE" b="1" dirty="0" err="1" smtClean="0">
                <a:solidFill>
                  <a:srgbClr val="95843F"/>
                </a:solidFill>
              </a:rPr>
              <a:t>Institutionalization</a:t>
            </a:r>
            <a:r>
              <a:rPr lang="de-DE" b="1" dirty="0" smtClean="0">
                <a:solidFill>
                  <a:srgbClr val="95843F"/>
                </a:solidFill>
              </a:rPr>
              <a:t> </a:t>
            </a:r>
            <a:r>
              <a:rPr lang="de-DE" b="1" dirty="0">
                <a:solidFill>
                  <a:srgbClr val="95843F"/>
                </a:solidFill>
              </a:rPr>
              <a:t>of </a:t>
            </a:r>
            <a:r>
              <a:rPr lang="de-DE" b="1" dirty="0" err="1">
                <a:solidFill>
                  <a:srgbClr val="95843F"/>
                </a:solidFill>
              </a:rPr>
              <a:t>sustainability</a:t>
            </a:r>
            <a:r>
              <a:rPr lang="de-DE" b="1" dirty="0">
                <a:solidFill>
                  <a:srgbClr val="95843F"/>
                </a:solidFill>
              </a:rPr>
              <a:t> </a:t>
            </a:r>
            <a:r>
              <a:rPr lang="de-DE" b="1" dirty="0" smtClean="0">
                <a:solidFill>
                  <a:srgbClr val="95843F"/>
                </a:solidFill>
              </a:rPr>
              <a:t>					</a:t>
            </a:r>
            <a:r>
              <a:rPr lang="de-DE" b="1" dirty="0" err="1" smtClean="0">
                <a:solidFill>
                  <a:srgbClr val="95843F"/>
                </a:solidFill>
              </a:rPr>
              <a:t>communication</a:t>
            </a:r>
            <a:endParaRPr lang="de-DE" b="1" dirty="0">
              <a:solidFill>
                <a:srgbClr val="95843F"/>
              </a:solidFill>
            </a:endParaRP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Episode 4</a:t>
            </a:r>
            <a:r>
              <a:rPr lang="de-DE" dirty="0"/>
              <a:t>: </a:t>
            </a:r>
            <a:r>
              <a:rPr lang="de-DE" dirty="0" smtClean="0"/>
              <a:t>	Future </a:t>
            </a:r>
            <a:r>
              <a:rPr lang="de-DE" dirty="0" err="1"/>
              <a:t>methodologies</a:t>
            </a:r>
            <a:r>
              <a:rPr lang="de-DE" dirty="0"/>
              <a:t>, </a:t>
            </a:r>
            <a:r>
              <a:rPr lang="de-DE" dirty="0" err="1"/>
              <a:t>engagement</a:t>
            </a: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b="1" dirty="0">
              <a:solidFill>
                <a:srgbClr val="DFC638"/>
              </a:solidFill>
            </a:endParaRPr>
          </a:p>
          <a:p>
            <a:pPr>
              <a:buFontTx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48326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DC909087-661A-D642-9199-9F087E8A0779}"/>
              </a:ext>
            </a:extLst>
          </p:cNvPr>
          <p:cNvSpPr/>
          <p:nvPr/>
        </p:nvSpPr>
        <p:spPr>
          <a:xfrm>
            <a:off x="1176670" y="5570848"/>
            <a:ext cx="10992544" cy="1170520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8C6464B-4F58-C34F-A744-C39749CC117F}"/>
              </a:ext>
            </a:extLst>
          </p:cNvPr>
          <p:cNvSpPr/>
          <p:nvPr/>
        </p:nvSpPr>
        <p:spPr>
          <a:xfrm>
            <a:off x="1199456" y="1340768"/>
            <a:ext cx="10992544" cy="1368152"/>
          </a:xfrm>
          <a:prstGeom prst="rect">
            <a:avLst/>
          </a:prstGeom>
          <a:solidFill>
            <a:srgbClr val="BEBC32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Learning </a:t>
            </a:r>
            <a:r>
              <a:rPr lang="de-DE" dirty="0" err="1">
                <a:solidFill>
                  <a:schemeClr val="bg1"/>
                </a:solidFill>
              </a:rPr>
              <a:t>outcomes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9457" y="1484784"/>
            <a:ext cx="10753194" cy="45252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1: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Describe</a:t>
            </a:r>
            <a:r>
              <a:rPr lang="de-AT" sz="1400" b="1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diverse </a:t>
            </a:r>
            <a:r>
              <a:rPr lang="de-AT" sz="1400" dirty="0" err="1"/>
              <a:t>nature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contemporary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on an individual, </a:t>
            </a:r>
            <a:r>
              <a:rPr lang="de-AT" sz="1400" dirty="0" err="1"/>
              <a:t>organizational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societal</a:t>
            </a:r>
            <a:r>
              <a:rPr lang="de-AT" sz="1400" dirty="0"/>
              <a:t> </a:t>
            </a:r>
            <a:r>
              <a:rPr lang="de-AT" sz="1400" dirty="0" err="1"/>
              <a:t>level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relationship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strategic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public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practices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role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stakeholders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publics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practitioners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outside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organizations</a:t>
            </a:r>
            <a:r>
              <a:rPr lang="de-AT" sz="1400" dirty="0"/>
              <a:t> (</a:t>
            </a:r>
            <a:r>
              <a:rPr lang="de-AT" sz="1400" dirty="0" err="1"/>
              <a:t>corporate</a:t>
            </a:r>
            <a:r>
              <a:rPr lang="de-AT" sz="1400" dirty="0"/>
              <a:t>, NGO, </a:t>
            </a:r>
            <a:r>
              <a:rPr lang="de-AT" sz="1400" dirty="0" err="1"/>
              <a:t>political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educational</a:t>
            </a:r>
            <a:r>
              <a:rPr lang="de-AT" sz="1400" dirty="0"/>
              <a:t> </a:t>
            </a:r>
            <a:r>
              <a:rPr lang="de-AT" sz="1400" dirty="0" err="1"/>
              <a:t>institutions</a:t>
            </a:r>
            <a:r>
              <a:rPr lang="de-AT" sz="1400" dirty="0"/>
              <a:t> etc.)</a:t>
            </a:r>
          </a:p>
          <a:p>
            <a:pPr>
              <a:lnSpc>
                <a:spcPct val="90000"/>
              </a:lnSpc>
              <a:buFontTx/>
              <a:buNone/>
            </a:pPr>
            <a:endParaRPr lang="de-AT" sz="1400" dirty="0"/>
          </a:p>
          <a:p>
            <a:pPr>
              <a:lnSpc>
                <a:spcPct val="90000"/>
              </a:lnSpc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2: </a:t>
            </a:r>
            <a:endParaRPr lang="de-AT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Develop</a:t>
            </a:r>
            <a:r>
              <a:rPr lang="de-AT" sz="1400" b="1" dirty="0"/>
              <a:t> </a:t>
            </a:r>
            <a:r>
              <a:rPr lang="de-AT" sz="1400" dirty="0" err="1"/>
              <a:t>comprehensive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well-</a:t>
            </a:r>
            <a:r>
              <a:rPr lang="de-AT" sz="1400" dirty="0" err="1"/>
              <a:t>founded</a:t>
            </a:r>
            <a:r>
              <a:rPr lang="de-AT" sz="1400" dirty="0"/>
              <a:t> </a:t>
            </a:r>
            <a:r>
              <a:rPr lang="de-AT" sz="1400" dirty="0" err="1"/>
              <a:t>knowledge</a:t>
            </a:r>
            <a:r>
              <a:rPr lang="de-AT" sz="1400" dirty="0"/>
              <a:t> in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as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study</a:t>
            </a:r>
            <a:r>
              <a:rPr lang="de-AT" sz="1400" dirty="0"/>
              <a:t>, an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how</a:t>
            </a:r>
            <a:r>
              <a:rPr lang="de-AT" sz="1400" dirty="0"/>
              <a:t> </a:t>
            </a:r>
            <a:r>
              <a:rPr lang="de-AT" sz="1400" dirty="0" err="1"/>
              <a:t>other</a:t>
            </a:r>
            <a:r>
              <a:rPr lang="de-AT" sz="1400" dirty="0"/>
              <a:t> </a:t>
            </a:r>
            <a:r>
              <a:rPr lang="de-AT" sz="1400" dirty="0" err="1"/>
              <a:t>disciplines</a:t>
            </a:r>
            <a:r>
              <a:rPr lang="de-AT" sz="1400" dirty="0"/>
              <a:t> </a:t>
            </a:r>
            <a:r>
              <a:rPr lang="de-AT" sz="1400" dirty="0" err="1"/>
              <a:t>relate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an international </a:t>
            </a:r>
            <a:r>
              <a:rPr lang="de-AT" sz="1400" dirty="0" err="1"/>
              <a:t>perspective</a:t>
            </a:r>
            <a:r>
              <a:rPr lang="de-AT" sz="1400" dirty="0"/>
              <a:t> on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field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3: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Understand</a:t>
            </a:r>
            <a:r>
              <a:rPr lang="de-AT" sz="1400" dirty="0"/>
              <a:t>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key</a:t>
            </a:r>
            <a:r>
              <a:rPr lang="de-AT" sz="1400" dirty="0"/>
              <a:t> </a:t>
            </a:r>
            <a:r>
              <a:rPr lang="de-AT" sz="1400" dirty="0" err="1"/>
              <a:t>elements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theories</a:t>
            </a:r>
            <a:r>
              <a:rPr lang="de-AT" sz="1400" dirty="0"/>
              <a:t>, </a:t>
            </a:r>
            <a:r>
              <a:rPr lang="de-AT" sz="1400" dirty="0" err="1"/>
              <a:t>strategies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tactics</a:t>
            </a:r>
            <a:r>
              <a:rPr lang="de-AT" sz="1400" dirty="0"/>
              <a:t>, </a:t>
            </a:r>
            <a:r>
              <a:rPr lang="de-AT" sz="1400" dirty="0" err="1"/>
              <a:t>and</a:t>
            </a:r>
            <a:r>
              <a:rPr lang="de-AT" sz="1400" dirty="0"/>
              <a:t>, </a:t>
            </a:r>
            <a:r>
              <a:rPr lang="de-AT" sz="1400" dirty="0" err="1"/>
              <a:t>thus</a:t>
            </a:r>
            <a:r>
              <a:rPr lang="de-AT" sz="1400" dirty="0"/>
              <a:t>, </a:t>
            </a:r>
            <a:r>
              <a:rPr lang="de-AT" sz="1400" dirty="0" err="1"/>
              <a:t>the</a:t>
            </a:r>
            <a:r>
              <a:rPr lang="de-AT" sz="1400" dirty="0"/>
              <a:t> </a:t>
            </a:r>
            <a:r>
              <a:rPr lang="de-AT" sz="1400" dirty="0" err="1"/>
              <a:t>character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operationalization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best</a:t>
            </a:r>
            <a:r>
              <a:rPr lang="de-AT" sz="1400" dirty="0"/>
              <a:t> </a:t>
            </a:r>
            <a:r>
              <a:rPr lang="de-AT" sz="1400" dirty="0" err="1"/>
              <a:t>practice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 </a:t>
            </a:r>
            <a:r>
              <a:rPr lang="de-AT" sz="1400" dirty="0" err="1"/>
              <a:t>planning</a:t>
            </a:r>
            <a:r>
              <a:rPr lang="de-AT" sz="1400" dirty="0"/>
              <a:t> </a:t>
            </a:r>
            <a:r>
              <a:rPr lang="de-AT" sz="1400" dirty="0" err="1"/>
              <a:t>frameworks</a:t>
            </a:r>
            <a:r>
              <a:rPr lang="de-AT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4: 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understanding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civic</a:t>
            </a:r>
            <a:r>
              <a:rPr lang="de-DE" sz="1400" dirty="0"/>
              <a:t> </a:t>
            </a:r>
            <a:r>
              <a:rPr lang="de-DE" sz="1400" dirty="0" err="1"/>
              <a:t>responsibility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develop</a:t>
            </a:r>
            <a:r>
              <a:rPr lang="de-DE" sz="1400" dirty="0"/>
              <a:t> an </a:t>
            </a:r>
            <a:r>
              <a:rPr lang="de-DE" sz="1400" dirty="0" err="1"/>
              <a:t>appreciation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the</a:t>
            </a:r>
            <a:r>
              <a:rPr lang="de-DE" sz="1400" dirty="0"/>
              <a:t> </a:t>
            </a:r>
            <a:r>
              <a:rPr lang="de-DE" sz="1400" dirty="0" err="1"/>
              <a:t>philosophical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social</a:t>
            </a:r>
            <a:r>
              <a:rPr lang="de-DE" sz="1400" dirty="0"/>
              <a:t> </a:t>
            </a:r>
            <a:r>
              <a:rPr lang="de-DE" sz="1400" dirty="0" err="1"/>
              <a:t>context</a:t>
            </a:r>
            <a:r>
              <a:rPr lang="de-DE" sz="1400" dirty="0"/>
              <a:t> </a:t>
            </a:r>
            <a:r>
              <a:rPr lang="de-DE" sz="1400" dirty="0" err="1"/>
              <a:t>of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. </a:t>
            </a:r>
            <a:r>
              <a:rPr lang="de-DE" sz="1400" dirty="0" err="1"/>
              <a:t>Advance</a:t>
            </a:r>
            <a:r>
              <a:rPr lang="de-DE" sz="1400" dirty="0"/>
              <a:t> </a:t>
            </a:r>
            <a:r>
              <a:rPr lang="de-DE" sz="1400" dirty="0" err="1"/>
              <a:t>your</a:t>
            </a:r>
            <a:r>
              <a:rPr lang="de-DE" sz="1400" dirty="0"/>
              <a:t> </a:t>
            </a:r>
            <a:r>
              <a:rPr lang="de-DE" sz="1400" dirty="0" err="1"/>
              <a:t>knowledge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respect</a:t>
            </a:r>
            <a:r>
              <a:rPr lang="de-DE" sz="1400" dirty="0"/>
              <a:t> of </a:t>
            </a:r>
            <a:r>
              <a:rPr lang="de-DE" sz="1400" dirty="0" err="1"/>
              <a:t>ethics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ethical</a:t>
            </a:r>
            <a:r>
              <a:rPr lang="de-DE" sz="1400" dirty="0"/>
              <a:t> </a:t>
            </a:r>
            <a:r>
              <a:rPr lang="de-DE" sz="1400" dirty="0" err="1" smtClean="0"/>
              <a:t>standards</a:t>
            </a:r>
            <a:r>
              <a:rPr lang="de-DE" sz="1400" dirty="0" smtClean="0"/>
              <a:t> </a:t>
            </a:r>
            <a:r>
              <a:rPr lang="de-DE" sz="1400" dirty="0"/>
              <a:t>in </a:t>
            </a:r>
            <a:r>
              <a:rPr lang="de-DE" sz="1400" dirty="0" err="1"/>
              <a:t>relation</a:t>
            </a:r>
            <a:r>
              <a:rPr lang="de-DE" sz="1400" dirty="0"/>
              <a:t> </a:t>
            </a:r>
            <a:r>
              <a:rPr lang="de-DE" sz="1400" dirty="0" err="1"/>
              <a:t>to</a:t>
            </a:r>
            <a:r>
              <a:rPr lang="de-DE" sz="1400" dirty="0"/>
              <a:t> </a:t>
            </a:r>
            <a:r>
              <a:rPr lang="de-DE" sz="1400" dirty="0" err="1"/>
              <a:t>communication</a:t>
            </a:r>
            <a:r>
              <a:rPr lang="de-DE" sz="1400" dirty="0"/>
              <a:t> of, </a:t>
            </a:r>
            <a:r>
              <a:rPr lang="de-DE" sz="1400" dirty="0" err="1"/>
              <a:t>about</a:t>
            </a:r>
            <a:r>
              <a:rPr lang="de-DE" sz="1400" dirty="0"/>
              <a:t> </a:t>
            </a:r>
            <a:r>
              <a:rPr lang="de-DE" sz="1400" dirty="0" err="1"/>
              <a:t>and</a:t>
            </a:r>
            <a:r>
              <a:rPr lang="de-DE" sz="1400" dirty="0"/>
              <a:t> </a:t>
            </a:r>
            <a:r>
              <a:rPr lang="de-DE" sz="1400" dirty="0" err="1"/>
              <a:t>for</a:t>
            </a:r>
            <a:r>
              <a:rPr lang="de-DE" sz="1400" dirty="0"/>
              <a:t> </a:t>
            </a:r>
            <a:r>
              <a:rPr lang="de-DE" sz="1400" dirty="0" err="1"/>
              <a:t>sustainability</a:t>
            </a:r>
            <a:r>
              <a:rPr lang="de-DE" sz="1400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sz="1400" b="1" dirty="0">
                <a:solidFill>
                  <a:srgbClr val="95843F"/>
                </a:solidFill>
              </a:rPr>
              <a:t>Learning </a:t>
            </a:r>
            <a:r>
              <a:rPr lang="de-DE" sz="1400" b="1" dirty="0" err="1">
                <a:solidFill>
                  <a:srgbClr val="95843F"/>
                </a:solidFill>
              </a:rPr>
              <a:t>outcome</a:t>
            </a:r>
            <a:r>
              <a:rPr lang="de-DE" sz="1400" b="1" dirty="0">
                <a:solidFill>
                  <a:srgbClr val="95843F"/>
                </a:solidFill>
              </a:rPr>
              <a:t> 5: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e-AT" sz="1400" b="1" dirty="0" err="1"/>
              <a:t>Anticipate</a:t>
            </a:r>
            <a:r>
              <a:rPr lang="de-AT" sz="1400" b="1" dirty="0"/>
              <a:t> </a:t>
            </a:r>
            <a:r>
              <a:rPr lang="de-AT" sz="1400" b="1" dirty="0" err="1"/>
              <a:t>and</a:t>
            </a:r>
            <a:r>
              <a:rPr lang="de-AT" sz="1400" b="1" dirty="0"/>
              <a:t> </a:t>
            </a:r>
            <a:r>
              <a:rPr lang="de-AT" sz="1400" b="1" dirty="0" smtClean="0"/>
              <a:t>Interpret </a:t>
            </a:r>
            <a:r>
              <a:rPr lang="de-AT" sz="1400" dirty="0" err="1"/>
              <a:t>current</a:t>
            </a:r>
            <a:r>
              <a:rPr lang="de-AT" sz="1400" dirty="0"/>
              <a:t> </a:t>
            </a:r>
            <a:r>
              <a:rPr lang="de-AT" sz="1400" dirty="0" err="1"/>
              <a:t>issues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challenges</a:t>
            </a:r>
            <a:r>
              <a:rPr lang="de-AT" sz="1400" dirty="0"/>
              <a:t> of a </a:t>
            </a:r>
            <a:r>
              <a:rPr lang="de-AT" sz="1400" dirty="0" err="1"/>
              <a:t>world</a:t>
            </a:r>
            <a:r>
              <a:rPr lang="de-AT" sz="1400" dirty="0"/>
              <a:t> in </a:t>
            </a:r>
            <a:r>
              <a:rPr lang="de-AT" sz="1400" dirty="0" err="1"/>
              <a:t>transformation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social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. </a:t>
            </a:r>
            <a:r>
              <a:rPr lang="de-AT" sz="1400" dirty="0" err="1"/>
              <a:t>Develop</a:t>
            </a:r>
            <a:r>
              <a:rPr lang="de-AT" sz="1400" dirty="0"/>
              <a:t> a </a:t>
            </a:r>
            <a:r>
              <a:rPr lang="de-AT" sz="1400" dirty="0" err="1"/>
              <a:t>deep</a:t>
            </a:r>
            <a:r>
              <a:rPr lang="de-AT" sz="1400" dirty="0"/>
              <a:t> </a:t>
            </a:r>
            <a:r>
              <a:rPr lang="de-AT" sz="1400" dirty="0" err="1"/>
              <a:t>understanding</a:t>
            </a:r>
            <a:r>
              <a:rPr lang="de-AT" sz="1400" dirty="0"/>
              <a:t> </a:t>
            </a:r>
            <a:r>
              <a:rPr lang="de-AT" sz="1400" dirty="0" err="1"/>
              <a:t>of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skills</a:t>
            </a:r>
            <a:r>
              <a:rPr lang="de-AT" sz="1400" dirty="0"/>
              <a:t> </a:t>
            </a:r>
            <a:r>
              <a:rPr lang="de-AT" sz="1400" dirty="0" err="1"/>
              <a:t>to</a:t>
            </a:r>
            <a:r>
              <a:rPr lang="de-AT" sz="1400" dirty="0"/>
              <a:t> </a:t>
            </a:r>
            <a:r>
              <a:rPr lang="de-AT" sz="1400" dirty="0" err="1"/>
              <a:t>create</a:t>
            </a:r>
            <a:r>
              <a:rPr lang="de-AT" sz="1400" dirty="0"/>
              <a:t> </a:t>
            </a:r>
            <a:r>
              <a:rPr lang="de-AT" sz="1400" dirty="0" err="1"/>
              <a:t>change</a:t>
            </a:r>
            <a:r>
              <a:rPr lang="de-AT" sz="1400" dirty="0"/>
              <a:t>, </a:t>
            </a:r>
            <a:r>
              <a:rPr lang="de-AT" sz="1400" dirty="0" err="1"/>
              <a:t>develop</a:t>
            </a:r>
            <a:r>
              <a:rPr lang="de-AT" sz="1400" dirty="0"/>
              <a:t> </a:t>
            </a:r>
            <a:r>
              <a:rPr lang="de-AT" sz="1400" dirty="0" err="1"/>
              <a:t>advocacy</a:t>
            </a:r>
            <a:r>
              <a:rPr lang="de-AT" sz="1400" dirty="0"/>
              <a:t>, </a:t>
            </a:r>
            <a:r>
              <a:rPr lang="de-AT" sz="1400" dirty="0" err="1"/>
              <a:t>leadership</a:t>
            </a:r>
            <a:r>
              <a:rPr lang="de-AT" sz="1400" dirty="0"/>
              <a:t>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authorship</a:t>
            </a:r>
            <a:r>
              <a:rPr lang="de-AT" sz="1400" dirty="0"/>
              <a:t> in </a:t>
            </a:r>
            <a:r>
              <a:rPr lang="de-AT" sz="1400" dirty="0" err="1"/>
              <a:t>and</a:t>
            </a:r>
            <a:r>
              <a:rPr lang="de-AT" sz="1400" dirty="0"/>
              <a:t> </a:t>
            </a:r>
            <a:r>
              <a:rPr lang="de-AT" sz="1400" dirty="0" err="1"/>
              <a:t>for</a:t>
            </a:r>
            <a:r>
              <a:rPr lang="de-AT" sz="1400" dirty="0"/>
              <a:t> </a:t>
            </a:r>
            <a:r>
              <a:rPr lang="de-AT" sz="1400" dirty="0" err="1"/>
              <a:t>sustainability</a:t>
            </a:r>
            <a:r>
              <a:rPr lang="de-AT" sz="1400" dirty="0"/>
              <a:t> </a:t>
            </a:r>
            <a:r>
              <a:rPr lang="de-AT" sz="1400" dirty="0" err="1"/>
              <a:t>communication</a:t>
            </a:r>
            <a:r>
              <a:rPr lang="de-AT" sz="1400" dirty="0"/>
              <a:t>.</a:t>
            </a:r>
            <a:endParaRPr lang="de-DE" sz="1400" dirty="0"/>
          </a:p>
          <a:p>
            <a:pPr>
              <a:lnSpc>
                <a:spcPct val="90000"/>
              </a:lnSpc>
              <a:buFontTx/>
              <a:buNone/>
            </a:pP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8878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4C3BC-4BD7-E546-8F2B-CBFA0A33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2FC0928C-5125-184E-959F-B98E655D0485}"/>
              </a:ext>
            </a:extLst>
          </p:cNvPr>
          <p:cNvGraphicFramePr/>
          <p:nvPr/>
        </p:nvGraphicFramePr>
        <p:xfrm>
          <a:off x="911424" y="1268760"/>
          <a:ext cx="950505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Pfeil nach rechts 7">
            <a:extLst>
              <a:ext uri="{FF2B5EF4-FFF2-40B4-BE49-F238E27FC236}">
                <a16:creationId xmlns:a16="http://schemas.microsoft.com/office/drawing/2014/main" id="{75DB4543-9BC9-D54A-8D68-3A7DFAF4669A}"/>
              </a:ext>
            </a:extLst>
          </p:cNvPr>
          <p:cNvSpPr/>
          <p:nvPr/>
        </p:nvSpPr>
        <p:spPr>
          <a:xfrm rot="10800000">
            <a:off x="7032104" y="2204864"/>
            <a:ext cx="1080120" cy="576064"/>
          </a:xfrm>
          <a:prstGeom prst="rightArrow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Pfeil nach rechts 4">
            <a:extLst>
              <a:ext uri="{FF2B5EF4-FFF2-40B4-BE49-F238E27FC236}">
                <a16:creationId xmlns:a16="http://schemas.microsoft.com/office/drawing/2014/main" id="{F59D97DD-4112-9F4F-88A6-4D5684284C97}"/>
              </a:ext>
            </a:extLst>
          </p:cNvPr>
          <p:cNvSpPr/>
          <p:nvPr/>
        </p:nvSpPr>
        <p:spPr>
          <a:xfrm>
            <a:off x="2279576" y="4077072"/>
            <a:ext cx="1080120" cy="576064"/>
          </a:xfrm>
          <a:prstGeom prst="rightArrow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Pfeil nach rechts 5">
            <a:extLst>
              <a:ext uri="{FF2B5EF4-FFF2-40B4-BE49-F238E27FC236}">
                <a16:creationId xmlns:a16="http://schemas.microsoft.com/office/drawing/2014/main" id="{00063B6B-57A2-784F-BF7D-087270B3B22B}"/>
              </a:ext>
            </a:extLst>
          </p:cNvPr>
          <p:cNvSpPr/>
          <p:nvPr/>
        </p:nvSpPr>
        <p:spPr>
          <a:xfrm rot="10800000">
            <a:off x="9048328" y="4869160"/>
            <a:ext cx="1080120" cy="576064"/>
          </a:xfrm>
          <a:prstGeom prst="rightArrow">
            <a:avLst/>
          </a:prstGeom>
          <a:solidFill>
            <a:srgbClr val="95843F"/>
          </a:solidFill>
          <a:ln>
            <a:solidFill>
              <a:srgbClr val="861A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89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Overview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en-AU" dirty="0"/>
              <a:t>Institutionalization in literature (journals, books)</a:t>
            </a:r>
          </a:p>
          <a:p>
            <a:pPr marL="457200" indent="-457200">
              <a:buAutoNum type="alphaUcPeriod"/>
            </a:pPr>
            <a:r>
              <a:rPr lang="en-AU" dirty="0"/>
              <a:t>Institutionalization in higher education (chairs, professorships)</a:t>
            </a:r>
          </a:p>
          <a:p>
            <a:pPr marL="457200" indent="-457200">
              <a:buAutoNum type="alphaUcPeriod"/>
            </a:pPr>
            <a:r>
              <a:rPr lang="en-AU" dirty="0"/>
              <a:t>Institutionalization in education programs (master, bachelor etc.)</a:t>
            </a:r>
          </a:p>
          <a:p>
            <a:pPr marL="457200" indent="-457200">
              <a:buAutoNum type="alphaUcPeriod"/>
            </a:pPr>
            <a:r>
              <a:rPr lang="en-AU" dirty="0"/>
              <a:t>Institutionalization in organizations (professional associations, conferences)</a:t>
            </a:r>
          </a:p>
        </p:txBody>
      </p:sp>
    </p:spTree>
    <p:extLst>
      <p:ext uri="{BB962C8B-B14F-4D97-AF65-F5344CB8AC3E}">
        <p14:creationId xmlns:p14="http://schemas.microsoft.com/office/powerpoint/2010/main" val="45132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A. Institutionalization in literature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Well established (recap): </a:t>
            </a:r>
          </a:p>
          <a:p>
            <a:pPr lvl="1">
              <a:buFontTx/>
              <a:buChar char="-"/>
            </a:pPr>
            <a:r>
              <a:rPr lang="de-AT" dirty="0" err="1"/>
              <a:t>corporate</a:t>
            </a:r>
            <a:r>
              <a:rPr lang="de-AT" dirty="0"/>
              <a:t> </a:t>
            </a:r>
            <a:r>
              <a:rPr lang="de-AT" dirty="0" err="1"/>
              <a:t>social</a:t>
            </a:r>
            <a:r>
              <a:rPr lang="de-AT" dirty="0"/>
              <a:t> </a:t>
            </a:r>
            <a:r>
              <a:rPr lang="de-AT" dirty="0" err="1"/>
              <a:t>responsibility</a:t>
            </a:r>
            <a:r>
              <a:rPr lang="de-AT" dirty="0"/>
              <a:t> (CSR) </a:t>
            </a:r>
            <a:r>
              <a:rPr lang="de-AT" dirty="0" err="1"/>
              <a:t>communication</a:t>
            </a:r>
            <a:r>
              <a:rPr lang="de-AT" dirty="0"/>
              <a:t> &amp; </a:t>
            </a:r>
            <a:r>
              <a:rPr lang="de-AT" dirty="0" err="1"/>
              <a:t>corporate</a:t>
            </a:r>
            <a:r>
              <a:rPr lang="de-AT" dirty="0"/>
              <a:t> </a:t>
            </a:r>
            <a:r>
              <a:rPr lang="de-AT" dirty="0" err="1"/>
              <a:t>sustainability</a:t>
            </a:r>
            <a:r>
              <a:rPr lang="de-AT" dirty="0"/>
              <a:t> </a:t>
            </a:r>
            <a:r>
              <a:rPr lang="de-AT" dirty="0" err="1"/>
              <a:t>communication</a:t>
            </a:r>
            <a:endParaRPr lang="de-AT" dirty="0"/>
          </a:p>
          <a:p>
            <a:pPr lvl="1">
              <a:buFontTx/>
              <a:buChar char="-"/>
            </a:pPr>
            <a:r>
              <a:rPr lang="de-AT" dirty="0" err="1"/>
              <a:t>climate</a:t>
            </a:r>
            <a:r>
              <a:rPr lang="de-AT" dirty="0"/>
              <a:t> </a:t>
            </a:r>
            <a:r>
              <a:rPr lang="de-AT" dirty="0" err="1"/>
              <a:t>change</a:t>
            </a:r>
            <a:r>
              <a:rPr lang="de-AT" dirty="0"/>
              <a:t> </a:t>
            </a:r>
            <a:r>
              <a:rPr lang="de-AT" dirty="0" err="1"/>
              <a:t>communication</a:t>
            </a:r>
            <a:endParaRPr lang="de-AT" dirty="0"/>
          </a:p>
          <a:p>
            <a:pPr lvl="1">
              <a:buFontTx/>
              <a:buChar char="-"/>
            </a:pPr>
            <a:r>
              <a:rPr lang="de-AT" dirty="0" err="1"/>
              <a:t>sustainable</a:t>
            </a:r>
            <a:r>
              <a:rPr lang="de-AT" dirty="0"/>
              <a:t> </a:t>
            </a:r>
            <a:r>
              <a:rPr lang="de-AT" dirty="0" err="1"/>
              <a:t>consumption</a:t>
            </a:r>
            <a:r>
              <a:rPr lang="de-AT" dirty="0"/>
              <a:t> </a:t>
            </a:r>
            <a:r>
              <a:rPr lang="de-AT" dirty="0" err="1"/>
              <a:t>communication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623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A. Institutionalization in literature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456" y="1600201"/>
            <a:ext cx="10753196" cy="525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dirty="0"/>
              <a:t>Google scholar: </a:t>
            </a:r>
          </a:p>
          <a:p>
            <a:pPr>
              <a:buFontTx/>
              <a:buChar char="-"/>
            </a:pPr>
            <a:r>
              <a:rPr lang="en-AU" dirty="0"/>
              <a:t>Sustainability: 4.040.000 results</a:t>
            </a:r>
          </a:p>
          <a:p>
            <a:pPr>
              <a:buFontTx/>
              <a:buChar char="-"/>
            </a:pPr>
            <a:r>
              <a:rPr lang="en-AU" dirty="0"/>
              <a:t>“Sustainability communication”: 4.860 results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Books:</a:t>
            </a:r>
          </a:p>
          <a:p>
            <a:pPr>
              <a:buFontTx/>
              <a:buChar char="-"/>
            </a:pPr>
            <a:r>
              <a:rPr lang="en-AU" dirty="0" err="1"/>
              <a:t>Godemann</a:t>
            </a:r>
            <a:r>
              <a:rPr lang="en-AU" dirty="0"/>
              <a:t> &amp; Michelsen, 2011</a:t>
            </a:r>
          </a:p>
          <a:p>
            <a:pPr>
              <a:buFontTx/>
              <a:buChar char="-"/>
            </a:pPr>
            <a:r>
              <a:rPr lang="en-AU" dirty="0" err="1"/>
              <a:t>Weder</a:t>
            </a:r>
            <a:r>
              <a:rPr lang="en-AU" dirty="0"/>
              <a:t> et al., 2021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Journals:</a:t>
            </a:r>
          </a:p>
          <a:p>
            <a:pPr>
              <a:buFontTx/>
              <a:buChar char="-"/>
            </a:pPr>
            <a:r>
              <a:rPr lang="en-AU" dirty="0"/>
              <a:t>Sustainability (MDPI, open access)</a:t>
            </a:r>
          </a:p>
          <a:p>
            <a:pPr>
              <a:buFontTx/>
              <a:buChar char="-"/>
            </a:pPr>
            <a:r>
              <a:rPr lang="en-AU" dirty="0"/>
              <a:t>Sustainability Science (Springer)</a:t>
            </a:r>
          </a:p>
          <a:p>
            <a:pPr>
              <a:buFontTx/>
              <a:buChar char="-"/>
            </a:pPr>
            <a:r>
              <a:rPr lang="en-AU" dirty="0"/>
              <a:t>Journal of Sustainability Research (Harper, open access)</a:t>
            </a:r>
          </a:p>
          <a:p>
            <a:pPr>
              <a:buFontTx/>
              <a:buChar char="-"/>
            </a:pPr>
            <a:r>
              <a:rPr lang="en-AU" dirty="0"/>
              <a:t>nature sustainability (nature)</a:t>
            </a:r>
          </a:p>
          <a:p>
            <a:pPr>
              <a:buFontTx/>
              <a:buChar char="-"/>
            </a:pPr>
            <a:r>
              <a:rPr lang="en-AU" dirty="0"/>
              <a:t>Sustainability: Science, Practice &amp; Policy (</a:t>
            </a:r>
            <a:r>
              <a:rPr lang="en-AU" dirty="0" err="1"/>
              <a:t>TuF</a:t>
            </a:r>
            <a:r>
              <a:rPr lang="en-AU" dirty="0"/>
              <a:t>, open access)</a:t>
            </a:r>
          </a:p>
          <a:p>
            <a:pPr>
              <a:buFontTx/>
              <a:buChar char="-"/>
            </a:pPr>
            <a:r>
              <a:rPr lang="en-AU" dirty="0"/>
              <a:t>Global Sustainability (Cambridge, open access)</a:t>
            </a:r>
          </a:p>
          <a:p>
            <a:pPr>
              <a:buFontTx/>
              <a:buChar char="-"/>
            </a:pPr>
            <a:r>
              <a:rPr lang="en-AU" dirty="0"/>
              <a:t>Current Opinion in Environmental Sustainability (Elsevier)</a:t>
            </a:r>
          </a:p>
          <a:p>
            <a:pPr>
              <a:buFontTx/>
              <a:buChar char="-"/>
            </a:pPr>
            <a:r>
              <a:rPr lang="en-AU" dirty="0"/>
              <a:t>International Journal of Sustainability in Higher Education (Emerald)</a:t>
            </a:r>
          </a:p>
          <a:p>
            <a:pPr>
              <a:buFontTx/>
              <a:buChar char="-"/>
            </a:pPr>
            <a:r>
              <a:rPr lang="en-AU" dirty="0"/>
              <a:t>Asian Journal of Sustainability and Social Responsibility (Springer)</a:t>
            </a:r>
          </a:p>
          <a:p>
            <a:pPr>
              <a:buFontTx/>
              <a:buChar char="-"/>
            </a:pPr>
            <a:r>
              <a:rPr lang="en-AU" dirty="0"/>
              <a:t>Journal of Sustainable Development (Canadian </a:t>
            </a:r>
            <a:r>
              <a:rPr lang="en-AU" dirty="0" err="1"/>
              <a:t>Center</a:t>
            </a:r>
            <a:r>
              <a:rPr lang="en-AU" dirty="0"/>
              <a:t> for Science &amp; Education)</a:t>
            </a:r>
          </a:p>
          <a:p>
            <a:pPr>
              <a:buFontTx/>
              <a:buChar char="-"/>
            </a:pPr>
            <a:r>
              <a:rPr lang="en-AU" dirty="0" err="1"/>
              <a:t>UmweltWirtschaftsForum</a:t>
            </a:r>
            <a:endParaRPr lang="en-AU" dirty="0"/>
          </a:p>
          <a:p>
            <a:pPr>
              <a:buFontTx/>
              <a:buChar char="-"/>
            </a:pPr>
            <a:r>
              <a:rPr lang="en-AU" dirty="0"/>
              <a:t>Journal of Business Ethics</a:t>
            </a:r>
          </a:p>
          <a:p>
            <a:pPr>
              <a:buFontTx/>
              <a:buChar char="-"/>
            </a:pPr>
            <a:r>
              <a:rPr lang="en-AU" dirty="0"/>
              <a:t>Gaia</a:t>
            </a:r>
          </a:p>
          <a:p>
            <a:pPr>
              <a:buFontTx/>
              <a:buChar char="-"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459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B. Institutionalization in higher education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Central role of higher education for the promotion of sustainable development addressed &amp; identified by …</a:t>
            </a:r>
            <a:endParaRPr lang="de-AT" dirty="0"/>
          </a:p>
          <a:p>
            <a:pPr lvl="0"/>
            <a:r>
              <a:rPr lang="en-US" dirty="0"/>
              <a:t>United Nations as early as 1972 at the “United Nations Conference on the Human Environment” (UNCHE) (UN Documents, 2020), </a:t>
            </a:r>
            <a:endParaRPr lang="de-AT" dirty="0"/>
          </a:p>
          <a:p>
            <a:pPr lvl="0"/>
            <a:r>
              <a:rPr lang="en-US" dirty="0"/>
              <a:t>following conferences and official documents that further emphasized this role, such as the “Belgrade Charter” 1975 (UNEP – United Nations Environment </a:t>
            </a:r>
            <a:r>
              <a:rPr lang="en-US" dirty="0" err="1"/>
              <a:t>Programme</a:t>
            </a:r>
            <a:r>
              <a:rPr lang="en-US" dirty="0"/>
              <a:t>, 1975), the “Tbilisi Declaration” 1977 (UNESCO, 1977) and the well-known Brundtland Report, which particularly emphasizes the teacher’s role: “the world’s teachers [. . .] have a crucial role to play in helping to bring about the extensive social changes needed for sustainable development “(WCED – World Commission on Environment and Development, 1987, p. 14). </a:t>
            </a:r>
            <a:endParaRPr lang="de-AT" dirty="0"/>
          </a:p>
          <a:p>
            <a:pPr lvl="0"/>
            <a:r>
              <a:rPr lang="en-US" dirty="0"/>
              <a:t>Agenda 21, “for promoting sustainable development and improving the capacity of the people to address environment and development issues “(UN – United Nations, 1992, </a:t>
            </a:r>
            <a:r>
              <a:rPr lang="en-US" dirty="0" err="1"/>
              <a:t>Kap</a:t>
            </a:r>
            <a:r>
              <a:rPr lang="en-US" dirty="0"/>
              <a:t>. 36, p. 2). </a:t>
            </a:r>
            <a:endParaRPr lang="de-AT" dirty="0"/>
          </a:p>
          <a:p>
            <a:pPr lvl="0"/>
            <a:r>
              <a:rPr lang="en-US" dirty="0"/>
              <a:t>“Ubuntu Declaration” 2002: for the first time addresses the need to integrate sustainability aspects in curricula of all educational levels (UN – United Nations, 2002); </a:t>
            </a:r>
            <a:endParaRPr lang="de-AT" dirty="0"/>
          </a:p>
          <a:p>
            <a:pPr lvl="0"/>
            <a:r>
              <a:rPr lang="en-US" dirty="0"/>
              <a:t>the global plan of action “Education for sustainable development” 2005 (UNESCO, 2005) </a:t>
            </a:r>
            <a:endParaRPr lang="de-AT" dirty="0"/>
          </a:p>
          <a:p>
            <a:pPr lvl="0"/>
            <a:r>
              <a:rPr lang="en-US" dirty="0"/>
              <a:t>the SDGs, (Goal no. 4) “quality education,” which, among other things, aims at ensuring that “all learners acquire the knowledge and skills needed to promote sustainable development” (UN – United Nations, 2015a).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3346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2B38A6-5C02-F44E-8BBC-4DBEF371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B. Institutionalization in higher education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FB391B-5323-9943-A7B0-AA039DD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 regulations, policy – instead: increase in self-commitment since the 1990s, within the meaning of higher education’s “third mission”; examples:</a:t>
            </a:r>
            <a:endParaRPr lang="de-AT" dirty="0"/>
          </a:p>
          <a:p>
            <a:pPr lvl="0"/>
            <a:r>
              <a:rPr lang="en-US" dirty="0" err="1"/>
              <a:t>Talloires</a:t>
            </a:r>
            <a:r>
              <a:rPr lang="en-US" dirty="0"/>
              <a:t> Declaration 1990 – the first official statement made by university presidents for incorporating sustainability in teaching and research (ULSF – University Leaders for a Sustainable Future, 1990)</a:t>
            </a:r>
            <a:endParaRPr lang="de-AT" dirty="0"/>
          </a:p>
          <a:p>
            <a:pPr lvl="0"/>
            <a:r>
              <a:rPr lang="en-US" dirty="0"/>
              <a:t>the COPERNICUS Charta 1993 – a self-commitment in leading change for sustainability, renewed in 2011 (COPERNICUS, 2020) –;</a:t>
            </a:r>
            <a:endParaRPr lang="de-AT" dirty="0"/>
          </a:p>
          <a:p>
            <a:pPr lvl="0"/>
            <a:r>
              <a:rPr lang="en-US" dirty="0"/>
              <a:t>the Turin Declaration on Education and Research for Sustainable and Responsible Development 2009 (IAU – International Association of Universities, 2009) are just a few examples of this.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5812278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1922</Words>
  <Application>Microsoft Office PowerPoint</Application>
  <PresentationFormat>Breitbild</PresentationFormat>
  <Paragraphs>133</Paragraphs>
  <Slides>12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Larissa-Design</vt:lpstr>
      <vt:lpstr>Sustainability Communication as Field of Research</vt:lpstr>
      <vt:lpstr>Where are we?</vt:lpstr>
      <vt:lpstr>Learning outcomes</vt:lpstr>
      <vt:lpstr>Overview</vt:lpstr>
      <vt:lpstr>Overview</vt:lpstr>
      <vt:lpstr>A. Institutionalization in literature</vt:lpstr>
      <vt:lpstr>A. Institutionalization in literature</vt:lpstr>
      <vt:lpstr>B. Institutionalization in higher education</vt:lpstr>
      <vt:lpstr>B. Institutionalization in higher education</vt:lpstr>
      <vt:lpstr>B. Institutionalization in higher education</vt:lpstr>
      <vt:lpstr>C. Institutionalization in education programs</vt:lpstr>
      <vt:lpstr>Reflection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zmml</dc:creator>
  <cp:lastModifiedBy>Windows-Benutzer</cp:lastModifiedBy>
  <cp:revision>394</cp:revision>
  <dcterms:created xsi:type="dcterms:W3CDTF">2011-07-07T10:45:47Z</dcterms:created>
  <dcterms:modified xsi:type="dcterms:W3CDTF">2023-08-31T08:06:04Z</dcterms:modified>
</cp:coreProperties>
</file>