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handoutMasterIdLst>
    <p:handoutMasterId r:id="rId21"/>
  </p:handoutMasterIdLst>
  <p:sldIdLst>
    <p:sldId id="342" r:id="rId2"/>
    <p:sldId id="1070" r:id="rId3"/>
    <p:sldId id="367" r:id="rId4"/>
    <p:sldId id="350" r:id="rId5"/>
    <p:sldId id="1077" r:id="rId6"/>
    <p:sldId id="322" r:id="rId7"/>
    <p:sldId id="324" r:id="rId8"/>
    <p:sldId id="325" r:id="rId9"/>
    <p:sldId id="329" r:id="rId10"/>
    <p:sldId id="346" r:id="rId11"/>
    <p:sldId id="1025" r:id="rId12"/>
    <p:sldId id="1027" r:id="rId13"/>
    <p:sldId id="1080" r:id="rId14"/>
    <p:sldId id="1081" r:id="rId15"/>
    <p:sldId id="1079" r:id="rId16"/>
    <p:sldId id="378" r:id="rId17"/>
    <p:sldId id="1078" r:id="rId18"/>
    <p:sldId id="281"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Benutzer" initials="W" lastIdx="2" clrIdx="0">
    <p:extLst>
      <p:ext uri="{19B8F6BF-5375-455C-9EA6-DF929625EA0E}">
        <p15:presenceInfo xmlns:p15="http://schemas.microsoft.com/office/powerpoint/2012/main" userId="Windows-Benutz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1A59"/>
    <a:srgbClr val="C1D694"/>
    <a:srgbClr val="95843F"/>
    <a:srgbClr val="BEBC32"/>
    <a:srgbClr val="00664B"/>
    <a:srgbClr val="FFFFFF"/>
    <a:srgbClr val="6CB8D8"/>
    <a:srgbClr val="DFC638"/>
    <a:srgbClr val="A99090"/>
    <a:srgbClr val="3B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00" autoAdjust="0"/>
    <p:restoredTop sz="77077" autoAdjust="0"/>
  </p:normalViewPr>
  <p:slideViewPr>
    <p:cSldViewPr>
      <p:cViewPr varScale="1">
        <p:scale>
          <a:sx n="46" d="100"/>
          <a:sy n="46" d="100"/>
        </p:scale>
        <p:origin x="1581" y="4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9" d="100"/>
          <a:sy n="49" d="100"/>
        </p:scale>
        <p:origin x="2733" y="3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A634F9-9DF9-4D42-848D-DB319DC31BB4}" type="doc">
      <dgm:prSet loTypeId="urn:microsoft.com/office/officeart/2005/8/layout/gear1" loCatId="" qsTypeId="urn:microsoft.com/office/officeart/2005/8/quickstyle/simple1" qsCatId="simple" csTypeId="urn:microsoft.com/office/officeart/2005/8/colors/colorful5" csCatId="colorful" phldr="1"/>
      <dgm:spPr/>
    </dgm:pt>
    <dgm:pt modelId="{8E8EF614-6BF9-1B47-BF16-0AD53A9E784F}">
      <dgm:prSet phldrT="[Text]" custT="1"/>
      <dgm:spPr/>
      <dgm:t>
        <a:bodyPr/>
        <a:lstStyle/>
        <a:p>
          <a:r>
            <a:rPr lang="de-DE" sz="1400" dirty="0" err="1"/>
            <a:t>Institutionalization</a:t>
          </a:r>
          <a:r>
            <a:rPr lang="de-DE" sz="1400" dirty="0"/>
            <a:t> (</a:t>
          </a:r>
          <a:r>
            <a:rPr lang="de-DE" sz="1400" dirty="0" err="1"/>
            <a:t>programs</a:t>
          </a:r>
          <a:r>
            <a:rPr lang="de-DE" sz="1400" dirty="0"/>
            <a:t>, </a:t>
          </a:r>
          <a:r>
            <a:rPr lang="de-DE" sz="1400" dirty="0" err="1"/>
            <a:t>journals</a:t>
          </a:r>
          <a:r>
            <a:rPr lang="de-DE" sz="1400" dirty="0"/>
            <a:t>, </a:t>
          </a:r>
          <a:r>
            <a:rPr lang="de-DE" sz="1400" dirty="0" err="1"/>
            <a:t>organizations</a:t>
          </a:r>
          <a:r>
            <a:rPr lang="de-DE" sz="1400"/>
            <a:t>, chairs</a:t>
          </a:r>
          <a:r>
            <a:rPr lang="de-DE" sz="1400" dirty="0"/>
            <a:t>)</a:t>
          </a:r>
        </a:p>
      </dgm:t>
    </dgm:pt>
    <dgm:pt modelId="{1FD35905-6B79-D343-8208-600302F30E7E}" type="parTrans" cxnId="{6D6E5D0F-D4A3-5E45-AC70-50BCC7BEF75D}">
      <dgm:prSet/>
      <dgm:spPr/>
      <dgm:t>
        <a:bodyPr/>
        <a:lstStyle/>
        <a:p>
          <a:endParaRPr lang="de-DE" sz="1400"/>
        </a:p>
      </dgm:t>
    </dgm:pt>
    <dgm:pt modelId="{73347C28-D5E8-574D-A17D-3E12C0FE5E08}" type="sibTrans" cxnId="{6D6E5D0F-D4A3-5E45-AC70-50BCC7BEF75D}">
      <dgm:prSet/>
      <dgm:spPr/>
      <dgm:t>
        <a:bodyPr/>
        <a:lstStyle/>
        <a:p>
          <a:endParaRPr lang="de-DE" sz="1400"/>
        </a:p>
      </dgm:t>
    </dgm:pt>
    <dgm:pt modelId="{18027C9F-C150-354E-90B4-BA92245FCAEA}">
      <dgm:prSet phldrT="[Text]" custT="1"/>
      <dgm:spPr/>
      <dgm:t>
        <a:bodyPr/>
        <a:lstStyle/>
        <a:p>
          <a:r>
            <a:rPr lang="de-DE" sz="1400" dirty="0" err="1"/>
            <a:t>Methodologies</a:t>
          </a:r>
          <a:r>
            <a:rPr lang="de-DE" sz="1400" dirty="0"/>
            <a:t>, </a:t>
          </a:r>
          <a:r>
            <a:rPr lang="de-DE" sz="1400" dirty="0" err="1"/>
            <a:t>heuristic</a:t>
          </a:r>
          <a:endParaRPr lang="de-DE" sz="1400" dirty="0"/>
        </a:p>
      </dgm:t>
    </dgm:pt>
    <dgm:pt modelId="{CD1FB9D7-6007-1C40-A050-B1199B2EFC77}" type="parTrans" cxnId="{B38483F2-EC17-AE4B-A42C-AFA497B481BF}">
      <dgm:prSet/>
      <dgm:spPr/>
      <dgm:t>
        <a:bodyPr/>
        <a:lstStyle/>
        <a:p>
          <a:endParaRPr lang="de-DE" sz="1400"/>
        </a:p>
      </dgm:t>
    </dgm:pt>
    <dgm:pt modelId="{F97E369E-354B-234E-BE9F-988DA1DC4470}" type="sibTrans" cxnId="{B38483F2-EC17-AE4B-A42C-AFA497B481BF}">
      <dgm:prSet/>
      <dgm:spPr/>
      <dgm:t>
        <a:bodyPr/>
        <a:lstStyle/>
        <a:p>
          <a:endParaRPr lang="de-DE" sz="1400"/>
        </a:p>
      </dgm:t>
    </dgm:pt>
    <dgm:pt modelId="{85743C80-1EF6-CC45-8620-28E31DAAA1B7}">
      <dgm:prSet phldrT="[Text]" custT="1"/>
      <dgm:spPr/>
      <dgm:t>
        <a:bodyPr/>
        <a:lstStyle/>
        <a:p>
          <a:r>
            <a:rPr lang="de-DE" sz="1400" dirty="0" err="1"/>
            <a:t>Epistemic</a:t>
          </a:r>
          <a:r>
            <a:rPr lang="de-DE" sz="1400" dirty="0"/>
            <a:t> "</a:t>
          </a:r>
          <a:r>
            <a:rPr lang="de-DE" sz="1400" dirty="0" err="1"/>
            <a:t>core</a:t>
          </a:r>
          <a:r>
            <a:rPr lang="de-DE" sz="1400" dirty="0"/>
            <a:t>", </a:t>
          </a:r>
          <a:r>
            <a:rPr lang="de-DE" sz="1400" dirty="0" err="1"/>
            <a:t>paradigms</a:t>
          </a:r>
          <a:endParaRPr lang="de-DE" sz="1400" dirty="0"/>
        </a:p>
      </dgm:t>
    </dgm:pt>
    <dgm:pt modelId="{21660C27-CA40-484C-B68F-7F925E7A1C79}" type="parTrans" cxnId="{D653E6D0-1B37-394C-B6B7-27A36552565E}">
      <dgm:prSet/>
      <dgm:spPr/>
      <dgm:t>
        <a:bodyPr/>
        <a:lstStyle/>
        <a:p>
          <a:endParaRPr lang="de-DE" sz="1400"/>
        </a:p>
      </dgm:t>
    </dgm:pt>
    <dgm:pt modelId="{1CA3534D-12BB-6442-B9B7-45B8C88A084C}" type="sibTrans" cxnId="{D653E6D0-1B37-394C-B6B7-27A36552565E}">
      <dgm:prSet/>
      <dgm:spPr/>
      <dgm:t>
        <a:bodyPr/>
        <a:lstStyle/>
        <a:p>
          <a:endParaRPr lang="de-DE" sz="1400"/>
        </a:p>
      </dgm:t>
    </dgm:pt>
    <dgm:pt modelId="{B66D3A57-4D2C-D94E-945D-84BFAD7800A9}" type="pres">
      <dgm:prSet presAssocID="{25A634F9-9DF9-4D42-848D-DB319DC31BB4}" presName="composite" presStyleCnt="0">
        <dgm:presLayoutVars>
          <dgm:chMax val="3"/>
          <dgm:animLvl val="lvl"/>
          <dgm:resizeHandles val="exact"/>
        </dgm:presLayoutVars>
      </dgm:prSet>
      <dgm:spPr/>
    </dgm:pt>
    <dgm:pt modelId="{84C84055-8C38-A844-9F6F-CB568FDB823E}" type="pres">
      <dgm:prSet presAssocID="{8E8EF614-6BF9-1B47-BF16-0AD53A9E784F}" presName="gear1" presStyleLbl="node1" presStyleIdx="0" presStyleCnt="3">
        <dgm:presLayoutVars>
          <dgm:chMax val="1"/>
          <dgm:bulletEnabled val="1"/>
        </dgm:presLayoutVars>
      </dgm:prSet>
      <dgm:spPr/>
      <dgm:t>
        <a:bodyPr/>
        <a:lstStyle/>
        <a:p>
          <a:endParaRPr lang="de-DE"/>
        </a:p>
      </dgm:t>
    </dgm:pt>
    <dgm:pt modelId="{5D4E8B3B-7E3D-0D44-BEBD-C56CC69BA65C}" type="pres">
      <dgm:prSet presAssocID="{8E8EF614-6BF9-1B47-BF16-0AD53A9E784F}" presName="gear1srcNode" presStyleLbl="node1" presStyleIdx="0" presStyleCnt="3"/>
      <dgm:spPr/>
      <dgm:t>
        <a:bodyPr/>
        <a:lstStyle/>
        <a:p>
          <a:endParaRPr lang="de-DE"/>
        </a:p>
      </dgm:t>
    </dgm:pt>
    <dgm:pt modelId="{F76319E6-4999-2243-AD35-47B48FB911D4}" type="pres">
      <dgm:prSet presAssocID="{8E8EF614-6BF9-1B47-BF16-0AD53A9E784F}" presName="gear1dstNode" presStyleLbl="node1" presStyleIdx="0" presStyleCnt="3"/>
      <dgm:spPr/>
      <dgm:t>
        <a:bodyPr/>
        <a:lstStyle/>
        <a:p>
          <a:endParaRPr lang="de-DE"/>
        </a:p>
      </dgm:t>
    </dgm:pt>
    <dgm:pt modelId="{184247DC-0E83-4D49-9458-8AB48D642DFB}" type="pres">
      <dgm:prSet presAssocID="{18027C9F-C150-354E-90B4-BA92245FCAEA}" presName="gear2" presStyleLbl="node1" presStyleIdx="1" presStyleCnt="3" custScaleX="107689">
        <dgm:presLayoutVars>
          <dgm:chMax val="1"/>
          <dgm:bulletEnabled val="1"/>
        </dgm:presLayoutVars>
      </dgm:prSet>
      <dgm:spPr/>
      <dgm:t>
        <a:bodyPr/>
        <a:lstStyle/>
        <a:p>
          <a:endParaRPr lang="de-DE"/>
        </a:p>
      </dgm:t>
    </dgm:pt>
    <dgm:pt modelId="{157FBEDC-580E-B34C-9F04-55476D6EB55E}" type="pres">
      <dgm:prSet presAssocID="{18027C9F-C150-354E-90B4-BA92245FCAEA}" presName="gear2srcNode" presStyleLbl="node1" presStyleIdx="1" presStyleCnt="3"/>
      <dgm:spPr/>
      <dgm:t>
        <a:bodyPr/>
        <a:lstStyle/>
        <a:p>
          <a:endParaRPr lang="de-DE"/>
        </a:p>
      </dgm:t>
    </dgm:pt>
    <dgm:pt modelId="{ACAA2C17-AE79-3F47-9870-70222586A02B}" type="pres">
      <dgm:prSet presAssocID="{18027C9F-C150-354E-90B4-BA92245FCAEA}" presName="gear2dstNode" presStyleLbl="node1" presStyleIdx="1" presStyleCnt="3"/>
      <dgm:spPr/>
      <dgm:t>
        <a:bodyPr/>
        <a:lstStyle/>
        <a:p>
          <a:endParaRPr lang="de-DE"/>
        </a:p>
      </dgm:t>
    </dgm:pt>
    <dgm:pt modelId="{665891A7-DB09-5946-9C19-DF2901A00CA3}" type="pres">
      <dgm:prSet presAssocID="{85743C80-1EF6-CC45-8620-28E31DAAA1B7}" presName="gear3" presStyleLbl="node1" presStyleIdx="2" presStyleCnt="3" custScaleX="103427"/>
      <dgm:spPr/>
      <dgm:t>
        <a:bodyPr/>
        <a:lstStyle/>
        <a:p>
          <a:endParaRPr lang="de-DE"/>
        </a:p>
      </dgm:t>
    </dgm:pt>
    <dgm:pt modelId="{AF53FE02-31BA-4848-ADC0-E2E3F567B014}" type="pres">
      <dgm:prSet presAssocID="{85743C80-1EF6-CC45-8620-28E31DAAA1B7}" presName="gear3tx" presStyleLbl="node1" presStyleIdx="2" presStyleCnt="3">
        <dgm:presLayoutVars>
          <dgm:chMax val="1"/>
          <dgm:bulletEnabled val="1"/>
        </dgm:presLayoutVars>
      </dgm:prSet>
      <dgm:spPr/>
      <dgm:t>
        <a:bodyPr/>
        <a:lstStyle/>
        <a:p>
          <a:endParaRPr lang="de-DE"/>
        </a:p>
      </dgm:t>
    </dgm:pt>
    <dgm:pt modelId="{46DBA8E8-1E3F-5B46-BBF4-1B1F73998216}" type="pres">
      <dgm:prSet presAssocID="{85743C80-1EF6-CC45-8620-28E31DAAA1B7}" presName="gear3srcNode" presStyleLbl="node1" presStyleIdx="2" presStyleCnt="3"/>
      <dgm:spPr/>
      <dgm:t>
        <a:bodyPr/>
        <a:lstStyle/>
        <a:p>
          <a:endParaRPr lang="de-DE"/>
        </a:p>
      </dgm:t>
    </dgm:pt>
    <dgm:pt modelId="{BBCB3B9D-F32B-564A-9131-98ED0D459B47}" type="pres">
      <dgm:prSet presAssocID="{85743C80-1EF6-CC45-8620-28E31DAAA1B7}" presName="gear3dstNode" presStyleLbl="node1" presStyleIdx="2" presStyleCnt="3"/>
      <dgm:spPr/>
      <dgm:t>
        <a:bodyPr/>
        <a:lstStyle/>
        <a:p>
          <a:endParaRPr lang="de-DE"/>
        </a:p>
      </dgm:t>
    </dgm:pt>
    <dgm:pt modelId="{31B629D1-5404-774E-919D-44CA5E7AC7CE}" type="pres">
      <dgm:prSet presAssocID="{73347C28-D5E8-574D-A17D-3E12C0FE5E08}" presName="connector1" presStyleLbl="sibTrans2D1" presStyleIdx="0" presStyleCnt="3"/>
      <dgm:spPr/>
      <dgm:t>
        <a:bodyPr/>
        <a:lstStyle/>
        <a:p>
          <a:endParaRPr lang="de-DE"/>
        </a:p>
      </dgm:t>
    </dgm:pt>
    <dgm:pt modelId="{5C97F754-318E-9542-B6D8-2FE9F20287A5}" type="pres">
      <dgm:prSet presAssocID="{F97E369E-354B-234E-BE9F-988DA1DC4470}" presName="connector2" presStyleLbl="sibTrans2D1" presStyleIdx="1" presStyleCnt="3"/>
      <dgm:spPr/>
      <dgm:t>
        <a:bodyPr/>
        <a:lstStyle/>
        <a:p>
          <a:endParaRPr lang="de-DE"/>
        </a:p>
      </dgm:t>
    </dgm:pt>
    <dgm:pt modelId="{BEC37D48-5A04-EA4D-AE8B-12A3B376BD4F}" type="pres">
      <dgm:prSet presAssocID="{1CA3534D-12BB-6442-B9B7-45B8C88A084C}" presName="connector3" presStyleLbl="sibTrans2D1" presStyleIdx="2" presStyleCnt="3"/>
      <dgm:spPr/>
      <dgm:t>
        <a:bodyPr/>
        <a:lstStyle/>
        <a:p>
          <a:endParaRPr lang="de-DE"/>
        </a:p>
      </dgm:t>
    </dgm:pt>
  </dgm:ptLst>
  <dgm:cxnLst>
    <dgm:cxn modelId="{AA21EC98-FB86-D049-BD73-73F7F5F74A22}" type="presOf" srcId="{85743C80-1EF6-CC45-8620-28E31DAAA1B7}" destId="{665891A7-DB09-5946-9C19-DF2901A00CA3}" srcOrd="0" destOrd="0" presId="urn:microsoft.com/office/officeart/2005/8/layout/gear1"/>
    <dgm:cxn modelId="{2D1EED47-5D96-6040-A49D-B4A74C4F8E39}" type="presOf" srcId="{1CA3534D-12BB-6442-B9B7-45B8C88A084C}" destId="{BEC37D48-5A04-EA4D-AE8B-12A3B376BD4F}" srcOrd="0" destOrd="0" presId="urn:microsoft.com/office/officeart/2005/8/layout/gear1"/>
    <dgm:cxn modelId="{D653E6D0-1B37-394C-B6B7-27A36552565E}" srcId="{25A634F9-9DF9-4D42-848D-DB319DC31BB4}" destId="{85743C80-1EF6-CC45-8620-28E31DAAA1B7}" srcOrd="2" destOrd="0" parTransId="{21660C27-CA40-484C-B68F-7F925E7A1C79}" sibTransId="{1CA3534D-12BB-6442-B9B7-45B8C88A084C}"/>
    <dgm:cxn modelId="{D166841E-936A-384A-A9CB-35A29F061160}" type="presOf" srcId="{73347C28-D5E8-574D-A17D-3E12C0FE5E08}" destId="{31B629D1-5404-774E-919D-44CA5E7AC7CE}" srcOrd="0" destOrd="0" presId="urn:microsoft.com/office/officeart/2005/8/layout/gear1"/>
    <dgm:cxn modelId="{312A105D-6398-5F46-AB3D-9FDE1ED2AC61}" type="presOf" srcId="{18027C9F-C150-354E-90B4-BA92245FCAEA}" destId="{ACAA2C17-AE79-3F47-9870-70222586A02B}" srcOrd="2" destOrd="0" presId="urn:microsoft.com/office/officeart/2005/8/layout/gear1"/>
    <dgm:cxn modelId="{5DFF929D-CA78-E049-9CA1-A70F2FF1BC1B}" type="presOf" srcId="{85743C80-1EF6-CC45-8620-28E31DAAA1B7}" destId="{AF53FE02-31BA-4848-ADC0-E2E3F567B014}" srcOrd="1" destOrd="0" presId="urn:microsoft.com/office/officeart/2005/8/layout/gear1"/>
    <dgm:cxn modelId="{28107A81-A5C1-754A-B913-881CA86BFBD1}" type="presOf" srcId="{18027C9F-C150-354E-90B4-BA92245FCAEA}" destId="{184247DC-0E83-4D49-9458-8AB48D642DFB}" srcOrd="0" destOrd="0" presId="urn:microsoft.com/office/officeart/2005/8/layout/gear1"/>
    <dgm:cxn modelId="{94B67616-B4F7-4546-AE0E-A83773FC8DC4}" type="presOf" srcId="{8E8EF614-6BF9-1B47-BF16-0AD53A9E784F}" destId="{84C84055-8C38-A844-9F6F-CB568FDB823E}" srcOrd="0" destOrd="0" presId="urn:microsoft.com/office/officeart/2005/8/layout/gear1"/>
    <dgm:cxn modelId="{60757D8D-DFFA-4945-89BD-ECFB8C2418E2}" type="presOf" srcId="{25A634F9-9DF9-4D42-848D-DB319DC31BB4}" destId="{B66D3A57-4D2C-D94E-945D-84BFAD7800A9}" srcOrd="0" destOrd="0" presId="urn:microsoft.com/office/officeart/2005/8/layout/gear1"/>
    <dgm:cxn modelId="{ED38BB03-F1B9-ED44-8CB5-876E75C70ACB}" type="presOf" srcId="{85743C80-1EF6-CC45-8620-28E31DAAA1B7}" destId="{46DBA8E8-1E3F-5B46-BBF4-1B1F73998216}" srcOrd="2" destOrd="0" presId="urn:microsoft.com/office/officeart/2005/8/layout/gear1"/>
    <dgm:cxn modelId="{B38483F2-EC17-AE4B-A42C-AFA497B481BF}" srcId="{25A634F9-9DF9-4D42-848D-DB319DC31BB4}" destId="{18027C9F-C150-354E-90B4-BA92245FCAEA}" srcOrd="1" destOrd="0" parTransId="{CD1FB9D7-6007-1C40-A050-B1199B2EFC77}" sibTransId="{F97E369E-354B-234E-BE9F-988DA1DC4470}"/>
    <dgm:cxn modelId="{AAFF1F27-0953-274E-A339-5AE9B02674FB}" type="presOf" srcId="{85743C80-1EF6-CC45-8620-28E31DAAA1B7}" destId="{BBCB3B9D-F32B-564A-9131-98ED0D459B47}" srcOrd="3" destOrd="0" presId="urn:microsoft.com/office/officeart/2005/8/layout/gear1"/>
    <dgm:cxn modelId="{99D22E49-30D2-D847-9E98-EEB389907E48}" type="presOf" srcId="{F97E369E-354B-234E-BE9F-988DA1DC4470}" destId="{5C97F754-318E-9542-B6D8-2FE9F20287A5}" srcOrd="0" destOrd="0" presId="urn:microsoft.com/office/officeart/2005/8/layout/gear1"/>
    <dgm:cxn modelId="{89A7686E-5EBD-7642-8909-F75CF542B3EA}" type="presOf" srcId="{18027C9F-C150-354E-90B4-BA92245FCAEA}" destId="{157FBEDC-580E-B34C-9F04-55476D6EB55E}" srcOrd="1" destOrd="0" presId="urn:microsoft.com/office/officeart/2005/8/layout/gear1"/>
    <dgm:cxn modelId="{8B7F0253-1EE7-8C42-8A37-EE71844A3751}" type="presOf" srcId="{8E8EF614-6BF9-1B47-BF16-0AD53A9E784F}" destId="{5D4E8B3B-7E3D-0D44-BEBD-C56CC69BA65C}" srcOrd="1" destOrd="0" presId="urn:microsoft.com/office/officeart/2005/8/layout/gear1"/>
    <dgm:cxn modelId="{CF98F16C-876A-2C48-A5EE-7754EC82E9DD}" type="presOf" srcId="{8E8EF614-6BF9-1B47-BF16-0AD53A9E784F}" destId="{F76319E6-4999-2243-AD35-47B48FB911D4}" srcOrd="2" destOrd="0" presId="urn:microsoft.com/office/officeart/2005/8/layout/gear1"/>
    <dgm:cxn modelId="{6D6E5D0F-D4A3-5E45-AC70-50BCC7BEF75D}" srcId="{25A634F9-9DF9-4D42-848D-DB319DC31BB4}" destId="{8E8EF614-6BF9-1B47-BF16-0AD53A9E784F}" srcOrd="0" destOrd="0" parTransId="{1FD35905-6B79-D343-8208-600302F30E7E}" sibTransId="{73347C28-D5E8-574D-A17D-3E12C0FE5E08}"/>
    <dgm:cxn modelId="{927258AB-FD54-BA4F-81E2-8D325A6A3817}" type="presParOf" srcId="{B66D3A57-4D2C-D94E-945D-84BFAD7800A9}" destId="{84C84055-8C38-A844-9F6F-CB568FDB823E}" srcOrd="0" destOrd="0" presId="urn:microsoft.com/office/officeart/2005/8/layout/gear1"/>
    <dgm:cxn modelId="{DAFA4BD3-1510-C14F-9A52-57536E86F56C}" type="presParOf" srcId="{B66D3A57-4D2C-D94E-945D-84BFAD7800A9}" destId="{5D4E8B3B-7E3D-0D44-BEBD-C56CC69BA65C}" srcOrd="1" destOrd="0" presId="urn:microsoft.com/office/officeart/2005/8/layout/gear1"/>
    <dgm:cxn modelId="{59B351CB-25A6-A546-B4EF-1A3C26845864}" type="presParOf" srcId="{B66D3A57-4D2C-D94E-945D-84BFAD7800A9}" destId="{F76319E6-4999-2243-AD35-47B48FB911D4}" srcOrd="2" destOrd="0" presId="urn:microsoft.com/office/officeart/2005/8/layout/gear1"/>
    <dgm:cxn modelId="{E0A471A5-50F6-2340-87DD-0030AF27D069}" type="presParOf" srcId="{B66D3A57-4D2C-D94E-945D-84BFAD7800A9}" destId="{184247DC-0E83-4D49-9458-8AB48D642DFB}" srcOrd="3" destOrd="0" presId="urn:microsoft.com/office/officeart/2005/8/layout/gear1"/>
    <dgm:cxn modelId="{783EA4B6-F22B-8D47-8034-ADBD79A4B384}" type="presParOf" srcId="{B66D3A57-4D2C-D94E-945D-84BFAD7800A9}" destId="{157FBEDC-580E-B34C-9F04-55476D6EB55E}" srcOrd="4" destOrd="0" presId="urn:microsoft.com/office/officeart/2005/8/layout/gear1"/>
    <dgm:cxn modelId="{1B8E1E74-E4A4-5348-A9F0-FB3A13E457D8}" type="presParOf" srcId="{B66D3A57-4D2C-D94E-945D-84BFAD7800A9}" destId="{ACAA2C17-AE79-3F47-9870-70222586A02B}" srcOrd="5" destOrd="0" presId="urn:microsoft.com/office/officeart/2005/8/layout/gear1"/>
    <dgm:cxn modelId="{4B53782C-BEDC-CA44-A2B5-8369FB17DDD6}" type="presParOf" srcId="{B66D3A57-4D2C-D94E-945D-84BFAD7800A9}" destId="{665891A7-DB09-5946-9C19-DF2901A00CA3}" srcOrd="6" destOrd="0" presId="urn:microsoft.com/office/officeart/2005/8/layout/gear1"/>
    <dgm:cxn modelId="{DE0DE6A8-70D1-724D-9886-A81710F14BC5}" type="presParOf" srcId="{B66D3A57-4D2C-D94E-945D-84BFAD7800A9}" destId="{AF53FE02-31BA-4848-ADC0-E2E3F567B014}" srcOrd="7" destOrd="0" presId="urn:microsoft.com/office/officeart/2005/8/layout/gear1"/>
    <dgm:cxn modelId="{58D2F39A-D08E-4D47-A54E-43E03CF9601E}" type="presParOf" srcId="{B66D3A57-4D2C-D94E-945D-84BFAD7800A9}" destId="{46DBA8E8-1E3F-5B46-BBF4-1B1F73998216}" srcOrd="8" destOrd="0" presId="urn:microsoft.com/office/officeart/2005/8/layout/gear1"/>
    <dgm:cxn modelId="{49729F0A-0898-4A42-A3E9-242143937F9C}" type="presParOf" srcId="{B66D3A57-4D2C-D94E-945D-84BFAD7800A9}" destId="{BBCB3B9D-F32B-564A-9131-98ED0D459B47}" srcOrd="9" destOrd="0" presId="urn:microsoft.com/office/officeart/2005/8/layout/gear1"/>
    <dgm:cxn modelId="{29C531D4-8C61-6F4E-A3A7-38F150C21204}" type="presParOf" srcId="{B66D3A57-4D2C-D94E-945D-84BFAD7800A9}" destId="{31B629D1-5404-774E-919D-44CA5E7AC7CE}" srcOrd="10" destOrd="0" presId="urn:microsoft.com/office/officeart/2005/8/layout/gear1"/>
    <dgm:cxn modelId="{1A5D70C1-B674-EB49-946B-769A6CEC2BAA}" type="presParOf" srcId="{B66D3A57-4D2C-D94E-945D-84BFAD7800A9}" destId="{5C97F754-318E-9542-B6D8-2FE9F20287A5}" srcOrd="11" destOrd="0" presId="urn:microsoft.com/office/officeart/2005/8/layout/gear1"/>
    <dgm:cxn modelId="{1F38E166-4308-6A4F-8BDE-246910787D84}" type="presParOf" srcId="{B66D3A57-4D2C-D94E-945D-84BFAD7800A9}" destId="{BEC37D48-5A04-EA4D-AE8B-12A3B376BD4F}"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A58294-5919-4A0E-AD94-A540BCDFF42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de-DE"/>
        </a:p>
      </dgm:t>
    </dgm:pt>
    <dgm:pt modelId="{FEA6FAA0-08C8-4E9E-8C31-216E65D4AFA4}">
      <dgm:prSet phldrT="[Text]" custT="1"/>
      <dgm:spPr>
        <a:solidFill>
          <a:srgbClr val="95843F"/>
        </a:solidFill>
      </dgm:spPr>
      <dgm:t>
        <a:bodyPr/>
        <a:lstStyle/>
        <a:p>
          <a:r>
            <a:rPr lang="de-DE" sz="1600" dirty="0" err="1">
              <a:solidFill>
                <a:srgbClr val="002060"/>
              </a:solidFill>
            </a:rPr>
            <a:t>Theory</a:t>
          </a:r>
          <a:endParaRPr lang="de-DE" sz="1600" dirty="0">
            <a:solidFill>
              <a:srgbClr val="002060"/>
            </a:solidFill>
          </a:endParaRPr>
        </a:p>
      </dgm:t>
    </dgm:pt>
    <dgm:pt modelId="{6AC2FBE8-E078-45A4-9971-AD7B1F25183F}" type="parTrans" cxnId="{A18D0688-C037-4E7A-88AD-FF2ED06916B9}">
      <dgm:prSet/>
      <dgm:spPr/>
      <dgm:t>
        <a:bodyPr/>
        <a:lstStyle/>
        <a:p>
          <a:endParaRPr lang="de-DE"/>
        </a:p>
      </dgm:t>
    </dgm:pt>
    <dgm:pt modelId="{16844839-61E7-4AB2-B67F-7B8ECDD8EFCB}" type="sibTrans" cxnId="{A18D0688-C037-4E7A-88AD-FF2ED06916B9}">
      <dgm:prSet/>
      <dgm:spPr/>
      <dgm:t>
        <a:bodyPr/>
        <a:lstStyle/>
        <a:p>
          <a:endParaRPr lang="de-DE"/>
        </a:p>
      </dgm:t>
    </dgm:pt>
    <dgm:pt modelId="{D131E895-3AAB-4D0A-918D-8F8E601CB62C}">
      <dgm:prSet phldrT="[Text]" custT="1"/>
      <dgm:spPr>
        <a:solidFill>
          <a:srgbClr val="C1D694"/>
        </a:solidFill>
      </dgm:spPr>
      <dgm:t>
        <a:bodyPr/>
        <a:lstStyle/>
        <a:p>
          <a:r>
            <a:rPr lang="de-DE" sz="1600" dirty="0" err="1">
              <a:solidFill>
                <a:srgbClr val="002060"/>
              </a:solidFill>
            </a:rPr>
            <a:t>Concept</a:t>
          </a:r>
          <a:r>
            <a:rPr lang="de-DE" sz="1600" dirty="0">
              <a:solidFill>
                <a:srgbClr val="002060"/>
              </a:solidFill>
            </a:rPr>
            <a:t>/ Model</a:t>
          </a:r>
        </a:p>
      </dgm:t>
    </dgm:pt>
    <dgm:pt modelId="{A3B758A6-37AC-4F17-B9D4-06CFB9BE9064}" type="parTrans" cxnId="{A015D314-B9A8-4666-AB9C-618F7E2DF352}">
      <dgm:prSet/>
      <dgm:spPr/>
      <dgm:t>
        <a:bodyPr/>
        <a:lstStyle/>
        <a:p>
          <a:endParaRPr lang="de-DE"/>
        </a:p>
      </dgm:t>
    </dgm:pt>
    <dgm:pt modelId="{1BF29932-3956-41CE-A8C3-398048CD42DD}" type="sibTrans" cxnId="{A015D314-B9A8-4666-AB9C-618F7E2DF352}">
      <dgm:prSet/>
      <dgm:spPr/>
      <dgm:t>
        <a:bodyPr/>
        <a:lstStyle/>
        <a:p>
          <a:endParaRPr lang="de-DE"/>
        </a:p>
      </dgm:t>
    </dgm:pt>
    <dgm:pt modelId="{275EA23D-3978-4D1E-80A1-C55E65191AE9}">
      <dgm:prSet phldrT="[Text]" custT="1"/>
      <dgm:spPr>
        <a:solidFill>
          <a:srgbClr val="DFC638"/>
        </a:solidFill>
      </dgm:spPr>
      <dgm:t>
        <a:bodyPr/>
        <a:lstStyle/>
        <a:p>
          <a:r>
            <a:rPr lang="de-DE" sz="1600" dirty="0" err="1">
              <a:solidFill>
                <a:srgbClr val="002060"/>
              </a:solidFill>
            </a:rPr>
            <a:t>Empirical</a:t>
          </a:r>
          <a:r>
            <a:rPr lang="de-DE" sz="1600" dirty="0">
              <a:solidFill>
                <a:srgbClr val="002060"/>
              </a:solidFill>
            </a:rPr>
            <a:t> </a:t>
          </a:r>
          <a:r>
            <a:rPr lang="de-DE" sz="1600" dirty="0" err="1">
              <a:solidFill>
                <a:srgbClr val="002060"/>
              </a:solidFill>
            </a:rPr>
            <a:t>research</a:t>
          </a:r>
          <a:endParaRPr lang="de-DE" sz="1600" dirty="0">
            <a:solidFill>
              <a:srgbClr val="002060"/>
            </a:solidFill>
          </a:endParaRPr>
        </a:p>
      </dgm:t>
    </dgm:pt>
    <dgm:pt modelId="{D34EB49E-5EB1-40BF-B684-064EE18D881F}" type="parTrans" cxnId="{01F93D18-40A7-4836-B208-437A5B02BE15}">
      <dgm:prSet/>
      <dgm:spPr/>
      <dgm:t>
        <a:bodyPr/>
        <a:lstStyle/>
        <a:p>
          <a:endParaRPr lang="de-DE"/>
        </a:p>
      </dgm:t>
    </dgm:pt>
    <dgm:pt modelId="{E45C3930-98DE-4D8B-B54E-828D066F8B28}" type="sibTrans" cxnId="{01F93D18-40A7-4836-B208-437A5B02BE15}">
      <dgm:prSet/>
      <dgm:spPr/>
      <dgm:t>
        <a:bodyPr/>
        <a:lstStyle/>
        <a:p>
          <a:endParaRPr lang="de-DE"/>
        </a:p>
      </dgm:t>
    </dgm:pt>
    <dgm:pt modelId="{2D0FFCA9-304D-48C3-A0EE-B3AE885DF70E}" type="pres">
      <dgm:prSet presAssocID="{60A58294-5919-4A0E-AD94-A540BCDFF425}" presName="cycle" presStyleCnt="0">
        <dgm:presLayoutVars>
          <dgm:dir/>
          <dgm:resizeHandles val="exact"/>
        </dgm:presLayoutVars>
      </dgm:prSet>
      <dgm:spPr/>
      <dgm:t>
        <a:bodyPr/>
        <a:lstStyle/>
        <a:p>
          <a:endParaRPr lang="de-DE"/>
        </a:p>
      </dgm:t>
    </dgm:pt>
    <dgm:pt modelId="{E28D1FA4-FC74-4259-B3B8-1B4B4EFF1E93}" type="pres">
      <dgm:prSet presAssocID="{FEA6FAA0-08C8-4E9E-8C31-216E65D4AFA4}" presName="node" presStyleLbl="node1" presStyleIdx="0" presStyleCnt="3">
        <dgm:presLayoutVars>
          <dgm:bulletEnabled val="1"/>
        </dgm:presLayoutVars>
      </dgm:prSet>
      <dgm:spPr/>
      <dgm:t>
        <a:bodyPr/>
        <a:lstStyle/>
        <a:p>
          <a:endParaRPr lang="de-DE"/>
        </a:p>
      </dgm:t>
    </dgm:pt>
    <dgm:pt modelId="{77D2C500-3D25-489E-957C-812EA5F86DE4}" type="pres">
      <dgm:prSet presAssocID="{16844839-61E7-4AB2-B67F-7B8ECDD8EFCB}" presName="sibTrans" presStyleLbl="sibTrans2D1" presStyleIdx="0" presStyleCnt="3"/>
      <dgm:spPr/>
      <dgm:t>
        <a:bodyPr/>
        <a:lstStyle/>
        <a:p>
          <a:endParaRPr lang="de-DE"/>
        </a:p>
      </dgm:t>
    </dgm:pt>
    <dgm:pt modelId="{22E99079-6771-4C33-908B-239982AD4316}" type="pres">
      <dgm:prSet presAssocID="{16844839-61E7-4AB2-B67F-7B8ECDD8EFCB}" presName="connectorText" presStyleLbl="sibTrans2D1" presStyleIdx="0" presStyleCnt="3"/>
      <dgm:spPr/>
      <dgm:t>
        <a:bodyPr/>
        <a:lstStyle/>
        <a:p>
          <a:endParaRPr lang="de-DE"/>
        </a:p>
      </dgm:t>
    </dgm:pt>
    <dgm:pt modelId="{66DB0662-6583-4469-B038-25D912DE3123}" type="pres">
      <dgm:prSet presAssocID="{D131E895-3AAB-4D0A-918D-8F8E601CB62C}" presName="node" presStyleLbl="node1" presStyleIdx="1" presStyleCnt="3">
        <dgm:presLayoutVars>
          <dgm:bulletEnabled val="1"/>
        </dgm:presLayoutVars>
      </dgm:prSet>
      <dgm:spPr/>
      <dgm:t>
        <a:bodyPr/>
        <a:lstStyle/>
        <a:p>
          <a:endParaRPr lang="de-DE"/>
        </a:p>
      </dgm:t>
    </dgm:pt>
    <dgm:pt modelId="{FD571BFE-E188-4C4F-B0B7-C0AFE760A895}" type="pres">
      <dgm:prSet presAssocID="{1BF29932-3956-41CE-A8C3-398048CD42DD}" presName="sibTrans" presStyleLbl="sibTrans2D1" presStyleIdx="1" presStyleCnt="3"/>
      <dgm:spPr/>
      <dgm:t>
        <a:bodyPr/>
        <a:lstStyle/>
        <a:p>
          <a:endParaRPr lang="de-DE"/>
        </a:p>
      </dgm:t>
    </dgm:pt>
    <dgm:pt modelId="{2E51428A-4594-423C-A03A-14EA6ABDDD89}" type="pres">
      <dgm:prSet presAssocID="{1BF29932-3956-41CE-A8C3-398048CD42DD}" presName="connectorText" presStyleLbl="sibTrans2D1" presStyleIdx="1" presStyleCnt="3"/>
      <dgm:spPr/>
      <dgm:t>
        <a:bodyPr/>
        <a:lstStyle/>
        <a:p>
          <a:endParaRPr lang="de-DE"/>
        </a:p>
      </dgm:t>
    </dgm:pt>
    <dgm:pt modelId="{F759E325-8B1A-43F6-A313-A36D34D56768}" type="pres">
      <dgm:prSet presAssocID="{275EA23D-3978-4D1E-80A1-C55E65191AE9}" presName="node" presStyleLbl="node1" presStyleIdx="2" presStyleCnt="3">
        <dgm:presLayoutVars>
          <dgm:bulletEnabled val="1"/>
        </dgm:presLayoutVars>
      </dgm:prSet>
      <dgm:spPr/>
      <dgm:t>
        <a:bodyPr/>
        <a:lstStyle/>
        <a:p>
          <a:endParaRPr lang="de-DE"/>
        </a:p>
      </dgm:t>
    </dgm:pt>
    <dgm:pt modelId="{32ED123D-442D-4D97-8DF3-42FD5A5D0052}" type="pres">
      <dgm:prSet presAssocID="{E45C3930-98DE-4D8B-B54E-828D066F8B28}" presName="sibTrans" presStyleLbl="sibTrans2D1" presStyleIdx="2" presStyleCnt="3"/>
      <dgm:spPr/>
      <dgm:t>
        <a:bodyPr/>
        <a:lstStyle/>
        <a:p>
          <a:endParaRPr lang="de-DE"/>
        </a:p>
      </dgm:t>
    </dgm:pt>
    <dgm:pt modelId="{3ADA3DCB-F656-49ED-847E-7E3A56C3143E}" type="pres">
      <dgm:prSet presAssocID="{E45C3930-98DE-4D8B-B54E-828D066F8B28}" presName="connectorText" presStyleLbl="sibTrans2D1" presStyleIdx="2" presStyleCnt="3"/>
      <dgm:spPr/>
      <dgm:t>
        <a:bodyPr/>
        <a:lstStyle/>
        <a:p>
          <a:endParaRPr lang="de-DE"/>
        </a:p>
      </dgm:t>
    </dgm:pt>
  </dgm:ptLst>
  <dgm:cxnLst>
    <dgm:cxn modelId="{F145E021-A4F4-4448-9EAA-44782F5FB47C}" type="presOf" srcId="{E45C3930-98DE-4D8B-B54E-828D066F8B28}" destId="{32ED123D-442D-4D97-8DF3-42FD5A5D0052}" srcOrd="0" destOrd="0" presId="urn:microsoft.com/office/officeart/2005/8/layout/cycle2"/>
    <dgm:cxn modelId="{A18D0688-C037-4E7A-88AD-FF2ED06916B9}" srcId="{60A58294-5919-4A0E-AD94-A540BCDFF425}" destId="{FEA6FAA0-08C8-4E9E-8C31-216E65D4AFA4}" srcOrd="0" destOrd="0" parTransId="{6AC2FBE8-E078-45A4-9971-AD7B1F25183F}" sibTransId="{16844839-61E7-4AB2-B67F-7B8ECDD8EFCB}"/>
    <dgm:cxn modelId="{8D0C96BD-E326-4CC1-AAB0-1B91907127BE}" type="presOf" srcId="{1BF29932-3956-41CE-A8C3-398048CD42DD}" destId="{2E51428A-4594-423C-A03A-14EA6ABDDD89}" srcOrd="1" destOrd="0" presId="urn:microsoft.com/office/officeart/2005/8/layout/cycle2"/>
    <dgm:cxn modelId="{CC97E140-4363-4B28-8F21-F24AE3140613}" type="presOf" srcId="{275EA23D-3978-4D1E-80A1-C55E65191AE9}" destId="{F759E325-8B1A-43F6-A313-A36D34D56768}" srcOrd="0" destOrd="0" presId="urn:microsoft.com/office/officeart/2005/8/layout/cycle2"/>
    <dgm:cxn modelId="{6B4DCF71-D881-4E4D-8BD2-577FEFF55E5B}" type="presOf" srcId="{D131E895-3AAB-4D0A-918D-8F8E601CB62C}" destId="{66DB0662-6583-4469-B038-25D912DE3123}" srcOrd="0" destOrd="0" presId="urn:microsoft.com/office/officeart/2005/8/layout/cycle2"/>
    <dgm:cxn modelId="{C93299CD-DEC2-410F-8AF3-D3A09EBC1A9F}" type="presOf" srcId="{16844839-61E7-4AB2-B67F-7B8ECDD8EFCB}" destId="{22E99079-6771-4C33-908B-239982AD4316}" srcOrd="1" destOrd="0" presId="urn:microsoft.com/office/officeart/2005/8/layout/cycle2"/>
    <dgm:cxn modelId="{6C476E4F-127B-4C62-B7F9-11BA8C163E97}" type="presOf" srcId="{E45C3930-98DE-4D8B-B54E-828D066F8B28}" destId="{3ADA3DCB-F656-49ED-847E-7E3A56C3143E}" srcOrd="1" destOrd="0" presId="urn:microsoft.com/office/officeart/2005/8/layout/cycle2"/>
    <dgm:cxn modelId="{CEADA6CA-9EDF-4EB5-95EF-074B808DEA73}" type="presOf" srcId="{1BF29932-3956-41CE-A8C3-398048CD42DD}" destId="{FD571BFE-E188-4C4F-B0B7-C0AFE760A895}" srcOrd="0" destOrd="0" presId="urn:microsoft.com/office/officeart/2005/8/layout/cycle2"/>
    <dgm:cxn modelId="{01F93D18-40A7-4836-B208-437A5B02BE15}" srcId="{60A58294-5919-4A0E-AD94-A540BCDFF425}" destId="{275EA23D-3978-4D1E-80A1-C55E65191AE9}" srcOrd="2" destOrd="0" parTransId="{D34EB49E-5EB1-40BF-B684-064EE18D881F}" sibTransId="{E45C3930-98DE-4D8B-B54E-828D066F8B28}"/>
    <dgm:cxn modelId="{A015D314-B9A8-4666-AB9C-618F7E2DF352}" srcId="{60A58294-5919-4A0E-AD94-A540BCDFF425}" destId="{D131E895-3AAB-4D0A-918D-8F8E601CB62C}" srcOrd="1" destOrd="0" parTransId="{A3B758A6-37AC-4F17-B9D4-06CFB9BE9064}" sibTransId="{1BF29932-3956-41CE-A8C3-398048CD42DD}"/>
    <dgm:cxn modelId="{FC159170-6295-4B1E-A275-E84995C52393}" type="presOf" srcId="{FEA6FAA0-08C8-4E9E-8C31-216E65D4AFA4}" destId="{E28D1FA4-FC74-4259-B3B8-1B4B4EFF1E93}" srcOrd="0" destOrd="0" presId="urn:microsoft.com/office/officeart/2005/8/layout/cycle2"/>
    <dgm:cxn modelId="{1551D5B3-3B3B-4333-BD7A-99B291C08391}" type="presOf" srcId="{16844839-61E7-4AB2-B67F-7B8ECDD8EFCB}" destId="{77D2C500-3D25-489E-957C-812EA5F86DE4}" srcOrd="0" destOrd="0" presId="urn:microsoft.com/office/officeart/2005/8/layout/cycle2"/>
    <dgm:cxn modelId="{4BA3CF27-DBB5-42C9-894D-26F75AFC5E2D}" type="presOf" srcId="{60A58294-5919-4A0E-AD94-A540BCDFF425}" destId="{2D0FFCA9-304D-48C3-A0EE-B3AE885DF70E}" srcOrd="0" destOrd="0" presId="urn:microsoft.com/office/officeart/2005/8/layout/cycle2"/>
    <dgm:cxn modelId="{9BA9AC17-0FE2-46A6-BD66-56BDECA147A4}" type="presParOf" srcId="{2D0FFCA9-304D-48C3-A0EE-B3AE885DF70E}" destId="{E28D1FA4-FC74-4259-B3B8-1B4B4EFF1E93}" srcOrd="0" destOrd="0" presId="urn:microsoft.com/office/officeart/2005/8/layout/cycle2"/>
    <dgm:cxn modelId="{9A638CDE-40B0-48F2-B5C8-37754300F6FC}" type="presParOf" srcId="{2D0FFCA9-304D-48C3-A0EE-B3AE885DF70E}" destId="{77D2C500-3D25-489E-957C-812EA5F86DE4}" srcOrd="1" destOrd="0" presId="urn:microsoft.com/office/officeart/2005/8/layout/cycle2"/>
    <dgm:cxn modelId="{87413450-6501-469F-9EE8-642AD23026AB}" type="presParOf" srcId="{77D2C500-3D25-489E-957C-812EA5F86DE4}" destId="{22E99079-6771-4C33-908B-239982AD4316}" srcOrd="0" destOrd="0" presId="urn:microsoft.com/office/officeart/2005/8/layout/cycle2"/>
    <dgm:cxn modelId="{AA17A99C-A1F2-47E0-9FA7-29A2542138DA}" type="presParOf" srcId="{2D0FFCA9-304D-48C3-A0EE-B3AE885DF70E}" destId="{66DB0662-6583-4469-B038-25D912DE3123}" srcOrd="2" destOrd="0" presId="urn:microsoft.com/office/officeart/2005/8/layout/cycle2"/>
    <dgm:cxn modelId="{354C7A01-FDE8-417D-A9E5-ACDA6DE40AEA}" type="presParOf" srcId="{2D0FFCA9-304D-48C3-A0EE-B3AE885DF70E}" destId="{FD571BFE-E188-4C4F-B0B7-C0AFE760A895}" srcOrd="3" destOrd="0" presId="urn:microsoft.com/office/officeart/2005/8/layout/cycle2"/>
    <dgm:cxn modelId="{A9C8C250-4395-4BBC-84AB-20E419CEDCFC}" type="presParOf" srcId="{FD571BFE-E188-4C4F-B0B7-C0AFE760A895}" destId="{2E51428A-4594-423C-A03A-14EA6ABDDD89}" srcOrd="0" destOrd="0" presId="urn:microsoft.com/office/officeart/2005/8/layout/cycle2"/>
    <dgm:cxn modelId="{730795E6-32A6-473E-A862-3FA6BB5B836A}" type="presParOf" srcId="{2D0FFCA9-304D-48C3-A0EE-B3AE885DF70E}" destId="{F759E325-8B1A-43F6-A313-A36D34D56768}" srcOrd="4" destOrd="0" presId="urn:microsoft.com/office/officeart/2005/8/layout/cycle2"/>
    <dgm:cxn modelId="{403CA6D0-08B1-470E-871C-109602993FF0}" type="presParOf" srcId="{2D0FFCA9-304D-48C3-A0EE-B3AE885DF70E}" destId="{32ED123D-442D-4D97-8DF3-42FD5A5D0052}" srcOrd="5" destOrd="0" presId="urn:microsoft.com/office/officeart/2005/8/layout/cycle2"/>
    <dgm:cxn modelId="{3946DECB-6B0E-4838-905D-739EDA225D7C}" type="presParOf" srcId="{32ED123D-442D-4D97-8DF3-42FD5A5D0052}" destId="{3ADA3DCB-F656-49ED-847E-7E3A56C3143E}" srcOrd="0" destOrd="0" presId="urn:microsoft.com/office/officeart/2005/8/layout/cycle2"/>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A634F9-9DF9-4D42-848D-DB319DC31BB4}" type="doc">
      <dgm:prSet loTypeId="urn:microsoft.com/office/officeart/2005/8/layout/gear1" loCatId="" qsTypeId="urn:microsoft.com/office/officeart/2005/8/quickstyle/simple1" qsCatId="simple" csTypeId="urn:microsoft.com/office/officeart/2005/8/colors/colorful5" csCatId="colorful" phldr="1"/>
      <dgm:spPr/>
    </dgm:pt>
    <dgm:pt modelId="{8E8EF614-6BF9-1B47-BF16-0AD53A9E784F}">
      <dgm:prSet phldrT="[Text]" custT="1"/>
      <dgm:spPr/>
      <dgm:t>
        <a:bodyPr/>
        <a:lstStyle/>
        <a:p>
          <a:r>
            <a:rPr lang="de-DE" sz="1400" dirty="0" err="1"/>
            <a:t>Institutionalization</a:t>
          </a:r>
          <a:r>
            <a:rPr lang="de-DE" sz="1400" dirty="0"/>
            <a:t> (</a:t>
          </a:r>
          <a:r>
            <a:rPr lang="de-DE" sz="1400" dirty="0" err="1"/>
            <a:t>programs</a:t>
          </a:r>
          <a:r>
            <a:rPr lang="de-DE" sz="1400" dirty="0"/>
            <a:t>, </a:t>
          </a:r>
          <a:r>
            <a:rPr lang="de-DE" sz="1400" dirty="0" err="1"/>
            <a:t>journals</a:t>
          </a:r>
          <a:r>
            <a:rPr lang="de-DE" sz="1400" dirty="0"/>
            <a:t>, </a:t>
          </a:r>
          <a:r>
            <a:rPr lang="de-DE" sz="1400" dirty="0" err="1"/>
            <a:t>organizations</a:t>
          </a:r>
          <a:r>
            <a:rPr lang="de-DE" sz="1400"/>
            <a:t>, chairs</a:t>
          </a:r>
          <a:r>
            <a:rPr lang="de-DE" sz="1400" dirty="0"/>
            <a:t>)</a:t>
          </a:r>
        </a:p>
      </dgm:t>
    </dgm:pt>
    <dgm:pt modelId="{1FD35905-6B79-D343-8208-600302F30E7E}" type="parTrans" cxnId="{6D6E5D0F-D4A3-5E45-AC70-50BCC7BEF75D}">
      <dgm:prSet/>
      <dgm:spPr/>
      <dgm:t>
        <a:bodyPr/>
        <a:lstStyle/>
        <a:p>
          <a:endParaRPr lang="de-DE" sz="1400"/>
        </a:p>
      </dgm:t>
    </dgm:pt>
    <dgm:pt modelId="{73347C28-D5E8-574D-A17D-3E12C0FE5E08}" type="sibTrans" cxnId="{6D6E5D0F-D4A3-5E45-AC70-50BCC7BEF75D}">
      <dgm:prSet/>
      <dgm:spPr/>
      <dgm:t>
        <a:bodyPr/>
        <a:lstStyle/>
        <a:p>
          <a:endParaRPr lang="de-DE" sz="1400"/>
        </a:p>
      </dgm:t>
    </dgm:pt>
    <dgm:pt modelId="{18027C9F-C150-354E-90B4-BA92245FCAEA}">
      <dgm:prSet phldrT="[Text]" custT="1"/>
      <dgm:spPr/>
      <dgm:t>
        <a:bodyPr/>
        <a:lstStyle/>
        <a:p>
          <a:r>
            <a:rPr lang="de-DE" sz="1400" dirty="0" err="1"/>
            <a:t>Methodologies</a:t>
          </a:r>
          <a:r>
            <a:rPr lang="de-DE" sz="1400" dirty="0"/>
            <a:t>, </a:t>
          </a:r>
          <a:r>
            <a:rPr lang="de-DE" sz="1400" dirty="0" err="1"/>
            <a:t>heuristic</a:t>
          </a:r>
          <a:endParaRPr lang="de-DE" sz="1400" dirty="0"/>
        </a:p>
      </dgm:t>
    </dgm:pt>
    <dgm:pt modelId="{CD1FB9D7-6007-1C40-A050-B1199B2EFC77}" type="parTrans" cxnId="{B38483F2-EC17-AE4B-A42C-AFA497B481BF}">
      <dgm:prSet/>
      <dgm:spPr/>
      <dgm:t>
        <a:bodyPr/>
        <a:lstStyle/>
        <a:p>
          <a:endParaRPr lang="de-DE" sz="1400"/>
        </a:p>
      </dgm:t>
    </dgm:pt>
    <dgm:pt modelId="{F97E369E-354B-234E-BE9F-988DA1DC4470}" type="sibTrans" cxnId="{B38483F2-EC17-AE4B-A42C-AFA497B481BF}">
      <dgm:prSet/>
      <dgm:spPr/>
      <dgm:t>
        <a:bodyPr/>
        <a:lstStyle/>
        <a:p>
          <a:endParaRPr lang="de-DE" sz="1400"/>
        </a:p>
      </dgm:t>
    </dgm:pt>
    <dgm:pt modelId="{85743C80-1EF6-CC45-8620-28E31DAAA1B7}">
      <dgm:prSet phldrT="[Text]" custT="1"/>
      <dgm:spPr/>
      <dgm:t>
        <a:bodyPr/>
        <a:lstStyle/>
        <a:p>
          <a:r>
            <a:rPr lang="de-DE" sz="1400" dirty="0" err="1"/>
            <a:t>Epistemic</a:t>
          </a:r>
          <a:r>
            <a:rPr lang="de-DE" sz="1400" dirty="0"/>
            <a:t> "</a:t>
          </a:r>
          <a:r>
            <a:rPr lang="de-DE" sz="1400" dirty="0" err="1"/>
            <a:t>core</a:t>
          </a:r>
          <a:r>
            <a:rPr lang="de-DE" sz="1400" dirty="0"/>
            <a:t>", </a:t>
          </a:r>
          <a:r>
            <a:rPr lang="de-DE" sz="1400" dirty="0" err="1"/>
            <a:t>paradigms</a:t>
          </a:r>
          <a:endParaRPr lang="de-DE" sz="1400" dirty="0"/>
        </a:p>
      </dgm:t>
    </dgm:pt>
    <dgm:pt modelId="{21660C27-CA40-484C-B68F-7F925E7A1C79}" type="parTrans" cxnId="{D653E6D0-1B37-394C-B6B7-27A36552565E}">
      <dgm:prSet/>
      <dgm:spPr/>
      <dgm:t>
        <a:bodyPr/>
        <a:lstStyle/>
        <a:p>
          <a:endParaRPr lang="de-DE" sz="1400"/>
        </a:p>
      </dgm:t>
    </dgm:pt>
    <dgm:pt modelId="{1CA3534D-12BB-6442-B9B7-45B8C88A084C}" type="sibTrans" cxnId="{D653E6D0-1B37-394C-B6B7-27A36552565E}">
      <dgm:prSet/>
      <dgm:spPr/>
      <dgm:t>
        <a:bodyPr/>
        <a:lstStyle/>
        <a:p>
          <a:endParaRPr lang="de-DE" sz="1400"/>
        </a:p>
      </dgm:t>
    </dgm:pt>
    <dgm:pt modelId="{B66D3A57-4D2C-D94E-945D-84BFAD7800A9}" type="pres">
      <dgm:prSet presAssocID="{25A634F9-9DF9-4D42-848D-DB319DC31BB4}" presName="composite" presStyleCnt="0">
        <dgm:presLayoutVars>
          <dgm:chMax val="3"/>
          <dgm:animLvl val="lvl"/>
          <dgm:resizeHandles val="exact"/>
        </dgm:presLayoutVars>
      </dgm:prSet>
      <dgm:spPr/>
    </dgm:pt>
    <dgm:pt modelId="{84C84055-8C38-A844-9F6F-CB568FDB823E}" type="pres">
      <dgm:prSet presAssocID="{8E8EF614-6BF9-1B47-BF16-0AD53A9E784F}" presName="gear1" presStyleLbl="node1" presStyleIdx="0" presStyleCnt="3">
        <dgm:presLayoutVars>
          <dgm:chMax val="1"/>
          <dgm:bulletEnabled val="1"/>
        </dgm:presLayoutVars>
      </dgm:prSet>
      <dgm:spPr/>
      <dgm:t>
        <a:bodyPr/>
        <a:lstStyle/>
        <a:p>
          <a:endParaRPr lang="de-DE"/>
        </a:p>
      </dgm:t>
    </dgm:pt>
    <dgm:pt modelId="{5D4E8B3B-7E3D-0D44-BEBD-C56CC69BA65C}" type="pres">
      <dgm:prSet presAssocID="{8E8EF614-6BF9-1B47-BF16-0AD53A9E784F}" presName="gear1srcNode" presStyleLbl="node1" presStyleIdx="0" presStyleCnt="3"/>
      <dgm:spPr/>
      <dgm:t>
        <a:bodyPr/>
        <a:lstStyle/>
        <a:p>
          <a:endParaRPr lang="de-DE"/>
        </a:p>
      </dgm:t>
    </dgm:pt>
    <dgm:pt modelId="{F76319E6-4999-2243-AD35-47B48FB911D4}" type="pres">
      <dgm:prSet presAssocID="{8E8EF614-6BF9-1B47-BF16-0AD53A9E784F}" presName="gear1dstNode" presStyleLbl="node1" presStyleIdx="0" presStyleCnt="3"/>
      <dgm:spPr/>
      <dgm:t>
        <a:bodyPr/>
        <a:lstStyle/>
        <a:p>
          <a:endParaRPr lang="de-DE"/>
        </a:p>
      </dgm:t>
    </dgm:pt>
    <dgm:pt modelId="{184247DC-0E83-4D49-9458-8AB48D642DFB}" type="pres">
      <dgm:prSet presAssocID="{18027C9F-C150-354E-90B4-BA92245FCAEA}" presName="gear2" presStyleLbl="node1" presStyleIdx="1" presStyleCnt="3" custScaleX="107689">
        <dgm:presLayoutVars>
          <dgm:chMax val="1"/>
          <dgm:bulletEnabled val="1"/>
        </dgm:presLayoutVars>
      </dgm:prSet>
      <dgm:spPr/>
      <dgm:t>
        <a:bodyPr/>
        <a:lstStyle/>
        <a:p>
          <a:endParaRPr lang="de-DE"/>
        </a:p>
      </dgm:t>
    </dgm:pt>
    <dgm:pt modelId="{157FBEDC-580E-B34C-9F04-55476D6EB55E}" type="pres">
      <dgm:prSet presAssocID="{18027C9F-C150-354E-90B4-BA92245FCAEA}" presName="gear2srcNode" presStyleLbl="node1" presStyleIdx="1" presStyleCnt="3"/>
      <dgm:spPr/>
      <dgm:t>
        <a:bodyPr/>
        <a:lstStyle/>
        <a:p>
          <a:endParaRPr lang="de-DE"/>
        </a:p>
      </dgm:t>
    </dgm:pt>
    <dgm:pt modelId="{ACAA2C17-AE79-3F47-9870-70222586A02B}" type="pres">
      <dgm:prSet presAssocID="{18027C9F-C150-354E-90B4-BA92245FCAEA}" presName="gear2dstNode" presStyleLbl="node1" presStyleIdx="1" presStyleCnt="3"/>
      <dgm:spPr/>
      <dgm:t>
        <a:bodyPr/>
        <a:lstStyle/>
        <a:p>
          <a:endParaRPr lang="de-DE"/>
        </a:p>
      </dgm:t>
    </dgm:pt>
    <dgm:pt modelId="{665891A7-DB09-5946-9C19-DF2901A00CA3}" type="pres">
      <dgm:prSet presAssocID="{85743C80-1EF6-CC45-8620-28E31DAAA1B7}" presName="gear3" presStyleLbl="node1" presStyleIdx="2" presStyleCnt="3" custScaleX="103427"/>
      <dgm:spPr/>
      <dgm:t>
        <a:bodyPr/>
        <a:lstStyle/>
        <a:p>
          <a:endParaRPr lang="de-DE"/>
        </a:p>
      </dgm:t>
    </dgm:pt>
    <dgm:pt modelId="{AF53FE02-31BA-4848-ADC0-E2E3F567B014}" type="pres">
      <dgm:prSet presAssocID="{85743C80-1EF6-CC45-8620-28E31DAAA1B7}" presName="gear3tx" presStyleLbl="node1" presStyleIdx="2" presStyleCnt="3">
        <dgm:presLayoutVars>
          <dgm:chMax val="1"/>
          <dgm:bulletEnabled val="1"/>
        </dgm:presLayoutVars>
      </dgm:prSet>
      <dgm:spPr/>
      <dgm:t>
        <a:bodyPr/>
        <a:lstStyle/>
        <a:p>
          <a:endParaRPr lang="de-DE"/>
        </a:p>
      </dgm:t>
    </dgm:pt>
    <dgm:pt modelId="{46DBA8E8-1E3F-5B46-BBF4-1B1F73998216}" type="pres">
      <dgm:prSet presAssocID="{85743C80-1EF6-CC45-8620-28E31DAAA1B7}" presName="gear3srcNode" presStyleLbl="node1" presStyleIdx="2" presStyleCnt="3"/>
      <dgm:spPr/>
      <dgm:t>
        <a:bodyPr/>
        <a:lstStyle/>
        <a:p>
          <a:endParaRPr lang="de-DE"/>
        </a:p>
      </dgm:t>
    </dgm:pt>
    <dgm:pt modelId="{BBCB3B9D-F32B-564A-9131-98ED0D459B47}" type="pres">
      <dgm:prSet presAssocID="{85743C80-1EF6-CC45-8620-28E31DAAA1B7}" presName="gear3dstNode" presStyleLbl="node1" presStyleIdx="2" presStyleCnt="3"/>
      <dgm:spPr/>
      <dgm:t>
        <a:bodyPr/>
        <a:lstStyle/>
        <a:p>
          <a:endParaRPr lang="de-DE"/>
        </a:p>
      </dgm:t>
    </dgm:pt>
    <dgm:pt modelId="{31B629D1-5404-774E-919D-44CA5E7AC7CE}" type="pres">
      <dgm:prSet presAssocID="{73347C28-D5E8-574D-A17D-3E12C0FE5E08}" presName="connector1" presStyleLbl="sibTrans2D1" presStyleIdx="0" presStyleCnt="3"/>
      <dgm:spPr/>
      <dgm:t>
        <a:bodyPr/>
        <a:lstStyle/>
        <a:p>
          <a:endParaRPr lang="de-DE"/>
        </a:p>
      </dgm:t>
    </dgm:pt>
    <dgm:pt modelId="{5C97F754-318E-9542-B6D8-2FE9F20287A5}" type="pres">
      <dgm:prSet presAssocID="{F97E369E-354B-234E-BE9F-988DA1DC4470}" presName="connector2" presStyleLbl="sibTrans2D1" presStyleIdx="1" presStyleCnt="3"/>
      <dgm:spPr/>
      <dgm:t>
        <a:bodyPr/>
        <a:lstStyle/>
        <a:p>
          <a:endParaRPr lang="de-DE"/>
        </a:p>
      </dgm:t>
    </dgm:pt>
    <dgm:pt modelId="{BEC37D48-5A04-EA4D-AE8B-12A3B376BD4F}" type="pres">
      <dgm:prSet presAssocID="{1CA3534D-12BB-6442-B9B7-45B8C88A084C}" presName="connector3" presStyleLbl="sibTrans2D1" presStyleIdx="2" presStyleCnt="3"/>
      <dgm:spPr/>
      <dgm:t>
        <a:bodyPr/>
        <a:lstStyle/>
        <a:p>
          <a:endParaRPr lang="de-DE"/>
        </a:p>
      </dgm:t>
    </dgm:pt>
  </dgm:ptLst>
  <dgm:cxnLst>
    <dgm:cxn modelId="{AA21EC98-FB86-D049-BD73-73F7F5F74A22}" type="presOf" srcId="{85743C80-1EF6-CC45-8620-28E31DAAA1B7}" destId="{665891A7-DB09-5946-9C19-DF2901A00CA3}" srcOrd="0" destOrd="0" presId="urn:microsoft.com/office/officeart/2005/8/layout/gear1"/>
    <dgm:cxn modelId="{2D1EED47-5D96-6040-A49D-B4A74C4F8E39}" type="presOf" srcId="{1CA3534D-12BB-6442-B9B7-45B8C88A084C}" destId="{BEC37D48-5A04-EA4D-AE8B-12A3B376BD4F}" srcOrd="0" destOrd="0" presId="urn:microsoft.com/office/officeart/2005/8/layout/gear1"/>
    <dgm:cxn modelId="{D653E6D0-1B37-394C-B6B7-27A36552565E}" srcId="{25A634F9-9DF9-4D42-848D-DB319DC31BB4}" destId="{85743C80-1EF6-CC45-8620-28E31DAAA1B7}" srcOrd="2" destOrd="0" parTransId="{21660C27-CA40-484C-B68F-7F925E7A1C79}" sibTransId="{1CA3534D-12BB-6442-B9B7-45B8C88A084C}"/>
    <dgm:cxn modelId="{D166841E-936A-384A-A9CB-35A29F061160}" type="presOf" srcId="{73347C28-D5E8-574D-A17D-3E12C0FE5E08}" destId="{31B629D1-5404-774E-919D-44CA5E7AC7CE}" srcOrd="0" destOrd="0" presId="urn:microsoft.com/office/officeart/2005/8/layout/gear1"/>
    <dgm:cxn modelId="{312A105D-6398-5F46-AB3D-9FDE1ED2AC61}" type="presOf" srcId="{18027C9F-C150-354E-90B4-BA92245FCAEA}" destId="{ACAA2C17-AE79-3F47-9870-70222586A02B}" srcOrd="2" destOrd="0" presId="urn:microsoft.com/office/officeart/2005/8/layout/gear1"/>
    <dgm:cxn modelId="{5DFF929D-CA78-E049-9CA1-A70F2FF1BC1B}" type="presOf" srcId="{85743C80-1EF6-CC45-8620-28E31DAAA1B7}" destId="{AF53FE02-31BA-4848-ADC0-E2E3F567B014}" srcOrd="1" destOrd="0" presId="urn:microsoft.com/office/officeart/2005/8/layout/gear1"/>
    <dgm:cxn modelId="{28107A81-A5C1-754A-B913-881CA86BFBD1}" type="presOf" srcId="{18027C9F-C150-354E-90B4-BA92245FCAEA}" destId="{184247DC-0E83-4D49-9458-8AB48D642DFB}" srcOrd="0" destOrd="0" presId="urn:microsoft.com/office/officeart/2005/8/layout/gear1"/>
    <dgm:cxn modelId="{94B67616-B4F7-4546-AE0E-A83773FC8DC4}" type="presOf" srcId="{8E8EF614-6BF9-1B47-BF16-0AD53A9E784F}" destId="{84C84055-8C38-A844-9F6F-CB568FDB823E}" srcOrd="0" destOrd="0" presId="urn:microsoft.com/office/officeart/2005/8/layout/gear1"/>
    <dgm:cxn modelId="{60757D8D-DFFA-4945-89BD-ECFB8C2418E2}" type="presOf" srcId="{25A634F9-9DF9-4D42-848D-DB319DC31BB4}" destId="{B66D3A57-4D2C-D94E-945D-84BFAD7800A9}" srcOrd="0" destOrd="0" presId="urn:microsoft.com/office/officeart/2005/8/layout/gear1"/>
    <dgm:cxn modelId="{ED38BB03-F1B9-ED44-8CB5-876E75C70ACB}" type="presOf" srcId="{85743C80-1EF6-CC45-8620-28E31DAAA1B7}" destId="{46DBA8E8-1E3F-5B46-BBF4-1B1F73998216}" srcOrd="2" destOrd="0" presId="urn:microsoft.com/office/officeart/2005/8/layout/gear1"/>
    <dgm:cxn modelId="{B38483F2-EC17-AE4B-A42C-AFA497B481BF}" srcId="{25A634F9-9DF9-4D42-848D-DB319DC31BB4}" destId="{18027C9F-C150-354E-90B4-BA92245FCAEA}" srcOrd="1" destOrd="0" parTransId="{CD1FB9D7-6007-1C40-A050-B1199B2EFC77}" sibTransId="{F97E369E-354B-234E-BE9F-988DA1DC4470}"/>
    <dgm:cxn modelId="{AAFF1F27-0953-274E-A339-5AE9B02674FB}" type="presOf" srcId="{85743C80-1EF6-CC45-8620-28E31DAAA1B7}" destId="{BBCB3B9D-F32B-564A-9131-98ED0D459B47}" srcOrd="3" destOrd="0" presId="urn:microsoft.com/office/officeart/2005/8/layout/gear1"/>
    <dgm:cxn modelId="{99D22E49-30D2-D847-9E98-EEB389907E48}" type="presOf" srcId="{F97E369E-354B-234E-BE9F-988DA1DC4470}" destId="{5C97F754-318E-9542-B6D8-2FE9F20287A5}" srcOrd="0" destOrd="0" presId="urn:microsoft.com/office/officeart/2005/8/layout/gear1"/>
    <dgm:cxn modelId="{89A7686E-5EBD-7642-8909-F75CF542B3EA}" type="presOf" srcId="{18027C9F-C150-354E-90B4-BA92245FCAEA}" destId="{157FBEDC-580E-B34C-9F04-55476D6EB55E}" srcOrd="1" destOrd="0" presId="urn:microsoft.com/office/officeart/2005/8/layout/gear1"/>
    <dgm:cxn modelId="{8B7F0253-1EE7-8C42-8A37-EE71844A3751}" type="presOf" srcId="{8E8EF614-6BF9-1B47-BF16-0AD53A9E784F}" destId="{5D4E8B3B-7E3D-0D44-BEBD-C56CC69BA65C}" srcOrd="1" destOrd="0" presId="urn:microsoft.com/office/officeart/2005/8/layout/gear1"/>
    <dgm:cxn modelId="{CF98F16C-876A-2C48-A5EE-7754EC82E9DD}" type="presOf" srcId="{8E8EF614-6BF9-1B47-BF16-0AD53A9E784F}" destId="{F76319E6-4999-2243-AD35-47B48FB911D4}" srcOrd="2" destOrd="0" presId="urn:microsoft.com/office/officeart/2005/8/layout/gear1"/>
    <dgm:cxn modelId="{6D6E5D0F-D4A3-5E45-AC70-50BCC7BEF75D}" srcId="{25A634F9-9DF9-4D42-848D-DB319DC31BB4}" destId="{8E8EF614-6BF9-1B47-BF16-0AD53A9E784F}" srcOrd="0" destOrd="0" parTransId="{1FD35905-6B79-D343-8208-600302F30E7E}" sibTransId="{73347C28-D5E8-574D-A17D-3E12C0FE5E08}"/>
    <dgm:cxn modelId="{927258AB-FD54-BA4F-81E2-8D325A6A3817}" type="presParOf" srcId="{B66D3A57-4D2C-D94E-945D-84BFAD7800A9}" destId="{84C84055-8C38-A844-9F6F-CB568FDB823E}" srcOrd="0" destOrd="0" presId="urn:microsoft.com/office/officeart/2005/8/layout/gear1"/>
    <dgm:cxn modelId="{DAFA4BD3-1510-C14F-9A52-57536E86F56C}" type="presParOf" srcId="{B66D3A57-4D2C-D94E-945D-84BFAD7800A9}" destId="{5D4E8B3B-7E3D-0D44-BEBD-C56CC69BA65C}" srcOrd="1" destOrd="0" presId="urn:microsoft.com/office/officeart/2005/8/layout/gear1"/>
    <dgm:cxn modelId="{59B351CB-25A6-A546-B4EF-1A3C26845864}" type="presParOf" srcId="{B66D3A57-4D2C-D94E-945D-84BFAD7800A9}" destId="{F76319E6-4999-2243-AD35-47B48FB911D4}" srcOrd="2" destOrd="0" presId="urn:microsoft.com/office/officeart/2005/8/layout/gear1"/>
    <dgm:cxn modelId="{E0A471A5-50F6-2340-87DD-0030AF27D069}" type="presParOf" srcId="{B66D3A57-4D2C-D94E-945D-84BFAD7800A9}" destId="{184247DC-0E83-4D49-9458-8AB48D642DFB}" srcOrd="3" destOrd="0" presId="urn:microsoft.com/office/officeart/2005/8/layout/gear1"/>
    <dgm:cxn modelId="{783EA4B6-F22B-8D47-8034-ADBD79A4B384}" type="presParOf" srcId="{B66D3A57-4D2C-D94E-945D-84BFAD7800A9}" destId="{157FBEDC-580E-B34C-9F04-55476D6EB55E}" srcOrd="4" destOrd="0" presId="urn:microsoft.com/office/officeart/2005/8/layout/gear1"/>
    <dgm:cxn modelId="{1B8E1E74-E4A4-5348-A9F0-FB3A13E457D8}" type="presParOf" srcId="{B66D3A57-4D2C-D94E-945D-84BFAD7800A9}" destId="{ACAA2C17-AE79-3F47-9870-70222586A02B}" srcOrd="5" destOrd="0" presId="urn:microsoft.com/office/officeart/2005/8/layout/gear1"/>
    <dgm:cxn modelId="{4B53782C-BEDC-CA44-A2B5-8369FB17DDD6}" type="presParOf" srcId="{B66D3A57-4D2C-D94E-945D-84BFAD7800A9}" destId="{665891A7-DB09-5946-9C19-DF2901A00CA3}" srcOrd="6" destOrd="0" presId="urn:microsoft.com/office/officeart/2005/8/layout/gear1"/>
    <dgm:cxn modelId="{DE0DE6A8-70D1-724D-9886-A81710F14BC5}" type="presParOf" srcId="{B66D3A57-4D2C-D94E-945D-84BFAD7800A9}" destId="{AF53FE02-31BA-4848-ADC0-E2E3F567B014}" srcOrd="7" destOrd="0" presId="urn:microsoft.com/office/officeart/2005/8/layout/gear1"/>
    <dgm:cxn modelId="{58D2F39A-D08E-4D47-A54E-43E03CF9601E}" type="presParOf" srcId="{B66D3A57-4D2C-D94E-945D-84BFAD7800A9}" destId="{46DBA8E8-1E3F-5B46-BBF4-1B1F73998216}" srcOrd="8" destOrd="0" presId="urn:microsoft.com/office/officeart/2005/8/layout/gear1"/>
    <dgm:cxn modelId="{49729F0A-0898-4A42-A3E9-242143937F9C}" type="presParOf" srcId="{B66D3A57-4D2C-D94E-945D-84BFAD7800A9}" destId="{BBCB3B9D-F32B-564A-9131-98ED0D459B47}" srcOrd="9" destOrd="0" presId="urn:microsoft.com/office/officeart/2005/8/layout/gear1"/>
    <dgm:cxn modelId="{29C531D4-8C61-6F4E-A3A7-38F150C21204}" type="presParOf" srcId="{B66D3A57-4D2C-D94E-945D-84BFAD7800A9}" destId="{31B629D1-5404-774E-919D-44CA5E7AC7CE}" srcOrd="10" destOrd="0" presId="urn:microsoft.com/office/officeart/2005/8/layout/gear1"/>
    <dgm:cxn modelId="{1A5D70C1-B674-EB49-946B-769A6CEC2BAA}" type="presParOf" srcId="{B66D3A57-4D2C-D94E-945D-84BFAD7800A9}" destId="{5C97F754-318E-9542-B6D8-2FE9F20287A5}" srcOrd="11" destOrd="0" presId="urn:microsoft.com/office/officeart/2005/8/layout/gear1"/>
    <dgm:cxn modelId="{1F38E166-4308-6A4F-8BDE-246910787D84}" type="presParOf" srcId="{B66D3A57-4D2C-D94E-945D-84BFAD7800A9}" destId="{BEC37D48-5A04-EA4D-AE8B-12A3B376BD4F}"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84055-8C38-A844-9F6F-CB568FDB823E}">
      <dsp:nvSpPr>
        <dsp:cNvPr id="0" name=""/>
        <dsp:cNvSpPr/>
      </dsp:nvSpPr>
      <dsp:spPr>
        <a:xfrm>
          <a:off x="4481594" y="2438400"/>
          <a:ext cx="2980266" cy="2980266"/>
        </a:xfrm>
        <a:prstGeom prst="gear9">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Institutionalization</a:t>
          </a:r>
          <a:r>
            <a:rPr lang="de-DE" sz="1400" kern="1200" dirty="0"/>
            <a:t> (</a:t>
          </a:r>
          <a:r>
            <a:rPr lang="de-DE" sz="1400" kern="1200" dirty="0" err="1"/>
            <a:t>programs</a:t>
          </a:r>
          <a:r>
            <a:rPr lang="de-DE" sz="1400" kern="1200" dirty="0"/>
            <a:t>, </a:t>
          </a:r>
          <a:r>
            <a:rPr lang="de-DE" sz="1400" kern="1200" dirty="0" err="1"/>
            <a:t>journals</a:t>
          </a:r>
          <a:r>
            <a:rPr lang="de-DE" sz="1400" kern="1200" dirty="0"/>
            <a:t>, </a:t>
          </a:r>
          <a:r>
            <a:rPr lang="de-DE" sz="1400" kern="1200" dirty="0" err="1"/>
            <a:t>organizations</a:t>
          </a:r>
          <a:r>
            <a:rPr lang="de-DE" sz="1400" kern="1200"/>
            <a:t>, chairs</a:t>
          </a:r>
          <a:r>
            <a:rPr lang="de-DE" sz="1400" kern="1200" dirty="0"/>
            <a:t>)</a:t>
          </a:r>
        </a:p>
      </dsp:txBody>
      <dsp:txXfrm>
        <a:off x="5080760" y="3136513"/>
        <a:ext cx="1781934" cy="1531918"/>
      </dsp:txXfrm>
    </dsp:sp>
    <dsp:sp modelId="{184247DC-0E83-4D49-9458-8AB48D642DFB}">
      <dsp:nvSpPr>
        <dsp:cNvPr id="0" name=""/>
        <dsp:cNvSpPr/>
      </dsp:nvSpPr>
      <dsp:spPr>
        <a:xfrm>
          <a:off x="2664292" y="1733973"/>
          <a:ext cx="2334123" cy="2167466"/>
        </a:xfrm>
        <a:prstGeom prst="gear6">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Methodologies</a:t>
          </a:r>
          <a:r>
            <a:rPr lang="de-DE" sz="1400" kern="1200" dirty="0"/>
            <a:t>, </a:t>
          </a:r>
          <a:r>
            <a:rPr lang="de-DE" sz="1400" kern="1200" dirty="0" err="1"/>
            <a:t>heuristic</a:t>
          </a:r>
          <a:endParaRPr lang="de-DE" sz="1400" kern="1200" dirty="0"/>
        </a:p>
      </dsp:txBody>
      <dsp:txXfrm>
        <a:off x="3234184" y="2282937"/>
        <a:ext cx="1194339" cy="1069538"/>
      </dsp:txXfrm>
    </dsp:sp>
    <dsp:sp modelId="{665891A7-DB09-5946-9C19-DF2901A00CA3}">
      <dsp:nvSpPr>
        <dsp:cNvPr id="0" name=""/>
        <dsp:cNvSpPr/>
      </dsp:nvSpPr>
      <dsp:spPr>
        <a:xfrm rot="20700000">
          <a:off x="3911915" y="251961"/>
          <a:ext cx="2223092" cy="2097036"/>
        </a:xfrm>
        <a:prstGeom prst="gear6">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Epistemic</a:t>
          </a:r>
          <a:r>
            <a:rPr lang="de-DE" sz="1400" kern="1200" dirty="0"/>
            <a:t> "</a:t>
          </a:r>
          <a:r>
            <a:rPr lang="de-DE" sz="1400" kern="1200" dirty="0" err="1"/>
            <a:t>core</a:t>
          </a:r>
          <a:r>
            <a:rPr lang="de-DE" sz="1400" kern="1200" dirty="0"/>
            <a:t>", </a:t>
          </a:r>
          <a:r>
            <a:rPr lang="de-DE" sz="1400" kern="1200" dirty="0" err="1"/>
            <a:t>paradigms</a:t>
          </a:r>
          <a:endParaRPr lang="de-DE" sz="1400" kern="1200" dirty="0"/>
        </a:p>
      </dsp:txBody>
      <dsp:txXfrm rot="-20700000">
        <a:off x="4406981" y="704426"/>
        <a:ext cx="1232960" cy="1192106"/>
      </dsp:txXfrm>
    </dsp:sp>
    <dsp:sp modelId="{31B629D1-5404-774E-919D-44CA5E7AC7CE}">
      <dsp:nvSpPr>
        <dsp:cNvPr id="0" name=""/>
        <dsp:cNvSpPr/>
      </dsp:nvSpPr>
      <dsp:spPr>
        <a:xfrm>
          <a:off x="4266105" y="1980864"/>
          <a:ext cx="3814741" cy="3814741"/>
        </a:xfrm>
        <a:prstGeom prst="circularArrow">
          <a:avLst>
            <a:gd name="adj1" fmla="val 4688"/>
            <a:gd name="adj2" fmla="val 299029"/>
            <a:gd name="adj3" fmla="val 2539295"/>
            <a:gd name="adj4" fmla="val 15812321"/>
            <a:gd name="adj5" fmla="val 5469"/>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97F754-318E-9542-B6D8-2FE9F20287A5}">
      <dsp:nvSpPr>
        <dsp:cNvPr id="0" name=""/>
        <dsp:cNvSpPr/>
      </dsp:nvSpPr>
      <dsp:spPr>
        <a:xfrm>
          <a:off x="2363766" y="1249140"/>
          <a:ext cx="2771648" cy="2771648"/>
        </a:xfrm>
        <a:prstGeom prst="leftCircularArrow">
          <a:avLst>
            <a:gd name="adj1" fmla="val 6452"/>
            <a:gd name="adj2" fmla="val 429999"/>
            <a:gd name="adj3" fmla="val 10489124"/>
            <a:gd name="adj4" fmla="val 14837806"/>
            <a:gd name="adj5" fmla="val 7527"/>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C37D48-5A04-EA4D-AE8B-12A3B376BD4F}">
      <dsp:nvSpPr>
        <dsp:cNvPr id="0" name=""/>
        <dsp:cNvSpPr/>
      </dsp:nvSpPr>
      <dsp:spPr>
        <a:xfrm>
          <a:off x="3470395" y="-231776"/>
          <a:ext cx="2988394" cy="2988394"/>
        </a:xfrm>
        <a:prstGeom prst="circularArrow">
          <a:avLst>
            <a:gd name="adj1" fmla="val 5984"/>
            <a:gd name="adj2" fmla="val 394124"/>
            <a:gd name="adj3" fmla="val 13313824"/>
            <a:gd name="adj4" fmla="val 10508221"/>
            <a:gd name="adj5" fmla="val 6981"/>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D1FA4-FC74-4259-B3B8-1B4B4EFF1E93}">
      <dsp:nvSpPr>
        <dsp:cNvPr id="0" name=""/>
        <dsp:cNvSpPr/>
      </dsp:nvSpPr>
      <dsp:spPr>
        <a:xfrm>
          <a:off x="3637165" y="594"/>
          <a:ext cx="1582880" cy="1582880"/>
        </a:xfrm>
        <a:prstGeom prst="ellipse">
          <a:avLst/>
        </a:prstGeom>
        <a:solidFill>
          <a:srgbClr val="95843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e-DE" sz="1600" kern="1200" dirty="0" err="1">
              <a:solidFill>
                <a:srgbClr val="002060"/>
              </a:solidFill>
            </a:rPr>
            <a:t>Theory</a:t>
          </a:r>
          <a:endParaRPr lang="de-DE" sz="1600" kern="1200" dirty="0">
            <a:solidFill>
              <a:srgbClr val="002060"/>
            </a:solidFill>
          </a:endParaRPr>
        </a:p>
      </dsp:txBody>
      <dsp:txXfrm>
        <a:off x="3868972" y="232401"/>
        <a:ext cx="1119266" cy="1119266"/>
      </dsp:txXfrm>
    </dsp:sp>
    <dsp:sp modelId="{77D2C500-3D25-489E-957C-812EA5F86DE4}">
      <dsp:nvSpPr>
        <dsp:cNvPr id="0" name=""/>
        <dsp:cNvSpPr/>
      </dsp:nvSpPr>
      <dsp:spPr>
        <a:xfrm rot="3600000">
          <a:off x="4806428" y="1544428"/>
          <a:ext cx="421576" cy="5342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de-DE" sz="2200" kern="1200"/>
        </a:p>
      </dsp:txBody>
      <dsp:txXfrm>
        <a:off x="4838046" y="1596508"/>
        <a:ext cx="295103" cy="320534"/>
      </dsp:txXfrm>
    </dsp:sp>
    <dsp:sp modelId="{66DB0662-6583-4469-B038-25D912DE3123}">
      <dsp:nvSpPr>
        <dsp:cNvPr id="0" name=""/>
        <dsp:cNvSpPr/>
      </dsp:nvSpPr>
      <dsp:spPr>
        <a:xfrm>
          <a:off x="4826319" y="2060269"/>
          <a:ext cx="1582880" cy="1582880"/>
        </a:xfrm>
        <a:prstGeom prst="ellipse">
          <a:avLst/>
        </a:prstGeom>
        <a:solidFill>
          <a:srgbClr val="C1D69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e-DE" sz="1600" kern="1200" dirty="0" err="1">
              <a:solidFill>
                <a:srgbClr val="002060"/>
              </a:solidFill>
            </a:rPr>
            <a:t>Concept</a:t>
          </a:r>
          <a:r>
            <a:rPr lang="de-DE" sz="1600" kern="1200" dirty="0">
              <a:solidFill>
                <a:srgbClr val="002060"/>
              </a:solidFill>
            </a:rPr>
            <a:t>/ Model</a:t>
          </a:r>
        </a:p>
      </dsp:txBody>
      <dsp:txXfrm>
        <a:off x="5058126" y="2292076"/>
        <a:ext cx="1119266" cy="1119266"/>
      </dsp:txXfrm>
    </dsp:sp>
    <dsp:sp modelId="{FD571BFE-E188-4C4F-B0B7-C0AFE760A895}">
      <dsp:nvSpPr>
        <dsp:cNvPr id="0" name=""/>
        <dsp:cNvSpPr/>
      </dsp:nvSpPr>
      <dsp:spPr>
        <a:xfrm rot="10800000">
          <a:off x="4229748" y="2584598"/>
          <a:ext cx="421576" cy="5342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de-DE" sz="2200" kern="1200"/>
        </a:p>
      </dsp:txBody>
      <dsp:txXfrm rot="10800000">
        <a:off x="4356221" y="2691442"/>
        <a:ext cx="295103" cy="320534"/>
      </dsp:txXfrm>
    </dsp:sp>
    <dsp:sp modelId="{F759E325-8B1A-43F6-A313-A36D34D56768}">
      <dsp:nvSpPr>
        <dsp:cNvPr id="0" name=""/>
        <dsp:cNvSpPr/>
      </dsp:nvSpPr>
      <dsp:spPr>
        <a:xfrm>
          <a:off x="2448011" y="2060269"/>
          <a:ext cx="1582880" cy="1582880"/>
        </a:xfrm>
        <a:prstGeom prst="ellipse">
          <a:avLst/>
        </a:prstGeom>
        <a:solidFill>
          <a:srgbClr val="DFC63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e-DE" sz="1600" kern="1200" dirty="0" err="1">
              <a:solidFill>
                <a:srgbClr val="002060"/>
              </a:solidFill>
            </a:rPr>
            <a:t>Empirical</a:t>
          </a:r>
          <a:r>
            <a:rPr lang="de-DE" sz="1600" kern="1200" dirty="0">
              <a:solidFill>
                <a:srgbClr val="002060"/>
              </a:solidFill>
            </a:rPr>
            <a:t> </a:t>
          </a:r>
          <a:r>
            <a:rPr lang="de-DE" sz="1600" kern="1200" dirty="0" err="1">
              <a:solidFill>
                <a:srgbClr val="002060"/>
              </a:solidFill>
            </a:rPr>
            <a:t>research</a:t>
          </a:r>
          <a:endParaRPr lang="de-DE" sz="1600" kern="1200" dirty="0">
            <a:solidFill>
              <a:srgbClr val="002060"/>
            </a:solidFill>
          </a:endParaRPr>
        </a:p>
      </dsp:txBody>
      <dsp:txXfrm>
        <a:off x="2679818" y="2292076"/>
        <a:ext cx="1119266" cy="1119266"/>
      </dsp:txXfrm>
    </dsp:sp>
    <dsp:sp modelId="{32ED123D-442D-4D97-8DF3-42FD5A5D0052}">
      <dsp:nvSpPr>
        <dsp:cNvPr id="0" name=""/>
        <dsp:cNvSpPr/>
      </dsp:nvSpPr>
      <dsp:spPr>
        <a:xfrm rot="18000000">
          <a:off x="3617274" y="1565094"/>
          <a:ext cx="421576" cy="5342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de-DE" sz="2200" kern="1200"/>
        </a:p>
      </dsp:txBody>
      <dsp:txXfrm>
        <a:off x="3648892" y="1726702"/>
        <a:ext cx="295103" cy="3205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84055-8C38-A844-9F6F-CB568FDB823E}">
      <dsp:nvSpPr>
        <dsp:cNvPr id="0" name=""/>
        <dsp:cNvSpPr/>
      </dsp:nvSpPr>
      <dsp:spPr>
        <a:xfrm>
          <a:off x="4481594" y="2438400"/>
          <a:ext cx="2980266" cy="2980266"/>
        </a:xfrm>
        <a:prstGeom prst="gear9">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Institutionalization</a:t>
          </a:r>
          <a:r>
            <a:rPr lang="de-DE" sz="1400" kern="1200" dirty="0"/>
            <a:t> (</a:t>
          </a:r>
          <a:r>
            <a:rPr lang="de-DE" sz="1400" kern="1200" dirty="0" err="1"/>
            <a:t>programs</a:t>
          </a:r>
          <a:r>
            <a:rPr lang="de-DE" sz="1400" kern="1200" dirty="0"/>
            <a:t>, </a:t>
          </a:r>
          <a:r>
            <a:rPr lang="de-DE" sz="1400" kern="1200" dirty="0" err="1"/>
            <a:t>journals</a:t>
          </a:r>
          <a:r>
            <a:rPr lang="de-DE" sz="1400" kern="1200" dirty="0"/>
            <a:t>, </a:t>
          </a:r>
          <a:r>
            <a:rPr lang="de-DE" sz="1400" kern="1200" dirty="0" err="1"/>
            <a:t>organizations</a:t>
          </a:r>
          <a:r>
            <a:rPr lang="de-DE" sz="1400" kern="1200"/>
            <a:t>, chairs</a:t>
          </a:r>
          <a:r>
            <a:rPr lang="de-DE" sz="1400" kern="1200" dirty="0"/>
            <a:t>)</a:t>
          </a:r>
        </a:p>
      </dsp:txBody>
      <dsp:txXfrm>
        <a:off x="5080760" y="3136513"/>
        <a:ext cx="1781934" cy="1531918"/>
      </dsp:txXfrm>
    </dsp:sp>
    <dsp:sp modelId="{184247DC-0E83-4D49-9458-8AB48D642DFB}">
      <dsp:nvSpPr>
        <dsp:cNvPr id="0" name=""/>
        <dsp:cNvSpPr/>
      </dsp:nvSpPr>
      <dsp:spPr>
        <a:xfrm>
          <a:off x="2664292" y="1733973"/>
          <a:ext cx="2334123" cy="2167466"/>
        </a:xfrm>
        <a:prstGeom prst="gear6">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Methodologies</a:t>
          </a:r>
          <a:r>
            <a:rPr lang="de-DE" sz="1400" kern="1200" dirty="0"/>
            <a:t>, </a:t>
          </a:r>
          <a:r>
            <a:rPr lang="de-DE" sz="1400" kern="1200" dirty="0" err="1"/>
            <a:t>heuristic</a:t>
          </a:r>
          <a:endParaRPr lang="de-DE" sz="1400" kern="1200" dirty="0"/>
        </a:p>
      </dsp:txBody>
      <dsp:txXfrm>
        <a:off x="3234184" y="2282937"/>
        <a:ext cx="1194339" cy="1069538"/>
      </dsp:txXfrm>
    </dsp:sp>
    <dsp:sp modelId="{665891A7-DB09-5946-9C19-DF2901A00CA3}">
      <dsp:nvSpPr>
        <dsp:cNvPr id="0" name=""/>
        <dsp:cNvSpPr/>
      </dsp:nvSpPr>
      <dsp:spPr>
        <a:xfrm rot="20700000">
          <a:off x="3911915" y="251961"/>
          <a:ext cx="2223092" cy="2097036"/>
        </a:xfrm>
        <a:prstGeom prst="gear6">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kern="1200" dirty="0" err="1"/>
            <a:t>Epistemic</a:t>
          </a:r>
          <a:r>
            <a:rPr lang="de-DE" sz="1400" kern="1200" dirty="0"/>
            <a:t> "</a:t>
          </a:r>
          <a:r>
            <a:rPr lang="de-DE" sz="1400" kern="1200" dirty="0" err="1"/>
            <a:t>core</a:t>
          </a:r>
          <a:r>
            <a:rPr lang="de-DE" sz="1400" kern="1200" dirty="0"/>
            <a:t>", </a:t>
          </a:r>
          <a:r>
            <a:rPr lang="de-DE" sz="1400" kern="1200" dirty="0" err="1"/>
            <a:t>paradigms</a:t>
          </a:r>
          <a:endParaRPr lang="de-DE" sz="1400" kern="1200" dirty="0"/>
        </a:p>
      </dsp:txBody>
      <dsp:txXfrm rot="-20700000">
        <a:off x="4406981" y="704426"/>
        <a:ext cx="1232960" cy="1192106"/>
      </dsp:txXfrm>
    </dsp:sp>
    <dsp:sp modelId="{31B629D1-5404-774E-919D-44CA5E7AC7CE}">
      <dsp:nvSpPr>
        <dsp:cNvPr id="0" name=""/>
        <dsp:cNvSpPr/>
      </dsp:nvSpPr>
      <dsp:spPr>
        <a:xfrm>
          <a:off x="4266105" y="1980864"/>
          <a:ext cx="3814741" cy="3814741"/>
        </a:xfrm>
        <a:prstGeom prst="circularArrow">
          <a:avLst>
            <a:gd name="adj1" fmla="val 4688"/>
            <a:gd name="adj2" fmla="val 299029"/>
            <a:gd name="adj3" fmla="val 2539295"/>
            <a:gd name="adj4" fmla="val 15812321"/>
            <a:gd name="adj5" fmla="val 5469"/>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97F754-318E-9542-B6D8-2FE9F20287A5}">
      <dsp:nvSpPr>
        <dsp:cNvPr id="0" name=""/>
        <dsp:cNvSpPr/>
      </dsp:nvSpPr>
      <dsp:spPr>
        <a:xfrm>
          <a:off x="2363766" y="1249140"/>
          <a:ext cx="2771648" cy="2771648"/>
        </a:xfrm>
        <a:prstGeom prst="leftCircularArrow">
          <a:avLst>
            <a:gd name="adj1" fmla="val 6452"/>
            <a:gd name="adj2" fmla="val 429999"/>
            <a:gd name="adj3" fmla="val 10489124"/>
            <a:gd name="adj4" fmla="val 14837806"/>
            <a:gd name="adj5" fmla="val 7527"/>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C37D48-5A04-EA4D-AE8B-12A3B376BD4F}">
      <dsp:nvSpPr>
        <dsp:cNvPr id="0" name=""/>
        <dsp:cNvSpPr/>
      </dsp:nvSpPr>
      <dsp:spPr>
        <a:xfrm>
          <a:off x="3470395" y="-231776"/>
          <a:ext cx="2988394" cy="2988394"/>
        </a:xfrm>
        <a:prstGeom prst="circularArrow">
          <a:avLst>
            <a:gd name="adj1" fmla="val 5984"/>
            <a:gd name="adj2" fmla="val 394124"/>
            <a:gd name="adj3" fmla="val 13313824"/>
            <a:gd name="adj4" fmla="val 10508221"/>
            <a:gd name="adj5" fmla="val 6981"/>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2F70D2-5293-4E7C-B3A8-3D6A290C9A05}" type="datetimeFigureOut">
              <a:rPr lang="de-DE" smtClean="0"/>
              <a:pPr/>
              <a:t>15.05.2024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6340F1-05AF-4B90-B4A7-8D90F677B99A}" type="slidenum">
              <a:rPr lang="de-DE" smtClean="0"/>
              <a:pPr/>
              <a:t>‹Nr.›</a:t>
            </a:fld>
            <a:endParaRPr lang="de-DE"/>
          </a:p>
        </p:txBody>
      </p:sp>
    </p:spTree>
    <p:extLst>
      <p:ext uri="{BB962C8B-B14F-4D97-AF65-F5344CB8AC3E}">
        <p14:creationId xmlns:p14="http://schemas.microsoft.com/office/powerpoint/2010/main" val="2175190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A30301-E527-46B8-9863-C3D2C740A9BD}" type="datetimeFigureOut">
              <a:rPr lang="de-DE" smtClean="0"/>
              <a:pPr/>
              <a:t>15.05.2024</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824780-DB00-4A87-AF52-AE94F8FBEF0E}" type="slidenum">
              <a:rPr lang="de-DE" smtClean="0"/>
              <a:pPr/>
              <a:t>‹Nr.›</a:t>
            </a:fld>
            <a:endParaRPr lang="de-DE"/>
          </a:p>
        </p:txBody>
      </p:sp>
    </p:spTree>
    <p:extLst>
      <p:ext uri="{BB962C8B-B14F-4D97-AF65-F5344CB8AC3E}">
        <p14:creationId xmlns:p14="http://schemas.microsoft.com/office/powerpoint/2010/main" val="380188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livescience.com/20896-science-scientific-method.html"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www.livescience.com/21491-what-is-a-scientific-theory-definition-of-theory.html" TargetMode="External"/><Relationship Id="rId4" Type="http://schemas.openxmlformats.org/officeDocument/2006/relationships/hyperlink" Target="https://www.livescience.com/21490-what-is-a-scientific-hypothesis-definition-of-hypothesis.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07AED8D-7B7D-4B5D-985D-DF4EC90DE877}" type="slidenum">
              <a:rPr lang="de-DE" smtClean="0"/>
              <a:pPr/>
              <a:t>1</a:t>
            </a:fld>
            <a:endParaRPr lang="de-DE"/>
          </a:p>
        </p:txBody>
      </p:sp>
      <p:sp>
        <p:nvSpPr>
          <p:cNvPr id="30723" name="Rectangle 2"/>
          <p:cNvSpPr>
            <a:spLocks noGrp="1" noRot="1" noChangeAspect="1" noChangeArrowheads="1" noTextEdit="1"/>
          </p:cNvSpPr>
          <p:nvPr>
            <p:ph type="sldImg"/>
          </p:nvPr>
        </p:nvSpPr>
        <p:spPr>
          <a:xfrm>
            <a:off x="381000" y="685800"/>
            <a:ext cx="6096000" cy="3429000"/>
          </a:xfrm>
          <a:ln/>
        </p:spPr>
      </p:sp>
      <p:sp>
        <p:nvSpPr>
          <p:cNvPr id="30724" name="Rectangle 3"/>
          <p:cNvSpPr>
            <a:spLocks noGrp="1" noChangeArrowheads="1"/>
          </p:cNvSpPr>
          <p:nvPr>
            <p:ph type="body" idx="1"/>
          </p:nvPr>
        </p:nvSpPr>
        <p:spPr>
          <a:noFill/>
          <a:ln/>
        </p:spPr>
        <p:txBody>
          <a:bodyPr/>
          <a:lstStyle/>
          <a:p>
            <a:endParaRPr lang="de-DE" dirty="0"/>
          </a:p>
        </p:txBody>
      </p:sp>
    </p:spTree>
    <p:extLst>
      <p:ext uri="{BB962C8B-B14F-4D97-AF65-F5344CB8AC3E}">
        <p14:creationId xmlns:p14="http://schemas.microsoft.com/office/powerpoint/2010/main" val="3008539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DC837A0-3F0F-4539-87DB-BF73527050FF}" type="slidenum">
              <a:rPr lang="de-DE" smtClean="0"/>
              <a:pPr/>
              <a:t>3</a:t>
            </a:fld>
            <a:endParaRPr lang="de-DE"/>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de-DE" dirty="0"/>
          </a:p>
        </p:txBody>
      </p:sp>
    </p:spTree>
    <p:extLst>
      <p:ext uri="{BB962C8B-B14F-4D97-AF65-F5344CB8AC3E}">
        <p14:creationId xmlns:p14="http://schemas.microsoft.com/office/powerpoint/2010/main" val="100926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E300E31-BE6B-41B7-B2AC-8E024A02AB1F}" type="slidenum">
              <a:rPr lang="de-DE" smtClean="0"/>
              <a:pPr/>
              <a:t>4</a:t>
            </a:fld>
            <a:endParaRPr lang="de-DE"/>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de-DE"/>
          </a:p>
        </p:txBody>
      </p:sp>
    </p:spTree>
    <p:extLst>
      <p:ext uri="{BB962C8B-B14F-4D97-AF65-F5344CB8AC3E}">
        <p14:creationId xmlns:p14="http://schemas.microsoft.com/office/powerpoint/2010/main" val="4065818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55000" lnSpcReduction="20000"/>
          </a:bodyPr>
          <a:lstStyle/>
          <a:p>
            <a:r>
              <a:rPr lang="en-US" dirty="0"/>
              <a:t>Deductive reasoning works from the more general to the more specific. Sometimes this is informally called a "top-down" approach. We might begin with thinking up a </a:t>
            </a:r>
            <a:r>
              <a:rPr lang="en-US" i="1" dirty="0"/>
              <a:t>theory </a:t>
            </a:r>
            <a:r>
              <a:rPr lang="en-US" dirty="0"/>
              <a:t>about our topic of interest. We then narrow that down into more specific </a:t>
            </a:r>
          </a:p>
          <a:p>
            <a:endParaRPr lang="en-US" dirty="0"/>
          </a:p>
          <a:p>
            <a:r>
              <a:rPr lang="en-US" dirty="0"/>
              <a:t>For example, "All men are mortal. Harold is a man. Therefore, Harold is mortal." For deductive reasoning to be sound, the hypothesis must be correct. It is assumed that the premises, "All men are mortal" and "Harold is a man" are true. Therefore, the conclusion is logical and true. In deductive reasoning, if something is true of a class of things in general, it is also true for all members of that class. </a:t>
            </a:r>
          </a:p>
          <a:p>
            <a:r>
              <a:rPr lang="en-US" dirty="0"/>
              <a:t>According to the University of California, deductive inference conclusions are certain provided the premises are true. It's possible to come to a logical conclusion even if the generalization is not true. If the generalization is wrong, the conclusion may be logical, but it may also be untrue. For example, the argument, "All bald men are grandfathers. Harold is bald. Therefore, Harold is a grandfather," is valid logically but it is untrue because the original statement is false.</a:t>
            </a:r>
          </a:p>
          <a:p>
            <a:endParaRPr lang="en-US" dirty="0"/>
          </a:p>
          <a:p>
            <a:endParaRPr lang="en-US" dirty="0"/>
          </a:p>
          <a:p>
            <a:r>
              <a:rPr lang="en-US" dirty="0"/>
              <a:t>Inductive reasoning works the other way, moving from specific observations to broader generalizations and theories. Informally, we sometimes call this a "bottom up" approach (please note that it's "bottom up" and </a:t>
            </a:r>
            <a:r>
              <a:rPr lang="en-US" i="1" dirty="0"/>
              <a:t>not</a:t>
            </a:r>
            <a:r>
              <a:rPr lang="en-US" dirty="0"/>
              <a:t> "bottom</a:t>
            </a:r>
            <a:r>
              <a:rPr lang="en-US" b="1" dirty="0"/>
              <a:t>s</a:t>
            </a:r>
            <a:r>
              <a:rPr lang="en-US" dirty="0"/>
              <a:t> up" which is the kind of thing the bartender says to customers when he's trying to close for the night!). In inductive reasoning, we begin with specific observations and measures, begin to detect patterns and regularities, formulate some tentative hypotheses that we can explore, and finally end up developing some general conclusions or theories. Inductive reasoning works the other way, moving from specific observations to broader generalizations and theories. Informally, we sometimes call this a "bottom up" approach (please note that it's "bottom up" and </a:t>
            </a:r>
            <a:r>
              <a:rPr lang="en-US" i="1" dirty="0"/>
              <a:t>not</a:t>
            </a:r>
            <a:r>
              <a:rPr lang="en-US" dirty="0"/>
              <a:t> "bottom</a:t>
            </a:r>
            <a:r>
              <a:rPr lang="en-US" b="1" dirty="0"/>
              <a:t>s</a:t>
            </a:r>
            <a:r>
              <a:rPr lang="en-US" dirty="0"/>
              <a:t> up" which is the kind of thing the bartender says to customers when he's trying to close for the night!). In inductive reasoning, we begin with specific observations and measures, begin to detect patterns and regularities, formulate some tentative hypotheses that we can explore, and finally end up developing some general conclusions or theories.</a:t>
            </a:r>
          </a:p>
          <a:p>
            <a:endParaRPr lang="en-US" dirty="0"/>
          </a:p>
          <a:p>
            <a:r>
              <a:rPr lang="en-US" dirty="0"/>
              <a:t>An example of inductive logic is, </a:t>
            </a:r>
          </a:p>
          <a:p>
            <a:r>
              <a:rPr lang="en-US" dirty="0">
                <a:effectLst/>
              </a:rPr>
              <a:t>Following are some examples for inductive reasoning;</a:t>
            </a:r>
          </a:p>
          <a:p>
            <a:r>
              <a:rPr lang="en-US" i="1" dirty="0">
                <a:effectLst/>
              </a:rPr>
              <a:t>o All the rivers I crossed flows toward the ocean. Therefore, all the rivers are flowing toward the ocean.</a:t>
            </a:r>
            <a:endParaRPr lang="en-US" dirty="0">
              <a:effectLst/>
            </a:endParaRPr>
          </a:p>
          <a:p>
            <a:r>
              <a:rPr lang="en-US" i="1" dirty="0">
                <a:effectLst/>
              </a:rPr>
              <a:t>Above induction is true for all rivers. Consider another induction</a:t>
            </a:r>
            <a:endParaRPr lang="en-US" dirty="0">
              <a:effectLst/>
            </a:endParaRPr>
          </a:p>
          <a:p>
            <a:r>
              <a:rPr lang="en-US" i="1" dirty="0">
                <a:effectLst/>
              </a:rPr>
              <a:t>o Month of August has experienced drought for the last ten years. Therefore, there will be drought conditions here for every August in future. This induction may hold true or may not.</a:t>
            </a:r>
            <a:r>
              <a:rPr lang="en-US" dirty="0">
                <a:effectLst/>
              </a:rPr>
              <a:t>  </a:t>
            </a:r>
          </a:p>
          <a:p>
            <a:r>
              <a:rPr lang="en-US" dirty="0"/>
              <a:t>Even if all of the premises are true in a statement, inductive reasoning allows for the conclusion to be false. Here's an example: "Harold is a grandfather. Harold is bald. Therefore, all grandfathers are bald." The conclusion does not follow logically from the statements.</a:t>
            </a:r>
          </a:p>
          <a:p>
            <a:r>
              <a:rPr lang="en-US" dirty="0"/>
              <a:t>Inductive reasoning has its place in the </a:t>
            </a:r>
            <a:r>
              <a:rPr lang="en-US" dirty="0">
                <a:hlinkClick r:id="rId3"/>
              </a:rPr>
              <a:t>scientific method</a:t>
            </a:r>
            <a:r>
              <a:rPr lang="en-US" dirty="0"/>
              <a:t>. Scientists use it to form </a:t>
            </a:r>
            <a:r>
              <a:rPr lang="en-US" dirty="0">
                <a:hlinkClick r:id="rId4"/>
              </a:rPr>
              <a:t>hypotheses</a:t>
            </a:r>
            <a:r>
              <a:rPr lang="en-US" dirty="0"/>
              <a:t> and </a:t>
            </a:r>
            <a:r>
              <a:rPr lang="en-US" dirty="0">
                <a:hlinkClick r:id="rId5"/>
              </a:rPr>
              <a:t>theories</a:t>
            </a:r>
            <a:r>
              <a:rPr lang="en-US" dirty="0"/>
              <a:t>. Deductive reasoning allows them to apply the theories to specific situations.</a:t>
            </a:r>
          </a:p>
          <a:p>
            <a:endParaRPr lang="en-US" dirty="0"/>
          </a:p>
          <a:p>
            <a:endParaRPr lang="en-US" dirty="0"/>
          </a:p>
          <a:p>
            <a:r>
              <a:rPr lang="en-US" b="1" dirty="0"/>
              <a:t>Induction vs Deduction</a:t>
            </a:r>
            <a:endParaRPr lang="en-US" dirty="0"/>
          </a:p>
          <a:p>
            <a:r>
              <a:rPr lang="en-US" dirty="0"/>
              <a:t>• Deduction is a form of logic that achieves a specific conclusion from the general, drawing necessary conclusions from the premises. (In deduction, bigger picture of the understanding is used to make a conclusion about something which is similar in nature, but smaller.)</a:t>
            </a:r>
          </a:p>
          <a:p>
            <a:r>
              <a:rPr lang="en-US" dirty="0"/>
              <a:t>• Induction is a form of logic that achieves general result from the specific cases, drawing probable conclusions from the premises. (In induction, a larger view is created using a few specific observations available.)</a:t>
            </a:r>
          </a:p>
          <a:p>
            <a:endParaRPr lang="en-US" dirty="0"/>
          </a:p>
          <a:p>
            <a:endParaRPr lang="en-US" dirty="0"/>
          </a:p>
          <a:p>
            <a:r>
              <a:rPr lang="en-US" dirty="0"/>
              <a:t>"In science, there is a constant interplay between inductive inference (based on observations) and deductive inference (based on theory), until we get closer and closer to the 'truth,' which we can only approach but not ascertain with complete certainty." </a:t>
            </a:r>
            <a:endParaRPr lang="de-AT" dirty="0"/>
          </a:p>
        </p:txBody>
      </p:sp>
      <p:sp>
        <p:nvSpPr>
          <p:cNvPr id="4" name="Foliennummernplatzhalter 3"/>
          <p:cNvSpPr>
            <a:spLocks noGrp="1"/>
          </p:cNvSpPr>
          <p:nvPr>
            <p:ph type="sldNum" sz="quarter" idx="10"/>
          </p:nvPr>
        </p:nvSpPr>
        <p:spPr/>
        <p:txBody>
          <a:bodyPr/>
          <a:lstStyle/>
          <a:p>
            <a:fld id="{B5793AEA-F648-4A97-8B34-E902FC3A13D3}" type="slidenum">
              <a:rPr lang="de-AT" smtClean="0"/>
              <a:t>8</a:t>
            </a:fld>
            <a:endParaRPr lang="de-AT"/>
          </a:p>
        </p:txBody>
      </p:sp>
    </p:spTree>
    <p:extLst>
      <p:ext uri="{BB962C8B-B14F-4D97-AF65-F5344CB8AC3E}">
        <p14:creationId xmlns:p14="http://schemas.microsoft.com/office/powerpoint/2010/main" val="12225328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elfolie">
    <p:spTree>
      <p:nvGrpSpPr>
        <p:cNvPr id="1" name=""/>
        <p:cNvGrpSpPr/>
        <p:nvPr/>
      </p:nvGrpSpPr>
      <p:grpSpPr>
        <a:xfrm>
          <a:off x="0" y="0"/>
          <a:ext cx="0" cy="0"/>
          <a:chOff x="0" y="0"/>
          <a:chExt cx="0" cy="0"/>
        </a:xfrm>
      </p:grpSpPr>
      <p:sp>
        <p:nvSpPr>
          <p:cNvPr id="18" name="Rechteck 17"/>
          <p:cNvSpPr/>
          <p:nvPr userDrawn="1"/>
        </p:nvSpPr>
        <p:spPr>
          <a:xfrm>
            <a:off x="0" y="1772816"/>
            <a:ext cx="12192000" cy="2304256"/>
          </a:xfrm>
          <a:prstGeom prst="rect">
            <a:avLst/>
          </a:prstGeom>
          <a:solidFill>
            <a:srgbClr val="861A59">
              <a:alpha val="80000"/>
            </a:srgbClr>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latin typeface="Verdana" pitchFamily="34" charset="0"/>
            </a:endParaRPr>
          </a:p>
        </p:txBody>
      </p:sp>
      <p:sp>
        <p:nvSpPr>
          <p:cNvPr id="11" name="Rechteck 10"/>
          <p:cNvSpPr/>
          <p:nvPr userDrawn="1"/>
        </p:nvSpPr>
        <p:spPr>
          <a:xfrm>
            <a:off x="0" y="3212976"/>
            <a:ext cx="11376587" cy="864096"/>
          </a:xfrm>
          <a:prstGeom prst="rect">
            <a:avLst/>
          </a:pr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5166" name="Rectangle 46"/>
          <p:cNvSpPr>
            <a:spLocks noGrp="1" noChangeArrowheads="1"/>
          </p:cNvSpPr>
          <p:nvPr>
            <p:ph type="ctrTitle" sz="quarter" hasCustomPrompt="1"/>
          </p:nvPr>
        </p:nvSpPr>
        <p:spPr>
          <a:xfrm>
            <a:off x="1007533" y="1772817"/>
            <a:ext cx="10363200" cy="1470025"/>
          </a:xfrm>
          <a:prstGeom prst="rect">
            <a:avLst/>
          </a:prstGeom>
        </p:spPr>
        <p:txBody>
          <a:bodyPr>
            <a:normAutofit/>
          </a:bodyPr>
          <a:lstStyle>
            <a:lvl1pPr marL="0" indent="0" algn="l">
              <a:defRPr sz="4000" b="0" baseline="0">
                <a:solidFill>
                  <a:schemeClr val="bg1"/>
                </a:solidFill>
                <a:latin typeface="Verdana" pitchFamily="34" charset="0"/>
              </a:defRPr>
            </a:lvl1pPr>
          </a:lstStyle>
          <a:p>
            <a:r>
              <a:rPr lang="en-GB" noProof="0" dirty="0"/>
              <a:t>Title of the Chapter</a:t>
            </a:r>
          </a:p>
        </p:txBody>
      </p:sp>
      <p:sp>
        <p:nvSpPr>
          <p:cNvPr id="5167" name="Rectangle 47"/>
          <p:cNvSpPr>
            <a:spLocks noGrp="1" noChangeArrowheads="1"/>
          </p:cNvSpPr>
          <p:nvPr>
            <p:ph type="subTitle" sz="quarter" idx="1" hasCustomPrompt="1"/>
          </p:nvPr>
        </p:nvSpPr>
        <p:spPr>
          <a:xfrm>
            <a:off x="1007434" y="3429000"/>
            <a:ext cx="10369153" cy="432048"/>
          </a:xfrm>
        </p:spPr>
        <p:txBody>
          <a:bodyPr/>
          <a:lstStyle>
            <a:lvl1pPr marL="0" marR="0" indent="0" algn="l" defTabSz="914400" rtl="0" eaLnBrk="1" fontAlgn="auto" latinLnBrk="0" hangingPunct="1">
              <a:lnSpc>
                <a:spcPct val="100000"/>
              </a:lnSpc>
              <a:spcBef>
                <a:spcPct val="20000"/>
              </a:spcBef>
              <a:spcAft>
                <a:spcPts val="0"/>
              </a:spcAft>
              <a:buClrTx/>
              <a:buSzTx/>
              <a:buFontTx/>
              <a:buNone/>
              <a:tabLst/>
              <a:defRPr sz="2200" baseline="0">
                <a:solidFill>
                  <a:schemeClr val="bg1"/>
                </a:solidFill>
                <a:latin typeface="Verdana" pitchFamily="34" charset="0"/>
              </a:defRPr>
            </a:lvl1p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GB" noProof="0" dirty="0"/>
              <a:t>Lesson XX: Title</a:t>
            </a:r>
          </a:p>
          <a:p>
            <a:endParaRPr lang="en-GB" noProof="0" dirty="0"/>
          </a:p>
        </p:txBody>
      </p:sp>
      <p:sp>
        <p:nvSpPr>
          <p:cNvPr id="20" name="Rechteck 19"/>
          <p:cNvSpPr/>
          <p:nvPr userDrawn="1"/>
        </p:nvSpPr>
        <p:spPr>
          <a:xfrm>
            <a:off x="11376587" y="1772816"/>
            <a:ext cx="815413" cy="2304256"/>
          </a:xfrm>
          <a:prstGeom prst="rect">
            <a:avLst/>
          </a:prstGeom>
          <a:solidFill>
            <a:srgbClr val="95843F">
              <a:alpha val="80000"/>
            </a:srgbClr>
          </a:solidFill>
          <a:ln>
            <a:solidFill>
              <a:srgbClr val="9584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9" name="Textfeld 28"/>
          <p:cNvSpPr txBox="1"/>
          <p:nvPr userDrawn="1"/>
        </p:nvSpPr>
        <p:spPr>
          <a:xfrm>
            <a:off x="895912" y="6441952"/>
            <a:ext cx="9940269" cy="25391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noProof="0" dirty="0">
                <a:solidFill>
                  <a:schemeClr val="bg1">
                    <a:lumMod val="65000"/>
                  </a:schemeClr>
                </a:solidFill>
                <a:latin typeface="Verdana" pitchFamily="34" charset="0"/>
              </a:rPr>
              <a:t>Course: </a:t>
            </a:r>
            <a:r>
              <a:rPr lang="en-GB" sz="1050" kern="1200" noProof="0" dirty="0">
                <a:solidFill>
                  <a:schemeClr val="bg1">
                    <a:lumMod val="65000"/>
                  </a:schemeClr>
                </a:solidFill>
                <a:effectLst/>
                <a:latin typeface="Verdana" panose="020B0604030504040204" pitchFamily="34" charset="0"/>
                <a:ea typeface="Verdana" panose="020B0604030504040204" pitchFamily="34" charset="0"/>
                <a:cs typeface="+mn-cs"/>
              </a:rPr>
              <a:t>Sustainability</a:t>
            </a:r>
            <a:r>
              <a:rPr lang="en-GB" sz="1050" kern="1200" baseline="0" noProof="0" dirty="0">
                <a:solidFill>
                  <a:schemeClr val="bg1">
                    <a:lumMod val="65000"/>
                  </a:schemeClr>
                </a:solidFill>
                <a:effectLst/>
                <a:latin typeface="Verdana" panose="020B0604030504040204" pitchFamily="34" charset="0"/>
                <a:ea typeface="Verdana" panose="020B0604030504040204" pitchFamily="34" charset="0"/>
                <a:cs typeface="+mn-cs"/>
              </a:rPr>
              <a:t> and Communications</a:t>
            </a:r>
            <a:r>
              <a:rPr lang="en-GB" sz="1050" kern="1200" noProof="0" dirty="0">
                <a:solidFill>
                  <a:schemeClr val="bg1">
                    <a:lumMod val="65000"/>
                  </a:schemeClr>
                </a:solidFill>
                <a:effectLst/>
                <a:latin typeface="Verdana" panose="020B0604030504040204" pitchFamily="34" charset="0"/>
                <a:ea typeface="Verdana" panose="020B0604030504040204" pitchFamily="34" charset="0"/>
                <a:cs typeface="+mn-cs"/>
              </a:rPr>
              <a:t>                                                             			</a:t>
            </a:r>
            <a:r>
              <a:rPr lang="en-GB" sz="1050" i="1" noProof="0" dirty="0">
                <a:solidFill>
                  <a:schemeClr val="bg1">
                    <a:lumMod val="65000"/>
                  </a:schemeClr>
                </a:solidFill>
                <a:latin typeface="Verdana" panose="020B0604030504040204" pitchFamily="34" charset="0"/>
                <a:ea typeface="Verdana" panose="020B0604030504040204" pitchFamily="34" charset="0"/>
              </a:rPr>
              <a:t>produced by…</a:t>
            </a:r>
            <a:endParaRPr lang="en-GB" sz="1050" i="1" noProof="0" dirty="0">
              <a:solidFill>
                <a:schemeClr val="bg1">
                  <a:lumMod val="65000"/>
                </a:schemeClr>
              </a:solidFill>
              <a:latin typeface="Verdana" pitchFamily="34" charset="0"/>
            </a:endParaRPr>
          </a:p>
        </p:txBody>
      </p:sp>
      <p:sp>
        <p:nvSpPr>
          <p:cNvPr id="2" name="Textfeld 1"/>
          <p:cNvSpPr txBox="1"/>
          <p:nvPr userDrawn="1"/>
        </p:nvSpPr>
        <p:spPr>
          <a:xfrm>
            <a:off x="927319" y="4509651"/>
            <a:ext cx="8160907" cy="1077218"/>
          </a:xfrm>
          <a:prstGeom prst="rect">
            <a:avLst/>
          </a:prstGeom>
          <a:noFill/>
        </p:spPr>
        <p:txBody>
          <a:bodyPr wrap="square" rtlCol="0">
            <a:spAutoFit/>
          </a:bodyPr>
          <a:lstStyle/>
          <a:p>
            <a:r>
              <a:rPr lang="en-GB" sz="1600" noProof="0" dirty="0"/>
              <a:t>Assoc Prof. </a:t>
            </a:r>
            <a:r>
              <a:rPr lang="en-GB" sz="1600" noProof="0" dirty="0" err="1"/>
              <a:t>Dr.</a:t>
            </a:r>
            <a:r>
              <a:rPr lang="en-GB" sz="1600" noProof="0" dirty="0"/>
              <a:t> </a:t>
            </a:r>
            <a:r>
              <a:rPr lang="en-GB" sz="1600" noProof="0" dirty="0" err="1"/>
              <a:t>habil</a:t>
            </a:r>
            <a:r>
              <a:rPr lang="en-GB" sz="1600" noProof="0" dirty="0"/>
              <a:t> Franzisca </a:t>
            </a:r>
            <a:r>
              <a:rPr lang="en-GB" sz="1600" noProof="0" dirty="0" err="1"/>
              <a:t>Weder</a:t>
            </a:r>
            <a:endParaRPr lang="en-GB" sz="1600" baseline="0" noProof="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a:solidFill>
                  <a:schemeClr val="tx1"/>
                </a:solidFill>
                <a:effectLst/>
                <a:latin typeface="+mn-lt"/>
                <a:ea typeface="+mn-ea"/>
                <a:cs typeface="+mn-cs"/>
              </a:rPr>
              <a:t>School of Communication and Arts</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a:solidFill>
                  <a:schemeClr val="tx1"/>
                </a:solidFill>
                <a:effectLst/>
                <a:latin typeface="+mn-lt"/>
                <a:ea typeface="+mn-ea"/>
                <a:cs typeface="+mn-cs"/>
              </a:rPr>
              <a:t>The University of Queensland, Brisbane, Australia</a:t>
            </a:r>
          </a:p>
          <a:p>
            <a:endParaRPr lang="en-GB" sz="1600" noProof="0" dirty="0"/>
          </a:p>
        </p:txBody>
      </p:sp>
      <p:grpSp>
        <p:nvGrpSpPr>
          <p:cNvPr id="4" name="Gruppieren 3"/>
          <p:cNvGrpSpPr/>
          <p:nvPr userDrawn="1"/>
        </p:nvGrpSpPr>
        <p:grpSpPr>
          <a:xfrm>
            <a:off x="10384219" y="5420193"/>
            <a:ext cx="1622556" cy="805735"/>
            <a:chOff x="7610964" y="4365104"/>
            <a:chExt cx="1504950" cy="805735"/>
          </a:xfrm>
        </p:grpSpPr>
        <p:pic>
          <p:nvPicPr>
            <p:cNvPr id="15" name="Grafik 14" descr="logo4c"/>
            <p:cNvPicPr/>
            <p:nvPr userDrawn="1"/>
          </p:nvPicPr>
          <p:blipFill>
            <a:blip r:embed="rId2" cstate="print"/>
            <a:srcRect/>
            <a:stretch>
              <a:fillRect/>
            </a:stretch>
          </p:blipFill>
          <p:spPr bwMode="auto">
            <a:xfrm>
              <a:off x="7610964" y="4365104"/>
              <a:ext cx="1468100" cy="288032"/>
            </a:xfrm>
            <a:prstGeom prst="rect">
              <a:avLst/>
            </a:prstGeom>
            <a:noFill/>
            <a:ln w="9525">
              <a:noFill/>
              <a:miter lim="800000"/>
              <a:headEnd/>
              <a:tailEnd/>
            </a:ln>
          </p:spPr>
        </p:pic>
        <p:pic>
          <p:nvPicPr>
            <p:cNvPr id="1027"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10964" y="4785076"/>
              <a:ext cx="1504950" cy="38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6" name="Grafik 15"/>
          <p:cNvPicPr>
            <a:picLocks noChangeAspect="1"/>
          </p:cNvPicPr>
          <p:nvPr userDrawn="1"/>
        </p:nvPicPr>
        <p:blipFill>
          <a:blip r:embed="rId4"/>
          <a:stretch>
            <a:fillRect/>
          </a:stretch>
        </p:blipFill>
        <p:spPr>
          <a:xfrm>
            <a:off x="11016660" y="6441300"/>
            <a:ext cx="1056004" cy="372076"/>
          </a:xfrm>
          <a:prstGeom prst="rect">
            <a:avLst/>
          </a:prstGeom>
        </p:spPr>
      </p:pic>
      <p:pic>
        <p:nvPicPr>
          <p:cNvPr id="7" name="Grafik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9336" y="116632"/>
            <a:ext cx="2916070" cy="133325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753195" cy="504056"/>
          </a:xfrm>
          <a:noFill/>
          <a:ln>
            <a:noFill/>
          </a:ln>
        </p:spPr>
        <p:txBody>
          <a:bodyPr anchor="ctr">
            <a:normAutofit/>
          </a:bodyPr>
          <a:lstStyle>
            <a:lvl1pPr algn="ctr">
              <a:defRPr sz="2400"/>
            </a:lvl1pPr>
          </a:lstStyle>
          <a:p>
            <a:r>
              <a:rPr lang="de-DE" dirty="0"/>
              <a:t>Titelmasterformat durch Klicken bearbeiten</a:t>
            </a:r>
          </a:p>
        </p:txBody>
      </p:sp>
      <p:sp>
        <p:nvSpPr>
          <p:cNvPr id="3" name="Inhaltsplatzhalter 2"/>
          <p:cNvSpPr>
            <a:spLocks noGrp="1"/>
          </p:cNvSpPr>
          <p:nvPr>
            <p:ph idx="1"/>
          </p:nvPr>
        </p:nvSpPr>
        <p:spPr>
          <a:xfrm>
            <a:off x="1199456" y="1600201"/>
            <a:ext cx="10753196" cy="4525963"/>
          </a:xfrm>
        </p:spPr>
        <p:txBody>
          <a:bodyPr/>
          <a:lstStyle>
            <a:lvl1pPr>
              <a:defRPr sz="2200"/>
            </a:lvl1pPr>
            <a:lvl2pPr>
              <a:defRPr sz="2000"/>
            </a:lvl2pPr>
            <a:lvl3pPr>
              <a:defRPr sz="1800"/>
            </a:lvl3pPr>
            <a:lvl4pPr>
              <a:defRPr sz="1600"/>
            </a:lvl4pPr>
            <a:lvl5pPr>
              <a:defRPr sz="1400"/>
            </a:lvl5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753195" cy="504056"/>
          </a:xfrm>
        </p:spPr>
        <p:txBody>
          <a:bodyPr/>
          <a:lstStyle/>
          <a:p>
            <a:r>
              <a:rPr lang="de-DE" dirty="0"/>
              <a:t>Titelmasterformat durch Klicken bearbeiten</a:t>
            </a:r>
          </a:p>
        </p:txBody>
      </p:sp>
      <p:sp>
        <p:nvSpPr>
          <p:cNvPr id="3" name="Inhaltsplatzhalter 2"/>
          <p:cNvSpPr>
            <a:spLocks noGrp="1"/>
          </p:cNvSpPr>
          <p:nvPr>
            <p:ph sz="half" idx="1"/>
          </p:nvPr>
        </p:nvSpPr>
        <p:spPr>
          <a:xfrm>
            <a:off x="1199456" y="1600201"/>
            <a:ext cx="51687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Inhaltsplatzhalter 3"/>
          <p:cNvSpPr>
            <a:spLocks noGrp="1"/>
          </p:cNvSpPr>
          <p:nvPr>
            <p:ph sz="half" idx="2"/>
          </p:nvPr>
        </p:nvSpPr>
        <p:spPr>
          <a:xfrm>
            <a:off x="6600056" y="1600201"/>
            <a:ext cx="53561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992544" cy="504056"/>
          </a:xfrm>
        </p:spPr>
        <p:txBody>
          <a:bodyPr/>
          <a:lstStyle/>
          <a:p>
            <a:r>
              <a:rPr lang="de-DE" dirty="0"/>
              <a:t>Titelmasterformat durch Klicken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de-DE"/>
              <a:t>Titelmasterformat durch Klicken bearbeiten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96DFF08F-DC6B-4601-B491-B0F83F6DD2DA}" type="datetimeFigureOut">
              <a:rPr lang="en-US" dirty="0"/>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extLst>
      <p:ext uri="{BB962C8B-B14F-4D97-AF65-F5344CB8AC3E}">
        <p14:creationId xmlns:p14="http://schemas.microsoft.com/office/powerpoint/2010/main" val="23636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p:cNvSpPr/>
          <p:nvPr userDrawn="1"/>
        </p:nvSpPr>
        <p:spPr>
          <a:xfrm>
            <a:off x="1187844" y="505119"/>
            <a:ext cx="10753195" cy="619625"/>
          </a:xfrm>
          <a:prstGeom prst="rect">
            <a:avLst/>
          </a:prstGeom>
          <a:solidFill>
            <a:srgbClr val="861A59"/>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elplatzhalter 1"/>
          <p:cNvSpPr>
            <a:spLocks noGrp="1"/>
          </p:cNvSpPr>
          <p:nvPr>
            <p:ph type="title"/>
          </p:nvPr>
        </p:nvSpPr>
        <p:spPr>
          <a:xfrm>
            <a:off x="1223718" y="500753"/>
            <a:ext cx="10728933" cy="504056"/>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1199456" y="1600201"/>
            <a:ext cx="10753196" cy="4525963"/>
          </a:xfrm>
          <a:prstGeom prst="rect">
            <a:avLst/>
          </a:prstGeom>
        </p:spPr>
        <p:txBody>
          <a:bodyPr vert="horz" lIns="91440" tIns="45720" rIns="91440" bIns="45720" rtlCol="0">
            <a:normAutofit/>
          </a:body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11" name="Fußzeilenplatzhalter 12"/>
          <p:cNvSpPr txBox="1">
            <a:spLocks/>
          </p:cNvSpPr>
          <p:nvPr userDrawn="1"/>
        </p:nvSpPr>
        <p:spPr>
          <a:xfrm>
            <a:off x="1104800" y="44624"/>
            <a:ext cx="10967864" cy="432048"/>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bg1">
                    <a:lumMod val="50000"/>
                  </a:schemeClr>
                </a:solidFill>
                <a:effectLst/>
                <a:latin typeface="+mn-lt"/>
                <a:ea typeface="+mn-ea"/>
                <a:cs typeface="+mn-cs"/>
              </a:rPr>
              <a:t>Sustainability Communication</a:t>
            </a:r>
          </a:p>
          <a:p>
            <a:r>
              <a:rPr lang="en-GB" sz="1200" kern="1200" dirty="0" smtClean="0">
                <a:solidFill>
                  <a:schemeClr val="bg1">
                    <a:lumMod val="50000"/>
                  </a:schemeClr>
                </a:solidFill>
                <a:effectLst/>
                <a:latin typeface="+mn-lt"/>
                <a:ea typeface="Verdana" panose="020B0604030504040204" pitchFamily="34" charset="0"/>
                <a:cs typeface="+mn-cs"/>
              </a:rPr>
              <a:t>SC as field of research </a:t>
            </a:r>
            <a:r>
              <a:rPr kumimoji="0" lang="en-GB" sz="1200" b="0" i="0" u="none" strike="noStrike" kern="1200" cap="none" spc="0" normalizeH="0" baseline="0" noProof="0" dirty="0" smtClean="0">
                <a:ln>
                  <a:noFill/>
                </a:ln>
                <a:solidFill>
                  <a:schemeClr val="bg1">
                    <a:lumMod val="50000"/>
                  </a:schemeClr>
                </a:solidFill>
                <a:effectLst/>
                <a:uLnTx/>
                <a:uFillTx/>
                <a:latin typeface="+mn-lt"/>
                <a:ea typeface="Verdana" panose="020B0604030504040204" pitchFamily="34" charset="0"/>
                <a:cs typeface="+mn-cs"/>
              </a:rPr>
              <a:t>• </a:t>
            </a:r>
            <a:r>
              <a:rPr lang="de-DE" sz="1200" dirty="0" err="1" smtClean="0">
                <a:solidFill>
                  <a:schemeClr val="bg1">
                    <a:lumMod val="50000"/>
                  </a:schemeClr>
                </a:solidFill>
                <a:latin typeface="+mn-lt"/>
              </a:rPr>
              <a:t>Lesson</a:t>
            </a:r>
            <a:r>
              <a:rPr lang="de-DE" sz="1200" dirty="0" smtClean="0">
                <a:solidFill>
                  <a:schemeClr val="bg1">
                    <a:lumMod val="50000"/>
                  </a:schemeClr>
                </a:solidFill>
                <a:latin typeface="+mn-lt"/>
              </a:rPr>
              <a:t> 02: </a:t>
            </a:r>
            <a:r>
              <a:rPr lang="de-DE" sz="1200" dirty="0" err="1" smtClean="0">
                <a:solidFill>
                  <a:schemeClr val="bg1">
                    <a:lumMod val="50000"/>
                  </a:schemeClr>
                </a:solidFill>
                <a:latin typeface="+mn-lt"/>
              </a:rPr>
              <a:t>Methodologies</a:t>
            </a:r>
            <a:r>
              <a:rPr lang="de-DE" sz="1200" baseline="0" dirty="0" smtClean="0">
                <a:solidFill>
                  <a:schemeClr val="bg1">
                    <a:lumMod val="50000"/>
                  </a:schemeClr>
                </a:solidFill>
                <a:latin typeface="+mn-lt"/>
              </a:rPr>
              <a:t> </a:t>
            </a:r>
            <a:r>
              <a:rPr lang="de-DE" sz="1200" baseline="0" dirty="0" err="1" smtClean="0">
                <a:solidFill>
                  <a:schemeClr val="bg1">
                    <a:lumMod val="50000"/>
                  </a:schemeClr>
                </a:solidFill>
                <a:latin typeface="+mn-lt"/>
              </a:rPr>
              <a:t>used</a:t>
            </a:r>
            <a:r>
              <a:rPr lang="de-DE" sz="1200" baseline="0" dirty="0" smtClean="0">
                <a:solidFill>
                  <a:schemeClr val="bg1">
                    <a:lumMod val="50000"/>
                  </a:schemeClr>
                </a:solidFill>
                <a:latin typeface="+mn-lt"/>
              </a:rPr>
              <a:t>/ </a:t>
            </a:r>
            <a:r>
              <a:rPr lang="de-DE" sz="1200" baseline="0" dirty="0" err="1" smtClean="0">
                <a:solidFill>
                  <a:schemeClr val="bg1">
                    <a:lumMod val="50000"/>
                  </a:schemeClr>
                </a:solidFill>
                <a:latin typeface="+mn-lt"/>
              </a:rPr>
              <a:t>studies</a:t>
            </a:r>
            <a:endParaRPr lang="de-DE" sz="1200" dirty="0">
              <a:solidFill>
                <a:schemeClr val="bg1">
                  <a:lumMod val="50000"/>
                </a:schemeClr>
              </a:solidFill>
              <a:latin typeface="+mn-lt"/>
            </a:endParaRPr>
          </a:p>
        </p:txBody>
      </p:sp>
      <p:sp>
        <p:nvSpPr>
          <p:cNvPr id="12" name="Rechteck 11"/>
          <p:cNvSpPr/>
          <p:nvPr userDrawn="1"/>
        </p:nvSpPr>
        <p:spPr>
          <a:xfrm>
            <a:off x="11941039" y="476672"/>
            <a:ext cx="250961" cy="648072"/>
          </a:xfrm>
          <a:prstGeom prst="rect">
            <a:avLst/>
          </a:prstGeom>
          <a:solidFill>
            <a:srgbClr val="95843F">
              <a:alpha val="80000"/>
            </a:srgbClr>
          </a:solidFill>
          <a:ln w="3175">
            <a:solidFill>
              <a:srgbClr val="BEBC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3" name="Rechteck 12"/>
          <p:cNvSpPr/>
          <p:nvPr userDrawn="1"/>
        </p:nvSpPr>
        <p:spPr>
          <a:xfrm>
            <a:off x="1091834" y="992769"/>
            <a:ext cx="10849205" cy="144016"/>
          </a:xfrm>
          <a:prstGeom prst="rect">
            <a:avLst/>
          </a:pr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pic>
        <p:nvPicPr>
          <p:cNvPr id="6" name="Grafik 5"/>
          <p:cNvPicPr>
            <a:picLocks noChangeAspect="1"/>
          </p:cNvPicPr>
          <p:nvPr userDrawn="1"/>
        </p:nvPicPr>
        <p:blipFill>
          <a:blip r:embed="rId7"/>
          <a:stretch>
            <a:fillRect/>
          </a:stretch>
        </p:blipFill>
        <p:spPr>
          <a:xfrm>
            <a:off x="10896647" y="6309320"/>
            <a:ext cx="1056004" cy="372076"/>
          </a:xfrm>
          <a:prstGeom prst="rect">
            <a:avLst/>
          </a:prstGeom>
        </p:spPr>
      </p:pic>
      <p:pic>
        <p:nvPicPr>
          <p:cNvPr id="8" name="Grafik 7"/>
          <p:cNvPicPr>
            <a:picLocks noChangeAspect="1"/>
          </p:cNvPicPr>
          <p:nvPr userDrawn="1"/>
        </p:nvPicPr>
        <p:blipFill>
          <a:blip r:embed="rId8"/>
          <a:stretch>
            <a:fillRect/>
          </a:stretch>
        </p:blipFill>
        <p:spPr>
          <a:xfrm>
            <a:off x="163902" y="158442"/>
            <a:ext cx="916320" cy="1347038"/>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63" r:id="rId2"/>
    <p:sldLayoutId id="2147483665" r:id="rId3"/>
    <p:sldLayoutId id="2147483667" r:id="rId4"/>
    <p:sldLayoutId id="2147483675" r:id="rId5"/>
  </p:sldLayoutIdLst>
  <p:hf sldNum="0" hdr="0" dt="0"/>
  <p:txStyles>
    <p:titleStyle>
      <a:lvl1pPr marL="0" indent="0" algn="ctr" defTabSz="914400" rtl="0" eaLnBrk="1" latinLnBrk="0" hangingPunct="1">
        <a:spcBef>
          <a:spcPct val="0"/>
        </a:spcBef>
        <a:buNone/>
        <a:defRPr sz="2400" b="0" kern="1200">
          <a:solidFill>
            <a:schemeClr val="bg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diagramQuickStyle" Target="../diagrams/quickStyle2.xml"/><Relationship Id="rId12" Type="http://schemas.openxmlformats.org/officeDocument/2006/relationships/diagramLayout" Target="../diagrams/layout2.xml"/><Relationship Id="rId2" Type="http://schemas.openxmlformats.org/officeDocument/2006/relationships/image" Target="../media/image6.png"/><Relationship Id="rId1" Type="http://schemas.openxmlformats.org/officeDocument/2006/relationships/slideLayout" Target="../slideLayouts/slideLayout2.xml"/><Relationship Id="rId11" Type="http://schemas.openxmlformats.org/officeDocument/2006/relationships/diagramData" Target="../diagrams/data2.xml"/><Relationship Id="rId15" Type="http://schemas.microsoft.com/office/2007/relationships/diagramDrawing" Target="../diagrams/drawing2.xml"/><Relationship Id="rId10" Type="http://schemas.openxmlformats.org/officeDocument/2006/relationships/image" Target="../media/image9.svg"/><Relationship Id="rId9" Type="http://schemas.openxmlformats.org/officeDocument/2006/relationships/image" Target="../media/image7.png"/><Relationship Id="rId14" Type="http://schemas.openxmlformats.org/officeDocument/2006/relationships/diagramColors" Target="../diagrams/colors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sz="quarter"/>
          </p:nvPr>
        </p:nvSpPr>
        <p:spPr/>
        <p:txBody>
          <a:bodyPr/>
          <a:lstStyle/>
          <a:p>
            <a:r>
              <a:rPr lang="de-DE" dirty="0" err="1" smtClean="0"/>
              <a:t>Sustainability</a:t>
            </a:r>
            <a:r>
              <a:rPr lang="de-DE" dirty="0" smtClean="0"/>
              <a:t> </a:t>
            </a:r>
            <a:r>
              <a:rPr lang="de-DE" dirty="0"/>
              <a:t>Communication </a:t>
            </a:r>
            <a:r>
              <a:rPr lang="de-DE" dirty="0" err="1"/>
              <a:t>as</a:t>
            </a:r>
            <a:r>
              <a:rPr lang="de-DE" dirty="0"/>
              <a:t> F</a:t>
            </a:r>
            <a:r>
              <a:rPr lang="de-DE" dirty="0" smtClean="0"/>
              <a:t>ield </a:t>
            </a:r>
            <a:r>
              <a:rPr lang="de-DE" dirty="0"/>
              <a:t>of R</a:t>
            </a:r>
            <a:r>
              <a:rPr lang="de-DE" dirty="0" smtClean="0"/>
              <a:t>esearch</a:t>
            </a:r>
            <a:endParaRPr lang="en-US" dirty="0">
              <a:solidFill>
                <a:schemeClr val="bg1"/>
              </a:solidFill>
            </a:endParaRPr>
          </a:p>
        </p:txBody>
      </p:sp>
      <p:sp>
        <p:nvSpPr>
          <p:cNvPr id="10" name="Untertitel 9"/>
          <p:cNvSpPr>
            <a:spLocks noGrp="1"/>
          </p:cNvSpPr>
          <p:nvPr>
            <p:ph type="subTitle" sz="quarter" idx="1"/>
          </p:nvPr>
        </p:nvSpPr>
        <p:spPr/>
        <p:txBody>
          <a:bodyPr/>
          <a:lstStyle/>
          <a:p>
            <a:r>
              <a:rPr lang="de-DE" dirty="0" err="1" smtClean="0"/>
              <a:t>Lesson</a:t>
            </a:r>
            <a:r>
              <a:rPr lang="de-DE" dirty="0" smtClean="0"/>
              <a:t> </a:t>
            </a:r>
            <a:r>
              <a:rPr lang="de-DE" dirty="0" smtClean="0">
                <a:solidFill>
                  <a:schemeClr val="bg1"/>
                </a:solidFill>
              </a:rPr>
              <a:t>02</a:t>
            </a:r>
            <a:r>
              <a:rPr lang="de-DE" dirty="0">
                <a:solidFill>
                  <a:schemeClr val="bg1"/>
                </a:solidFill>
              </a:rPr>
              <a:t>: </a:t>
            </a:r>
            <a:r>
              <a:rPr lang="de-DE" dirty="0" err="1">
                <a:solidFill>
                  <a:schemeClr val="bg1"/>
                </a:solidFill>
              </a:rPr>
              <a:t>Methodologies</a:t>
            </a:r>
            <a:r>
              <a:rPr lang="de-DE" dirty="0">
                <a:solidFill>
                  <a:schemeClr val="bg1"/>
                </a:solidFill>
              </a:rPr>
              <a:t> </a:t>
            </a:r>
            <a:r>
              <a:rPr lang="de-DE" dirty="0" err="1">
                <a:solidFill>
                  <a:schemeClr val="bg1"/>
                </a:solidFill>
              </a:rPr>
              <a:t>used</a:t>
            </a:r>
            <a:r>
              <a:rPr lang="de-DE" dirty="0">
                <a:solidFill>
                  <a:schemeClr val="bg1"/>
                </a:solidFill>
              </a:rPr>
              <a:t> / </a:t>
            </a:r>
            <a:r>
              <a:rPr lang="de-DE" dirty="0"/>
              <a:t>S</a:t>
            </a:r>
            <a:r>
              <a:rPr lang="de-DE" dirty="0" smtClean="0">
                <a:solidFill>
                  <a:schemeClr val="bg1"/>
                </a:solidFill>
              </a:rPr>
              <a:t>tudies</a:t>
            </a:r>
            <a:endParaRPr lang="de-DE"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428757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rot="16200000">
            <a:off x="-833729" y="4637726"/>
            <a:ext cx="3969690" cy="400110"/>
          </a:xfrm>
          <a:prstGeom prst="rect">
            <a:avLst/>
          </a:prstGeom>
          <a:noFill/>
        </p:spPr>
        <p:txBody>
          <a:bodyPr vert="horz" wrap="square" rtlCol="0">
            <a:spAutoFit/>
          </a:bodyPr>
          <a:lstStyle/>
          <a:p>
            <a:r>
              <a:rPr lang="de-DE" sz="1000" dirty="0">
                <a:latin typeface="Verdana" panose="020B0604030504040204" pitchFamily="34" charset="0"/>
                <a:ea typeface="Verdana" panose="020B0604030504040204" pitchFamily="34" charset="0"/>
                <a:cs typeface="Verdana" panose="020B0604030504040204" pitchFamily="34" charset="0"/>
              </a:rPr>
              <a:t>Quelle: </a:t>
            </a:r>
            <a:r>
              <a:rPr lang="de-DE" sz="1000" dirty="0" err="1">
                <a:latin typeface="Verdana" panose="020B0604030504040204" pitchFamily="34" charset="0"/>
                <a:ea typeface="Verdana" panose="020B0604030504040204" pitchFamily="34" charset="0"/>
                <a:cs typeface="Verdana" panose="020B0604030504040204" pitchFamily="34" charset="0"/>
              </a:rPr>
              <a:t>Atteslander</a:t>
            </a:r>
            <a:r>
              <a:rPr lang="de-DE" sz="1000" dirty="0">
                <a:latin typeface="Verdana" panose="020B0604030504040204" pitchFamily="34" charset="0"/>
                <a:ea typeface="Verdana" panose="020B0604030504040204" pitchFamily="34" charset="0"/>
                <a:cs typeface="Verdana" panose="020B0604030504040204" pitchFamily="34" charset="0"/>
              </a:rPr>
              <a:t>, Peter. Methoden der empirischen Sozialforschung. Berlin 2008, ESV, S. 49</a:t>
            </a:r>
            <a:endParaRPr lang="de-AT" sz="1000" dirty="0">
              <a:latin typeface="Verdana" panose="020B0604030504040204" pitchFamily="34" charset="0"/>
              <a:ea typeface="Verdana" panose="020B0604030504040204" pitchFamily="34" charset="0"/>
              <a:cs typeface="Verdana" panose="020B0604030504040204" pitchFamily="34" charset="0"/>
            </a:endParaRPr>
          </a:p>
        </p:txBody>
      </p:sp>
      <p:sp>
        <p:nvSpPr>
          <p:cNvPr id="5" name="Textfeld 4"/>
          <p:cNvSpPr txBox="1"/>
          <p:nvPr/>
        </p:nvSpPr>
        <p:spPr>
          <a:xfrm>
            <a:off x="1608140" y="6106661"/>
            <a:ext cx="1944270" cy="707886"/>
          </a:xfrm>
          <a:prstGeom prst="rect">
            <a:avLst/>
          </a:prstGeom>
          <a:solidFill>
            <a:schemeClr val="accent1">
              <a:lumMod val="20000"/>
              <a:lumOff val="80000"/>
            </a:schemeClr>
          </a:solidFill>
          <a:ln>
            <a:solidFill>
              <a:schemeClr val="tx2"/>
            </a:solidFill>
          </a:ln>
        </p:spPr>
        <p:txBody>
          <a:bodyPr wrap="square" rtlCol="0">
            <a:spAutoFit/>
          </a:bodyPr>
          <a:lstStyle/>
          <a:p>
            <a:pPr algn="ctr"/>
            <a:r>
              <a:rPr lang="de-DE" sz="2000" b="1" dirty="0">
                <a:solidFill>
                  <a:srgbClr val="FF0000"/>
                </a:solidFill>
                <a:latin typeface="Arial" pitchFamily="34" charset="0"/>
                <a:cs typeface="Arial" pitchFamily="34" charset="0"/>
              </a:rPr>
              <a:t>Content </a:t>
            </a:r>
            <a:r>
              <a:rPr lang="de-DE" sz="2000" b="1" dirty="0" err="1">
                <a:solidFill>
                  <a:srgbClr val="FF0000"/>
                </a:solidFill>
                <a:latin typeface="Arial" pitchFamily="34" charset="0"/>
                <a:cs typeface="Arial" pitchFamily="34" charset="0"/>
              </a:rPr>
              <a:t>analysis</a:t>
            </a:r>
            <a:endParaRPr lang="de-AT" sz="1200" b="1" dirty="0">
              <a:solidFill>
                <a:srgbClr val="FF0000"/>
              </a:solidFill>
              <a:latin typeface="Arial" pitchFamily="34" charset="0"/>
              <a:cs typeface="Arial" pitchFamily="34" charset="0"/>
            </a:endParaRPr>
          </a:p>
        </p:txBody>
      </p:sp>
      <p:sp>
        <p:nvSpPr>
          <p:cNvPr id="6" name="Textfeld 5"/>
          <p:cNvSpPr txBox="1"/>
          <p:nvPr/>
        </p:nvSpPr>
        <p:spPr>
          <a:xfrm>
            <a:off x="3840450" y="6106661"/>
            <a:ext cx="1944270" cy="400110"/>
          </a:xfrm>
          <a:prstGeom prst="rect">
            <a:avLst/>
          </a:prstGeom>
          <a:solidFill>
            <a:schemeClr val="accent1">
              <a:lumMod val="20000"/>
              <a:lumOff val="80000"/>
            </a:schemeClr>
          </a:solidFill>
          <a:ln>
            <a:solidFill>
              <a:schemeClr val="tx2"/>
            </a:solidFill>
          </a:ln>
        </p:spPr>
        <p:txBody>
          <a:bodyPr wrap="square" rtlCol="0">
            <a:spAutoFit/>
          </a:bodyPr>
          <a:lstStyle/>
          <a:p>
            <a:pPr algn="ctr"/>
            <a:r>
              <a:rPr lang="de-DE" sz="2000" b="1" dirty="0">
                <a:solidFill>
                  <a:srgbClr val="FF0000"/>
                </a:solidFill>
                <a:latin typeface="Arial" pitchFamily="34" charset="0"/>
                <a:cs typeface="Arial" pitchFamily="34" charset="0"/>
              </a:rPr>
              <a:t>Observation </a:t>
            </a:r>
            <a:endParaRPr lang="de-AT" sz="1200" b="1" dirty="0">
              <a:solidFill>
                <a:srgbClr val="FF0000"/>
              </a:solidFill>
              <a:latin typeface="Arial" pitchFamily="34" charset="0"/>
              <a:cs typeface="Arial" pitchFamily="34" charset="0"/>
            </a:endParaRPr>
          </a:p>
        </p:txBody>
      </p:sp>
      <p:sp>
        <p:nvSpPr>
          <p:cNvPr id="7" name="Textfeld 6"/>
          <p:cNvSpPr txBox="1"/>
          <p:nvPr/>
        </p:nvSpPr>
        <p:spPr>
          <a:xfrm>
            <a:off x="6144770" y="6106661"/>
            <a:ext cx="1944270" cy="400110"/>
          </a:xfrm>
          <a:prstGeom prst="rect">
            <a:avLst/>
          </a:prstGeom>
          <a:solidFill>
            <a:schemeClr val="accent1">
              <a:lumMod val="20000"/>
              <a:lumOff val="80000"/>
            </a:schemeClr>
          </a:solidFill>
          <a:ln>
            <a:solidFill>
              <a:schemeClr val="tx2"/>
            </a:solidFill>
          </a:ln>
        </p:spPr>
        <p:txBody>
          <a:bodyPr wrap="square" rtlCol="0">
            <a:spAutoFit/>
          </a:bodyPr>
          <a:lstStyle/>
          <a:p>
            <a:pPr algn="ctr"/>
            <a:r>
              <a:rPr lang="de-DE" sz="2000" b="1" dirty="0">
                <a:solidFill>
                  <a:srgbClr val="FF0000"/>
                </a:solidFill>
                <a:latin typeface="Arial" pitchFamily="34" charset="0"/>
                <a:cs typeface="Arial" pitchFamily="34" charset="0"/>
              </a:rPr>
              <a:t>Interview(s)</a:t>
            </a:r>
            <a:endParaRPr lang="de-AT" sz="1200" b="1" dirty="0">
              <a:solidFill>
                <a:srgbClr val="FF0000"/>
              </a:solidFill>
              <a:latin typeface="Arial" pitchFamily="34" charset="0"/>
              <a:cs typeface="Arial" pitchFamily="34" charset="0"/>
            </a:endParaRPr>
          </a:p>
        </p:txBody>
      </p:sp>
      <p:sp>
        <p:nvSpPr>
          <p:cNvPr id="8" name="Textfeld 7"/>
          <p:cNvSpPr txBox="1"/>
          <p:nvPr/>
        </p:nvSpPr>
        <p:spPr>
          <a:xfrm>
            <a:off x="8449090" y="6106661"/>
            <a:ext cx="1944270" cy="400110"/>
          </a:xfrm>
          <a:prstGeom prst="rect">
            <a:avLst/>
          </a:prstGeom>
          <a:solidFill>
            <a:schemeClr val="accent1">
              <a:lumMod val="20000"/>
              <a:lumOff val="80000"/>
            </a:schemeClr>
          </a:solidFill>
          <a:ln>
            <a:solidFill>
              <a:schemeClr val="tx2"/>
            </a:solidFill>
          </a:ln>
        </p:spPr>
        <p:txBody>
          <a:bodyPr wrap="square" rtlCol="0">
            <a:spAutoFit/>
          </a:bodyPr>
          <a:lstStyle/>
          <a:p>
            <a:pPr algn="ctr"/>
            <a:r>
              <a:rPr lang="de-DE" sz="2000" b="1" dirty="0">
                <a:solidFill>
                  <a:srgbClr val="FF0000"/>
                </a:solidFill>
                <a:latin typeface="Arial" pitchFamily="34" charset="0"/>
                <a:cs typeface="Arial" pitchFamily="34" charset="0"/>
              </a:rPr>
              <a:t>Experiment</a:t>
            </a:r>
            <a:endParaRPr lang="de-AT" sz="1200" b="1" dirty="0">
              <a:solidFill>
                <a:srgbClr val="FF0000"/>
              </a:solidFill>
              <a:latin typeface="Arial" pitchFamily="34" charset="0"/>
              <a:cs typeface="Arial" pitchFamily="34" charset="0"/>
            </a:endParaRPr>
          </a:p>
        </p:txBody>
      </p:sp>
      <p:sp>
        <p:nvSpPr>
          <p:cNvPr id="9" name="Textfeld 8"/>
          <p:cNvSpPr txBox="1"/>
          <p:nvPr/>
        </p:nvSpPr>
        <p:spPr>
          <a:xfrm>
            <a:off x="4416531" y="1281991"/>
            <a:ext cx="2556355" cy="400110"/>
          </a:xfrm>
          <a:prstGeom prst="rect">
            <a:avLst/>
          </a:prstGeom>
          <a:solidFill>
            <a:schemeClr val="accent1">
              <a:lumMod val="20000"/>
              <a:lumOff val="80000"/>
            </a:schemeClr>
          </a:solidFill>
          <a:ln>
            <a:solidFill>
              <a:schemeClr val="tx2"/>
            </a:solidFill>
          </a:ln>
        </p:spPr>
        <p:txBody>
          <a:bodyPr wrap="square" rtlCol="0">
            <a:spAutoFit/>
          </a:bodyPr>
          <a:lstStyle/>
          <a:p>
            <a:pPr algn="ctr"/>
            <a:r>
              <a:rPr lang="de-DE" sz="2000" b="1" dirty="0" err="1">
                <a:solidFill>
                  <a:srgbClr val="FF0000"/>
                </a:solidFill>
                <a:latin typeface="Arial" pitchFamily="34" charset="0"/>
                <a:cs typeface="Arial" pitchFamily="34" charset="0"/>
              </a:rPr>
              <a:t>Social</a:t>
            </a:r>
            <a:r>
              <a:rPr lang="de-DE" sz="2000" b="1" dirty="0">
                <a:solidFill>
                  <a:srgbClr val="FF0000"/>
                </a:solidFill>
                <a:latin typeface="Arial" pitchFamily="34" charset="0"/>
                <a:cs typeface="Arial" pitchFamily="34" charset="0"/>
              </a:rPr>
              <a:t> „</a:t>
            </a:r>
            <a:r>
              <a:rPr lang="de-DE" sz="2000" b="1" dirty="0" err="1">
                <a:solidFill>
                  <a:srgbClr val="FF0000"/>
                </a:solidFill>
                <a:latin typeface="Arial" pitchFamily="34" charset="0"/>
                <a:cs typeface="Arial" pitchFamily="34" charset="0"/>
              </a:rPr>
              <a:t>reality</a:t>
            </a:r>
            <a:r>
              <a:rPr lang="de-DE" sz="2000" b="1" dirty="0">
                <a:solidFill>
                  <a:srgbClr val="FF0000"/>
                </a:solidFill>
                <a:latin typeface="Arial" pitchFamily="34" charset="0"/>
                <a:cs typeface="Arial" pitchFamily="34" charset="0"/>
              </a:rPr>
              <a:t>“</a:t>
            </a:r>
            <a:endParaRPr lang="de-AT" sz="1200" b="1" dirty="0">
              <a:solidFill>
                <a:srgbClr val="FF0000"/>
              </a:solidFill>
              <a:latin typeface="Arial" pitchFamily="34" charset="0"/>
              <a:cs typeface="Arial" pitchFamily="34" charset="0"/>
            </a:endParaRPr>
          </a:p>
        </p:txBody>
      </p:sp>
      <p:sp>
        <p:nvSpPr>
          <p:cNvPr id="10" name="Geschweifte Klammer links 9"/>
          <p:cNvSpPr/>
          <p:nvPr/>
        </p:nvSpPr>
        <p:spPr>
          <a:xfrm rot="5400000">
            <a:off x="5451674" y="-289171"/>
            <a:ext cx="432060" cy="4374607"/>
          </a:xfrm>
          <a:prstGeom prst="leftBrace">
            <a:avLst>
              <a:gd name="adj1" fmla="val 0"/>
              <a:gd name="adj2" fmla="val 5000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11" name="Textfeld 10"/>
          <p:cNvSpPr txBox="1"/>
          <p:nvPr/>
        </p:nvSpPr>
        <p:spPr>
          <a:xfrm>
            <a:off x="1555278" y="2114163"/>
            <a:ext cx="3888540" cy="923330"/>
          </a:xfrm>
          <a:prstGeom prst="rect">
            <a:avLst/>
          </a:prstGeom>
          <a:noFill/>
        </p:spPr>
        <p:txBody>
          <a:bodyPr wrap="square" rtlCol="0">
            <a:spAutoFit/>
          </a:bodyPr>
          <a:lstStyle/>
          <a:p>
            <a:r>
              <a:rPr lang="de-DE" b="1" i="1" dirty="0">
                <a:solidFill>
                  <a:schemeClr val="tx2"/>
                </a:solidFill>
                <a:latin typeface="Arial" pitchFamily="34" charset="0"/>
                <a:cs typeface="Arial" pitchFamily="34" charset="0"/>
              </a:rPr>
              <a:t>Products </a:t>
            </a:r>
            <a:r>
              <a:rPr lang="de-DE" b="1" i="1" dirty="0" err="1">
                <a:solidFill>
                  <a:schemeClr val="tx2"/>
                </a:solidFill>
                <a:latin typeface="Arial" pitchFamily="34" charset="0"/>
                <a:cs typeface="Arial" pitchFamily="34" charset="0"/>
              </a:rPr>
              <a:t>of</a:t>
            </a:r>
            <a:r>
              <a:rPr lang="de-DE" b="1" i="1" dirty="0">
                <a:solidFill>
                  <a:schemeClr val="tx2"/>
                </a:solidFill>
                <a:latin typeface="Arial" pitchFamily="34" charset="0"/>
                <a:cs typeface="Arial" pitchFamily="34" charset="0"/>
              </a:rPr>
              <a:t> human </a:t>
            </a:r>
            <a:r>
              <a:rPr lang="de-DE" b="1" i="1" dirty="0" err="1">
                <a:solidFill>
                  <a:schemeClr val="tx2"/>
                </a:solidFill>
                <a:latin typeface="Arial" pitchFamily="34" charset="0"/>
                <a:cs typeface="Arial" pitchFamily="34" charset="0"/>
              </a:rPr>
              <a:t>action</a:t>
            </a:r>
            <a:endParaRPr lang="de-DE" b="1" i="1" dirty="0">
              <a:solidFill>
                <a:schemeClr val="tx2"/>
              </a:solidFill>
              <a:latin typeface="Arial" pitchFamily="34" charset="0"/>
              <a:cs typeface="Arial" pitchFamily="34" charset="0"/>
            </a:endParaRPr>
          </a:p>
          <a:p>
            <a:r>
              <a:rPr lang="de-DE" b="1" dirty="0">
                <a:solidFill>
                  <a:schemeClr val="tx2"/>
                </a:solidFill>
                <a:latin typeface="Arial" pitchFamily="34" charset="0"/>
                <a:cs typeface="Arial" pitchFamily="34" charset="0"/>
              </a:rPr>
              <a:t>(</a:t>
            </a:r>
            <a:r>
              <a:rPr lang="de-DE" b="1" dirty="0" err="1">
                <a:solidFill>
                  <a:schemeClr val="tx2"/>
                </a:solidFill>
                <a:latin typeface="Arial" pitchFamily="34" charset="0"/>
                <a:cs typeface="Arial" pitchFamily="34" charset="0"/>
              </a:rPr>
              <a:t>buildings</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tools</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text</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visual</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and</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audio</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recordings</a:t>
            </a:r>
            <a:r>
              <a:rPr lang="de-DE" b="1" dirty="0">
                <a:solidFill>
                  <a:schemeClr val="tx2"/>
                </a:solidFill>
                <a:latin typeface="Arial" pitchFamily="34" charset="0"/>
                <a:cs typeface="Arial" pitchFamily="34" charset="0"/>
              </a:rPr>
              <a:t>, etc.)</a:t>
            </a:r>
            <a:endParaRPr lang="de-AT" b="1" dirty="0">
              <a:solidFill>
                <a:schemeClr val="tx2"/>
              </a:solidFill>
              <a:latin typeface="Arial" pitchFamily="34" charset="0"/>
              <a:cs typeface="Arial" pitchFamily="34" charset="0"/>
            </a:endParaRPr>
          </a:p>
        </p:txBody>
      </p:sp>
      <p:sp>
        <p:nvSpPr>
          <p:cNvPr id="12" name="Textfeld 11"/>
          <p:cNvSpPr txBox="1"/>
          <p:nvPr/>
        </p:nvSpPr>
        <p:spPr>
          <a:xfrm>
            <a:off x="6595977" y="2104879"/>
            <a:ext cx="2608406" cy="369332"/>
          </a:xfrm>
          <a:prstGeom prst="rect">
            <a:avLst/>
          </a:prstGeom>
          <a:noFill/>
        </p:spPr>
        <p:txBody>
          <a:bodyPr wrap="none" rtlCol="0">
            <a:spAutoFit/>
          </a:bodyPr>
          <a:lstStyle/>
          <a:p>
            <a:r>
              <a:rPr lang="de-DE" b="1" i="1" dirty="0" err="1">
                <a:solidFill>
                  <a:schemeClr val="tx2"/>
                </a:solidFill>
                <a:latin typeface="Arial" pitchFamily="34" charset="0"/>
                <a:cs typeface="Arial" pitchFamily="34" charset="0"/>
              </a:rPr>
              <a:t>Actual</a:t>
            </a:r>
            <a:r>
              <a:rPr lang="de-DE" b="1" i="1" dirty="0">
                <a:solidFill>
                  <a:schemeClr val="tx2"/>
                </a:solidFill>
                <a:latin typeface="Arial" pitchFamily="34" charset="0"/>
                <a:cs typeface="Arial" pitchFamily="34" charset="0"/>
              </a:rPr>
              <a:t> human </a:t>
            </a:r>
            <a:r>
              <a:rPr lang="de-DE" b="1" i="1" dirty="0" err="1">
                <a:solidFill>
                  <a:schemeClr val="tx2"/>
                </a:solidFill>
                <a:latin typeface="Arial" pitchFamily="34" charset="0"/>
                <a:cs typeface="Arial" pitchFamily="34" charset="0"/>
              </a:rPr>
              <a:t>behvior</a:t>
            </a:r>
            <a:endParaRPr lang="de-AT" b="1" i="1" dirty="0">
              <a:solidFill>
                <a:schemeClr val="tx2"/>
              </a:solidFill>
              <a:latin typeface="Arial" pitchFamily="34" charset="0"/>
              <a:cs typeface="Arial" pitchFamily="34" charset="0"/>
            </a:endParaRPr>
          </a:p>
        </p:txBody>
      </p:sp>
      <p:sp>
        <p:nvSpPr>
          <p:cNvPr id="13" name="Textfeld 12"/>
          <p:cNvSpPr txBox="1"/>
          <p:nvPr/>
        </p:nvSpPr>
        <p:spPr>
          <a:xfrm>
            <a:off x="5712711" y="2991326"/>
            <a:ext cx="1764245" cy="1200329"/>
          </a:xfrm>
          <a:prstGeom prst="rect">
            <a:avLst/>
          </a:prstGeom>
          <a:noFill/>
        </p:spPr>
        <p:txBody>
          <a:bodyPr wrap="square" rtlCol="0">
            <a:spAutoFit/>
          </a:bodyPr>
          <a:lstStyle/>
          <a:p>
            <a:pPr algn="ctr"/>
            <a:r>
              <a:rPr lang="de-DE" b="1" dirty="0" err="1">
                <a:solidFill>
                  <a:schemeClr val="tx2"/>
                </a:solidFill>
                <a:latin typeface="Arial" pitchFamily="34" charset="0"/>
                <a:cs typeface="Arial" pitchFamily="34" charset="0"/>
              </a:rPr>
              <a:t>Behavior</a:t>
            </a:r>
            <a:r>
              <a:rPr lang="de-DE" b="1" dirty="0">
                <a:solidFill>
                  <a:schemeClr val="tx2"/>
                </a:solidFill>
                <a:latin typeface="Arial" pitchFamily="34" charset="0"/>
                <a:cs typeface="Arial" pitchFamily="34" charset="0"/>
              </a:rPr>
              <a:t> in </a:t>
            </a:r>
            <a:r>
              <a:rPr lang="de-DE" b="1" dirty="0" err="1">
                <a:solidFill>
                  <a:schemeClr val="tx2"/>
                </a:solidFill>
                <a:latin typeface="Arial" pitchFamily="34" charset="0"/>
                <a:cs typeface="Arial" pitchFamily="34" charset="0"/>
              </a:rPr>
              <a:t>natural</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situations</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field</a:t>
            </a:r>
            <a:r>
              <a:rPr lang="de-DE" b="1" dirty="0">
                <a:solidFill>
                  <a:schemeClr val="tx2"/>
                </a:solidFill>
                <a:latin typeface="Arial" pitchFamily="34" charset="0"/>
                <a:cs typeface="Arial" pitchFamily="34" charset="0"/>
              </a:rPr>
              <a:t>“)</a:t>
            </a:r>
            <a:endParaRPr lang="de-AT" b="1" dirty="0">
              <a:solidFill>
                <a:schemeClr val="tx2"/>
              </a:solidFill>
              <a:latin typeface="Arial" pitchFamily="34" charset="0"/>
              <a:cs typeface="Arial" pitchFamily="34" charset="0"/>
            </a:endParaRPr>
          </a:p>
        </p:txBody>
      </p:sp>
      <p:sp>
        <p:nvSpPr>
          <p:cNvPr id="14" name="Textfeld 13"/>
          <p:cNvSpPr txBox="1"/>
          <p:nvPr/>
        </p:nvSpPr>
        <p:spPr>
          <a:xfrm>
            <a:off x="7602465" y="3002122"/>
            <a:ext cx="2627729" cy="923330"/>
          </a:xfrm>
          <a:prstGeom prst="rect">
            <a:avLst/>
          </a:prstGeom>
          <a:noFill/>
        </p:spPr>
        <p:txBody>
          <a:bodyPr wrap="square" rtlCol="0">
            <a:spAutoFit/>
          </a:bodyPr>
          <a:lstStyle/>
          <a:p>
            <a:pPr algn="ctr"/>
            <a:r>
              <a:rPr lang="de-DE" b="1" dirty="0" err="1">
                <a:solidFill>
                  <a:schemeClr val="tx2"/>
                </a:solidFill>
                <a:latin typeface="Arial" pitchFamily="34" charset="0"/>
                <a:cs typeface="Arial" pitchFamily="34" charset="0"/>
              </a:rPr>
              <a:t>Behavior</a:t>
            </a:r>
            <a:r>
              <a:rPr lang="de-DE" b="1" dirty="0">
                <a:solidFill>
                  <a:schemeClr val="tx2"/>
                </a:solidFill>
                <a:latin typeface="Arial" pitchFamily="34" charset="0"/>
                <a:cs typeface="Arial" pitchFamily="34" charset="0"/>
              </a:rPr>
              <a:t> in </a:t>
            </a:r>
            <a:r>
              <a:rPr lang="de-DE" b="1" dirty="0" err="1">
                <a:solidFill>
                  <a:schemeClr val="tx2"/>
                </a:solidFill>
                <a:latin typeface="Arial" pitchFamily="34" charset="0"/>
                <a:cs typeface="Arial" pitchFamily="34" charset="0"/>
              </a:rPr>
              <a:t>artificial</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situations</a:t>
            </a:r>
            <a:endParaRPr lang="de-DE" b="1" dirty="0">
              <a:solidFill>
                <a:schemeClr val="tx2"/>
              </a:solidFill>
              <a:latin typeface="Arial" pitchFamily="34" charset="0"/>
              <a:cs typeface="Arial" pitchFamily="34" charset="0"/>
            </a:endParaRPr>
          </a:p>
          <a:p>
            <a:pPr algn="ctr"/>
            <a:r>
              <a:rPr lang="de-DE" b="1" dirty="0">
                <a:solidFill>
                  <a:schemeClr val="tx2"/>
                </a:solidFill>
                <a:latin typeface="Arial" pitchFamily="34" charset="0"/>
                <a:cs typeface="Arial" pitchFamily="34" charset="0"/>
              </a:rPr>
              <a:t>(„</a:t>
            </a:r>
            <a:r>
              <a:rPr lang="de-DE" b="1" dirty="0" err="1">
                <a:solidFill>
                  <a:schemeClr val="tx2"/>
                </a:solidFill>
                <a:latin typeface="Arial" pitchFamily="34" charset="0"/>
                <a:cs typeface="Arial" pitchFamily="34" charset="0"/>
              </a:rPr>
              <a:t>laboratory</a:t>
            </a:r>
            <a:r>
              <a:rPr lang="de-DE" b="1" dirty="0">
                <a:solidFill>
                  <a:schemeClr val="tx2"/>
                </a:solidFill>
                <a:latin typeface="Arial" pitchFamily="34" charset="0"/>
                <a:cs typeface="Arial" pitchFamily="34" charset="0"/>
              </a:rPr>
              <a:t>“)</a:t>
            </a:r>
            <a:endParaRPr lang="de-AT" b="1" dirty="0">
              <a:solidFill>
                <a:schemeClr val="tx2"/>
              </a:solidFill>
              <a:latin typeface="Arial" pitchFamily="34" charset="0"/>
              <a:cs typeface="Arial" pitchFamily="34" charset="0"/>
            </a:endParaRPr>
          </a:p>
        </p:txBody>
      </p:sp>
      <p:sp>
        <p:nvSpPr>
          <p:cNvPr id="15" name="Geschweifte Klammer links 14"/>
          <p:cNvSpPr/>
          <p:nvPr/>
        </p:nvSpPr>
        <p:spPr>
          <a:xfrm rot="5400000">
            <a:off x="7563322" y="1432258"/>
            <a:ext cx="583372" cy="2556355"/>
          </a:xfrm>
          <a:prstGeom prst="leftBrace">
            <a:avLst>
              <a:gd name="adj1" fmla="val 0"/>
              <a:gd name="adj2" fmla="val 5000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16" name="Geschweifte Klammer links 15"/>
          <p:cNvSpPr/>
          <p:nvPr/>
        </p:nvSpPr>
        <p:spPr>
          <a:xfrm rot="5400000">
            <a:off x="6284000" y="3143950"/>
            <a:ext cx="583372" cy="2556355"/>
          </a:xfrm>
          <a:prstGeom prst="leftBrace">
            <a:avLst>
              <a:gd name="adj1" fmla="val 0"/>
              <a:gd name="adj2" fmla="val 5000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17" name="Rechteck 16"/>
          <p:cNvSpPr/>
          <p:nvPr/>
        </p:nvSpPr>
        <p:spPr>
          <a:xfrm>
            <a:off x="4056480" y="4634511"/>
            <a:ext cx="2375890" cy="1754326"/>
          </a:xfrm>
          <a:prstGeom prst="rect">
            <a:avLst/>
          </a:prstGeom>
        </p:spPr>
        <p:txBody>
          <a:bodyPr wrap="square">
            <a:spAutoFit/>
          </a:bodyPr>
          <a:lstStyle/>
          <a:p>
            <a:r>
              <a:rPr lang="de-DE" b="1" i="1" dirty="0">
                <a:solidFill>
                  <a:schemeClr val="tx2"/>
                </a:solidFill>
                <a:latin typeface="Arial" pitchFamily="34" charset="0"/>
                <a:cs typeface="Arial" pitchFamily="34" charset="0"/>
              </a:rPr>
              <a:t>Open </a:t>
            </a:r>
            <a:r>
              <a:rPr lang="de-DE" b="1" i="1" dirty="0" err="1">
                <a:solidFill>
                  <a:schemeClr val="tx2"/>
                </a:solidFill>
                <a:latin typeface="Arial" pitchFamily="34" charset="0"/>
                <a:cs typeface="Arial" pitchFamily="34" charset="0"/>
              </a:rPr>
              <a:t>behavior</a:t>
            </a:r>
            <a:r>
              <a:rPr lang="de-DE" b="1" i="1" dirty="0">
                <a:solidFill>
                  <a:schemeClr val="tx2"/>
                </a:solidFill>
                <a:latin typeface="Arial" pitchFamily="34" charset="0"/>
                <a:cs typeface="Arial" pitchFamily="34" charset="0"/>
              </a:rPr>
              <a:t/>
            </a:r>
            <a:br>
              <a:rPr lang="de-DE" b="1" i="1" dirty="0">
                <a:solidFill>
                  <a:schemeClr val="tx2"/>
                </a:solidFill>
                <a:latin typeface="Arial" pitchFamily="34" charset="0"/>
                <a:cs typeface="Arial" pitchFamily="34" charset="0"/>
              </a:rPr>
            </a:br>
            <a:r>
              <a:rPr lang="de-DE" b="1" dirty="0">
                <a:solidFill>
                  <a:schemeClr val="tx2"/>
                </a:solidFill>
                <a:latin typeface="Arial" pitchFamily="34" charset="0"/>
                <a:cs typeface="Arial" pitchFamily="34" charset="0"/>
              </a:rPr>
              <a:t>(</a:t>
            </a:r>
            <a:r>
              <a:rPr lang="de-DE" b="1" dirty="0" err="1">
                <a:solidFill>
                  <a:schemeClr val="tx2"/>
                </a:solidFill>
                <a:latin typeface="Arial" pitchFamily="34" charset="0"/>
                <a:cs typeface="Arial" pitchFamily="34" charset="0"/>
              </a:rPr>
              <a:t>behavior</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is</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related</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to</a:t>
            </a:r>
            <a:r>
              <a:rPr lang="de-DE" b="1" dirty="0">
                <a:solidFill>
                  <a:schemeClr val="tx2"/>
                </a:solidFill>
                <a:latin typeface="Arial" pitchFamily="34" charset="0"/>
                <a:cs typeface="Arial" pitchFamily="34" charset="0"/>
              </a:rPr>
              <a:t> a </a:t>
            </a:r>
            <a:r>
              <a:rPr lang="de-DE" b="1" dirty="0" err="1">
                <a:solidFill>
                  <a:schemeClr val="tx2"/>
                </a:solidFill>
                <a:latin typeface="Arial" pitchFamily="34" charset="0"/>
                <a:cs typeface="Arial" pitchFamily="34" charset="0"/>
              </a:rPr>
              <a:t>specific</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timeframe</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location</a:t>
            </a:r>
            <a:r>
              <a:rPr lang="de-DE" b="1" dirty="0">
                <a:solidFill>
                  <a:schemeClr val="tx2"/>
                </a:solidFill>
                <a:latin typeface="Arial" pitchFamily="34" charset="0"/>
                <a:cs typeface="Arial" pitchFamily="34" charset="0"/>
              </a:rPr>
              <a:t> etc.)</a:t>
            </a:r>
            <a:endParaRPr lang="de-DE" b="1" i="1" dirty="0">
              <a:solidFill>
                <a:schemeClr val="tx2"/>
              </a:solidFill>
              <a:latin typeface="Arial" pitchFamily="34" charset="0"/>
              <a:cs typeface="Arial" pitchFamily="34" charset="0"/>
            </a:endParaRPr>
          </a:p>
          <a:p>
            <a:endParaRPr lang="de-DE" b="1" i="1" dirty="0">
              <a:solidFill>
                <a:schemeClr val="tx2"/>
              </a:solidFill>
              <a:latin typeface="Arial" pitchFamily="34" charset="0"/>
              <a:cs typeface="Arial" pitchFamily="34" charset="0"/>
            </a:endParaRPr>
          </a:p>
        </p:txBody>
      </p:sp>
      <p:sp>
        <p:nvSpPr>
          <p:cNvPr id="18" name="Rechteck 17"/>
          <p:cNvSpPr/>
          <p:nvPr/>
        </p:nvSpPr>
        <p:spPr>
          <a:xfrm>
            <a:off x="6504821" y="4634511"/>
            <a:ext cx="2644782" cy="1477328"/>
          </a:xfrm>
          <a:prstGeom prst="rect">
            <a:avLst/>
          </a:prstGeom>
        </p:spPr>
        <p:txBody>
          <a:bodyPr wrap="square">
            <a:spAutoFit/>
          </a:bodyPr>
          <a:lstStyle/>
          <a:p>
            <a:r>
              <a:rPr lang="de-DE" b="1" i="1" dirty="0" err="1">
                <a:solidFill>
                  <a:schemeClr val="tx2"/>
                </a:solidFill>
                <a:latin typeface="Arial" pitchFamily="34" charset="0"/>
                <a:cs typeface="Arial" pitchFamily="34" charset="0"/>
              </a:rPr>
              <a:t>Conversations</a:t>
            </a:r>
            <a:r>
              <a:rPr lang="de-DE" b="1" i="1" dirty="0">
                <a:solidFill>
                  <a:schemeClr val="tx2"/>
                </a:solidFill>
                <a:latin typeface="Arial" pitchFamily="34" charset="0"/>
                <a:cs typeface="Arial" pitchFamily="34" charset="0"/>
              </a:rPr>
              <a:t> (</a:t>
            </a:r>
            <a:r>
              <a:rPr lang="de-DE" b="1" i="1" dirty="0" err="1">
                <a:solidFill>
                  <a:schemeClr val="tx2"/>
                </a:solidFill>
                <a:latin typeface="Arial" pitchFamily="34" charset="0"/>
                <a:cs typeface="Arial" pitchFamily="34" charset="0"/>
              </a:rPr>
              <a:t>about</a:t>
            </a:r>
            <a:r>
              <a:rPr lang="de-DE" b="1" i="1" dirty="0">
                <a:solidFill>
                  <a:schemeClr val="tx2"/>
                </a:solidFill>
                <a:latin typeface="Arial" pitchFamily="34" charset="0"/>
                <a:cs typeface="Arial" pitchFamily="34" charset="0"/>
              </a:rPr>
              <a:t>)</a:t>
            </a:r>
            <a:br>
              <a:rPr lang="de-DE" b="1" i="1" dirty="0">
                <a:solidFill>
                  <a:schemeClr val="tx2"/>
                </a:solidFill>
                <a:latin typeface="Arial" pitchFamily="34" charset="0"/>
                <a:cs typeface="Arial" pitchFamily="34" charset="0"/>
              </a:rPr>
            </a:br>
            <a:r>
              <a:rPr lang="de-DE" b="1" dirty="0">
                <a:solidFill>
                  <a:schemeClr val="tx2"/>
                </a:solidFill>
                <a:latin typeface="Arial" pitchFamily="34" charset="0"/>
                <a:cs typeface="Arial" pitchFamily="34" charset="0"/>
              </a:rPr>
              <a:t>(not </a:t>
            </a:r>
            <a:r>
              <a:rPr lang="de-DE" b="1" dirty="0" err="1">
                <a:solidFill>
                  <a:schemeClr val="tx2"/>
                </a:solidFill>
                <a:latin typeface="Arial" pitchFamily="34" charset="0"/>
                <a:cs typeface="Arial" pitchFamily="34" charset="0"/>
              </a:rPr>
              <a:t>related</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to</a:t>
            </a:r>
            <a:r>
              <a:rPr lang="de-DE" b="1" dirty="0">
                <a:solidFill>
                  <a:schemeClr val="tx2"/>
                </a:solidFill>
                <a:latin typeface="Arial" pitchFamily="34" charset="0"/>
                <a:cs typeface="Arial" pitchFamily="34" charset="0"/>
              </a:rPr>
              <a:t> a </a:t>
            </a:r>
            <a:r>
              <a:rPr lang="de-DE" b="1" dirty="0" err="1">
                <a:solidFill>
                  <a:schemeClr val="tx2"/>
                </a:solidFill>
                <a:latin typeface="Arial" pitchFamily="34" charset="0"/>
                <a:cs typeface="Arial" pitchFamily="34" charset="0"/>
              </a:rPr>
              <a:t>specific</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timeframe</a:t>
            </a:r>
            <a:r>
              <a:rPr lang="de-DE" b="1" dirty="0">
                <a:solidFill>
                  <a:schemeClr val="tx2"/>
                </a:solidFill>
                <a:latin typeface="Arial" pitchFamily="34" charset="0"/>
                <a:cs typeface="Arial" pitchFamily="34" charset="0"/>
              </a:rPr>
              <a:t>, </a:t>
            </a:r>
            <a:r>
              <a:rPr lang="de-DE" b="1" dirty="0" err="1">
                <a:solidFill>
                  <a:schemeClr val="tx2"/>
                </a:solidFill>
                <a:latin typeface="Arial" pitchFamily="34" charset="0"/>
                <a:cs typeface="Arial" pitchFamily="34" charset="0"/>
              </a:rPr>
              <a:t>location</a:t>
            </a:r>
            <a:r>
              <a:rPr lang="de-DE" b="1" dirty="0">
                <a:solidFill>
                  <a:schemeClr val="tx2"/>
                </a:solidFill>
                <a:latin typeface="Arial" pitchFamily="34" charset="0"/>
                <a:cs typeface="Arial" pitchFamily="34" charset="0"/>
              </a:rPr>
              <a:t> etc.)</a:t>
            </a:r>
            <a:endParaRPr lang="de-DE" b="1" i="1" dirty="0">
              <a:solidFill>
                <a:schemeClr val="tx2"/>
              </a:solidFill>
              <a:latin typeface="Arial" pitchFamily="34" charset="0"/>
              <a:cs typeface="Arial" pitchFamily="34" charset="0"/>
            </a:endParaRPr>
          </a:p>
          <a:p>
            <a:endParaRPr lang="de-DE" b="1" i="1" dirty="0">
              <a:solidFill>
                <a:schemeClr val="tx2"/>
              </a:solidFill>
              <a:latin typeface="Arial" pitchFamily="34" charset="0"/>
              <a:cs typeface="Arial" pitchFamily="34" charset="0"/>
            </a:endParaRPr>
          </a:p>
        </p:txBody>
      </p:sp>
      <p:cxnSp>
        <p:nvCxnSpPr>
          <p:cNvPr id="19" name="Gerade Verbindung 15"/>
          <p:cNvCxnSpPr>
            <a:stCxn id="5" idx="0"/>
          </p:cNvCxnSpPr>
          <p:nvPr/>
        </p:nvCxnSpPr>
        <p:spPr>
          <a:xfrm flipV="1">
            <a:off x="2580275" y="3591491"/>
            <a:ext cx="0" cy="251517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Gerade Verbindung 37"/>
          <p:cNvCxnSpPr/>
          <p:nvPr/>
        </p:nvCxnSpPr>
        <p:spPr>
          <a:xfrm flipV="1">
            <a:off x="5352660" y="5786671"/>
            <a:ext cx="0" cy="3199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Gerade Verbindung 40"/>
          <p:cNvCxnSpPr/>
          <p:nvPr/>
        </p:nvCxnSpPr>
        <p:spPr>
          <a:xfrm flipV="1">
            <a:off x="7873010" y="5786671"/>
            <a:ext cx="0" cy="3199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Gerade Verbindung 41"/>
          <p:cNvCxnSpPr/>
          <p:nvPr/>
        </p:nvCxnSpPr>
        <p:spPr>
          <a:xfrm flipV="1">
            <a:off x="9141711" y="4115590"/>
            <a:ext cx="0" cy="199107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BB090861-E9E8-0C4C-A185-D431458F4A52}"/>
              </a:ext>
            </a:extLst>
          </p:cNvPr>
          <p:cNvSpPr>
            <a:spLocks noGrp="1"/>
          </p:cNvSpPr>
          <p:nvPr>
            <p:ph type="title"/>
          </p:nvPr>
        </p:nvSpPr>
        <p:spPr/>
        <p:txBody>
          <a:bodyPr/>
          <a:lstStyle/>
          <a:p>
            <a:r>
              <a:rPr lang="en-AU" dirty="0"/>
              <a:t>A. Heuristics</a:t>
            </a:r>
          </a:p>
        </p:txBody>
      </p:sp>
    </p:spTree>
    <p:extLst>
      <p:ext uri="{BB962C8B-B14F-4D97-AF65-F5344CB8AC3E}">
        <p14:creationId xmlns:p14="http://schemas.microsoft.com/office/powerpoint/2010/main" val="4126181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8B67E3-2EA8-4F46-96B5-53309D7C850E}"/>
              </a:ext>
            </a:extLst>
          </p:cNvPr>
          <p:cNvSpPr>
            <a:spLocks noGrp="1"/>
          </p:cNvSpPr>
          <p:nvPr>
            <p:ph type="title"/>
          </p:nvPr>
        </p:nvSpPr>
        <p:spPr/>
        <p:txBody>
          <a:bodyPr/>
          <a:lstStyle/>
          <a:p>
            <a:r>
              <a:rPr lang="en-AU" dirty="0"/>
              <a:t>B. Methodologies used so far</a:t>
            </a:r>
          </a:p>
        </p:txBody>
      </p:sp>
      <p:sp>
        <p:nvSpPr>
          <p:cNvPr id="3" name="Inhaltsplatzhalter 2">
            <a:extLst>
              <a:ext uri="{FF2B5EF4-FFF2-40B4-BE49-F238E27FC236}">
                <a16:creationId xmlns:a16="http://schemas.microsoft.com/office/drawing/2014/main" id="{FA60F5E4-39D2-6749-AC50-ABF98D830B23}"/>
              </a:ext>
            </a:extLst>
          </p:cNvPr>
          <p:cNvSpPr>
            <a:spLocks noGrp="1"/>
          </p:cNvSpPr>
          <p:nvPr>
            <p:ph idx="1"/>
          </p:nvPr>
        </p:nvSpPr>
        <p:spPr/>
        <p:txBody>
          <a:bodyPr>
            <a:normAutofit fontScale="92500"/>
          </a:bodyPr>
          <a:lstStyle/>
          <a:p>
            <a:pPr marL="0" indent="0">
              <a:buNone/>
            </a:pPr>
            <a:r>
              <a:rPr lang="en-AU" dirty="0"/>
              <a:t>Status Quo: again, predominantly functional, pragmatic understanding of communication = predominantly quantitative studies</a:t>
            </a:r>
          </a:p>
          <a:p>
            <a:pPr marL="0" indent="0">
              <a:buNone/>
            </a:pPr>
            <a:r>
              <a:rPr lang="en-AU" dirty="0"/>
              <a:t>Examples:</a:t>
            </a:r>
          </a:p>
          <a:p>
            <a:pPr>
              <a:buFontTx/>
              <a:buChar char="-"/>
            </a:pPr>
            <a:r>
              <a:rPr lang="en-AU" dirty="0"/>
              <a:t>Sustainable Consumption: communication as “tool”, marketing, label, promotion; </a:t>
            </a:r>
            <a:r>
              <a:rPr lang="de-AT" dirty="0" err="1"/>
              <a:t>strategies</a:t>
            </a:r>
            <a:r>
              <a:rPr lang="de-AT" dirty="0"/>
              <a:t> </a:t>
            </a:r>
            <a:r>
              <a:rPr lang="de-AT" dirty="0" err="1"/>
              <a:t>devoted</a:t>
            </a:r>
            <a:r>
              <a:rPr lang="de-AT" dirty="0"/>
              <a:t> </a:t>
            </a:r>
            <a:r>
              <a:rPr lang="de-AT" dirty="0" err="1"/>
              <a:t>to</a:t>
            </a:r>
            <a:r>
              <a:rPr lang="de-AT" dirty="0"/>
              <a:t> </a:t>
            </a:r>
            <a:r>
              <a:rPr lang="de-AT" dirty="0" err="1"/>
              <a:t>educating</a:t>
            </a:r>
            <a:r>
              <a:rPr lang="de-AT" dirty="0"/>
              <a:t> </a:t>
            </a:r>
            <a:r>
              <a:rPr lang="de-AT" dirty="0" err="1"/>
              <a:t>consumers</a:t>
            </a:r>
            <a:r>
              <a:rPr lang="de-AT" dirty="0"/>
              <a:t>, </a:t>
            </a:r>
            <a:r>
              <a:rPr lang="de-AT" dirty="0" err="1"/>
              <a:t>designing</a:t>
            </a:r>
            <a:r>
              <a:rPr lang="de-AT" dirty="0"/>
              <a:t> </a:t>
            </a:r>
            <a:r>
              <a:rPr lang="de-AT" dirty="0" err="1"/>
              <a:t>eco</a:t>
            </a:r>
            <a:r>
              <a:rPr lang="de-AT" dirty="0"/>
              <a:t>-labels on </a:t>
            </a:r>
            <a:r>
              <a:rPr lang="de-AT" dirty="0" err="1"/>
              <a:t>product</a:t>
            </a:r>
            <a:r>
              <a:rPr lang="de-AT" dirty="0"/>
              <a:t> </a:t>
            </a:r>
            <a:r>
              <a:rPr lang="de-AT" dirty="0" err="1"/>
              <a:t>packages</a:t>
            </a:r>
            <a:r>
              <a:rPr lang="de-AT" dirty="0"/>
              <a:t>, </a:t>
            </a:r>
            <a:r>
              <a:rPr lang="de-AT" dirty="0" err="1"/>
              <a:t>and</a:t>
            </a:r>
            <a:r>
              <a:rPr lang="de-AT" dirty="0"/>
              <a:t> “</a:t>
            </a:r>
            <a:r>
              <a:rPr lang="de-AT" dirty="0" err="1"/>
              <a:t>nudging</a:t>
            </a:r>
            <a:r>
              <a:rPr lang="de-AT" dirty="0"/>
              <a:t>” </a:t>
            </a:r>
            <a:r>
              <a:rPr lang="de-AT" dirty="0" err="1"/>
              <a:t>shoppers</a:t>
            </a:r>
            <a:r>
              <a:rPr lang="de-AT" dirty="0"/>
              <a:t> </a:t>
            </a:r>
            <a:r>
              <a:rPr lang="de-AT" dirty="0" err="1"/>
              <a:t>to</a:t>
            </a:r>
            <a:r>
              <a:rPr lang="de-AT" dirty="0"/>
              <a:t> </a:t>
            </a:r>
            <a:r>
              <a:rPr lang="de-AT" dirty="0" err="1"/>
              <a:t>make</a:t>
            </a:r>
            <a:r>
              <a:rPr lang="de-AT" dirty="0"/>
              <a:t> </a:t>
            </a:r>
            <a:r>
              <a:rPr lang="de-AT" dirty="0" err="1"/>
              <a:t>responsible</a:t>
            </a:r>
            <a:r>
              <a:rPr lang="de-AT" dirty="0"/>
              <a:t> </a:t>
            </a:r>
            <a:r>
              <a:rPr lang="de-AT" dirty="0" err="1"/>
              <a:t>choices</a:t>
            </a:r>
            <a:r>
              <a:rPr lang="de-AT" dirty="0"/>
              <a:t> (Matthias et al., 2016; </a:t>
            </a:r>
            <a:r>
              <a:rPr lang="de-AT" dirty="0" err="1"/>
              <a:t>Sunstein</a:t>
            </a:r>
            <a:r>
              <a:rPr lang="de-AT" dirty="0"/>
              <a:t>, 2015; </a:t>
            </a:r>
            <a:r>
              <a:rPr lang="de-AT" dirty="0" err="1"/>
              <a:t>Golob</a:t>
            </a:r>
            <a:r>
              <a:rPr lang="de-AT" dirty="0"/>
              <a:t> et al., 2021)</a:t>
            </a:r>
            <a:endParaRPr lang="en-AU" dirty="0"/>
          </a:p>
          <a:p>
            <a:pPr>
              <a:buFontTx/>
              <a:buChar char="-"/>
            </a:pPr>
            <a:r>
              <a:rPr lang="en-AU" dirty="0"/>
              <a:t>Sustainable Tourism: branding etc.</a:t>
            </a:r>
          </a:p>
          <a:p>
            <a:pPr>
              <a:buFontTx/>
              <a:buChar char="-"/>
            </a:pPr>
            <a:r>
              <a:rPr lang="en-AU" dirty="0"/>
              <a:t>Renewable energy: acceptance, campaigns</a:t>
            </a:r>
          </a:p>
          <a:p>
            <a:pPr>
              <a:buFontTx/>
              <a:buChar char="-"/>
            </a:pPr>
            <a:r>
              <a:rPr lang="en-AU" dirty="0"/>
              <a:t>CSR Reporting: topic modelling, issues, dimensions, monitoring/measurement </a:t>
            </a:r>
          </a:p>
          <a:p>
            <a:pPr>
              <a:buFontTx/>
              <a:buChar char="-"/>
            </a:pPr>
            <a:r>
              <a:rPr lang="en-AU" dirty="0"/>
              <a:t>Climate change communication: framing in news media; journalistic framing</a:t>
            </a:r>
          </a:p>
          <a:p>
            <a:pPr>
              <a:buFontTx/>
              <a:buChar char="-"/>
            </a:pPr>
            <a:endParaRPr lang="en-AU" dirty="0"/>
          </a:p>
          <a:p>
            <a:pPr marL="0" indent="0">
              <a:buNone/>
            </a:pPr>
            <a:endParaRPr lang="en-AU" dirty="0"/>
          </a:p>
        </p:txBody>
      </p:sp>
    </p:spTree>
    <p:extLst>
      <p:ext uri="{BB962C8B-B14F-4D97-AF65-F5344CB8AC3E}">
        <p14:creationId xmlns:p14="http://schemas.microsoft.com/office/powerpoint/2010/main" val="440282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a:extLst>
              <a:ext uri="{FF2B5EF4-FFF2-40B4-BE49-F238E27FC236}">
                <a16:creationId xmlns:a16="http://schemas.microsoft.com/office/drawing/2014/main" id="{9AAA3D4D-DBD8-9D4E-9B50-6ECEC65A3AE5}"/>
              </a:ext>
            </a:extLst>
          </p:cNvPr>
          <p:cNvSpPr/>
          <p:nvPr/>
        </p:nvSpPr>
        <p:spPr>
          <a:xfrm>
            <a:off x="1199456" y="4149080"/>
            <a:ext cx="10969219" cy="1800200"/>
          </a:xfrm>
          <a:prstGeom prst="roundRect">
            <a:avLst/>
          </a:prstGeom>
          <a:solidFill>
            <a:srgbClr val="C1D694"/>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el 1">
            <a:extLst>
              <a:ext uri="{FF2B5EF4-FFF2-40B4-BE49-F238E27FC236}">
                <a16:creationId xmlns:a16="http://schemas.microsoft.com/office/drawing/2014/main" id="{A08B67E3-2EA8-4F46-96B5-53309D7C850E}"/>
              </a:ext>
            </a:extLst>
          </p:cNvPr>
          <p:cNvSpPr>
            <a:spLocks noGrp="1"/>
          </p:cNvSpPr>
          <p:nvPr>
            <p:ph type="title"/>
          </p:nvPr>
        </p:nvSpPr>
        <p:spPr/>
        <p:txBody>
          <a:bodyPr/>
          <a:lstStyle/>
          <a:p>
            <a:r>
              <a:rPr lang="en-AU" dirty="0"/>
              <a:t>B. Methodologies used so far</a:t>
            </a:r>
          </a:p>
        </p:txBody>
      </p:sp>
      <p:sp>
        <p:nvSpPr>
          <p:cNvPr id="3" name="Inhaltsplatzhalter 2">
            <a:extLst>
              <a:ext uri="{FF2B5EF4-FFF2-40B4-BE49-F238E27FC236}">
                <a16:creationId xmlns:a16="http://schemas.microsoft.com/office/drawing/2014/main" id="{FA60F5E4-39D2-6749-AC50-ABF98D830B23}"/>
              </a:ext>
            </a:extLst>
          </p:cNvPr>
          <p:cNvSpPr>
            <a:spLocks noGrp="1"/>
          </p:cNvSpPr>
          <p:nvPr>
            <p:ph idx="1"/>
          </p:nvPr>
        </p:nvSpPr>
        <p:spPr/>
        <p:txBody>
          <a:bodyPr>
            <a:normAutofit/>
          </a:bodyPr>
          <a:lstStyle/>
          <a:p>
            <a:pPr marL="0" indent="0">
              <a:buNone/>
            </a:pPr>
            <a:r>
              <a:rPr lang="en-AU" sz="1900" dirty="0"/>
              <a:t>Status Quo: again, predominantly functional, pragmatic understanding of communication = predominantly quantitative studies</a:t>
            </a:r>
          </a:p>
          <a:p>
            <a:pPr marL="0" indent="0">
              <a:buNone/>
            </a:pPr>
            <a:endParaRPr lang="en-AU" sz="1900" dirty="0"/>
          </a:p>
          <a:p>
            <a:pPr marL="0" indent="0">
              <a:buNone/>
            </a:pPr>
            <a:r>
              <a:rPr lang="en-AU" sz="1900" dirty="0"/>
              <a:t>Methodologies used:</a:t>
            </a:r>
          </a:p>
          <a:p>
            <a:pPr>
              <a:buFontTx/>
              <a:buChar char="-"/>
            </a:pPr>
            <a:r>
              <a:rPr lang="en-AU" sz="1900" dirty="0"/>
              <a:t>Surveys (social-psychology; effects; acceptance/opinion)</a:t>
            </a:r>
          </a:p>
          <a:p>
            <a:pPr>
              <a:buFontTx/>
              <a:buChar char="-"/>
            </a:pPr>
            <a:r>
              <a:rPr lang="en-AU" sz="1900" dirty="0"/>
              <a:t>Media / text analysis (reporting, websites, media)</a:t>
            </a:r>
          </a:p>
          <a:p>
            <a:pPr>
              <a:buFontTx/>
              <a:buChar char="-"/>
            </a:pPr>
            <a:r>
              <a:rPr lang="en-AU" sz="1900" dirty="0"/>
              <a:t>Case studies (business)</a:t>
            </a:r>
          </a:p>
          <a:p>
            <a:pPr marL="0" indent="0">
              <a:buNone/>
            </a:pPr>
            <a:endParaRPr lang="en-GB" sz="1900" dirty="0" smtClean="0"/>
          </a:p>
          <a:p>
            <a:pPr marL="0" indent="0">
              <a:buNone/>
            </a:pPr>
            <a:r>
              <a:rPr lang="en-GB" sz="1900" dirty="0" smtClean="0"/>
              <a:t>Examples: Covid-19 &amp; restrictions made us more sustainable (Weder et al., 2022); COVID-19 is an opportunity to reduce over the longer term the prevalence of lifestyles premised on large volumes of energy and material throughput (Cohen, 2021); social media effects on food choices (</a:t>
            </a:r>
            <a:r>
              <a:rPr lang="en-GB" sz="1900" dirty="0" err="1" smtClean="0"/>
              <a:t>Simeone</a:t>
            </a:r>
            <a:r>
              <a:rPr lang="en-GB" sz="1900" dirty="0" smtClean="0"/>
              <a:t> &amp; </a:t>
            </a:r>
            <a:r>
              <a:rPr lang="en-GB" sz="1900" dirty="0" err="1" smtClean="0"/>
              <a:t>Scarpato</a:t>
            </a:r>
            <a:r>
              <a:rPr lang="en-GB" sz="1900" dirty="0" smtClean="0"/>
              <a:t>, 2020), Demoralization of (m)eating </a:t>
            </a:r>
            <a:r>
              <a:rPr lang="en-GB" sz="1900" dirty="0" err="1" smtClean="0"/>
              <a:t>behavior</a:t>
            </a:r>
            <a:r>
              <a:rPr lang="en-GB" sz="1900" dirty="0" smtClean="0"/>
              <a:t> (Weder et al 2022) </a:t>
            </a:r>
            <a:endParaRPr lang="en-GB" sz="1900" dirty="0"/>
          </a:p>
        </p:txBody>
      </p:sp>
    </p:spTree>
    <p:extLst>
      <p:ext uri="{BB962C8B-B14F-4D97-AF65-F5344CB8AC3E}">
        <p14:creationId xmlns:p14="http://schemas.microsoft.com/office/powerpoint/2010/main" val="297057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a:extLst>
              <a:ext uri="{FF2B5EF4-FFF2-40B4-BE49-F238E27FC236}">
                <a16:creationId xmlns:a16="http://schemas.microsoft.com/office/drawing/2014/main" id="{3863E2B4-A963-2B4F-BCEC-658C509DD880}"/>
              </a:ext>
            </a:extLst>
          </p:cNvPr>
          <p:cNvSpPr/>
          <p:nvPr/>
        </p:nvSpPr>
        <p:spPr>
          <a:xfrm>
            <a:off x="1199456" y="4149080"/>
            <a:ext cx="10969219" cy="1108719"/>
          </a:xfrm>
          <a:prstGeom prst="roundRect">
            <a:avLst/>
          </a:prstGeom>
          <a:solidFill>
            <a:srgbClr val="C1D694"/>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el 1">
            <a:extLst>
              <a:ext uri="{FF2B5EF4-FFF2-40B4-BE49-F238E27FC236}">
                <a16:creationId xmlns:a16="http://schemas.microsoft.com/office/drawing/2014/main" id="{A08B67E3-2EA8-4F46-96B5-53309D7C850E}"/>
              </a:ext>
            </a:extLst>
          </p:cNvPr>
          <p:cNvSpPr>
            <a:spLocks noGrp="1"/>
          </p:cNvSpPr>
          <p:nvPr>
            <p:ph type="title"/>
          </p:nvPr>
        </p:nvSpPr>
        <p:spPr/>
        <p:txBody>
          <a:bodyPr/>
          <a:lstStyle/>
          <a:p>
            <a:r>
              <a:rPr lang="en-AU" dirty="0"/>
              <a:t>B. Methodologies used so far</a:t>
            </a:r>
          </a:p>
        </p:txBody>
      </p:sp>
      <p:sp>
        <p:nvSpPr>
          <p:cNvPr id="3" name="Inhaltsplatzhalter 2">
            <a:extLst>
              <a:ext uri="{FF2B5EF4-FFF2-40B4-BE49-F238E27FC236}">
                <a16:creationId xmlns:a16="http://schemas.microsoft.com/office/drawing/2014/main" id="{FA60F5E4-39D2-6749-AC50-ABF98D830B23}"/>
              </a:ext>
            </a:extLst>
          </p:cNvPr>
          <p:cNvSpPr>
            <a:spLocks noGrp="1"/>
          </p:cNvSpPr>
          <p:nvPr>
            <p:ph idx="1"/>
          </p:nvPr>
        </p:nvSpPr>
        <p:spPr/>
        <p:txBody>
          <a:bodyPr>
            <a:normAutofit/>
          </a:bodyPr>
          <a:lstStyle/>
          <a:p>
            <a:pPr marL="0" indent="0">
              <a:buNone/>
            </a:pPr>
            <a:r>
              <a:rPr lang="en-AU" sz="1900" dirty="0"/>
              <a:t>Status Quo: again, predominantly functional, pragmatic understanding of communication = predominantly quantitative studies</a:t>
            </a:r>
          </a:p>
          <a:p>
            <a:pPr marL="0" indent="0">
              <a:buNone/>
            </a:pPr>
            <a:endParaRPr lang="en-AU" sz="1900" dirty="0"/>
          </a:p>
          <a:p>
            <a:pPr marL="0" indent="0">
              <a:buNone/>
            </a:pPr>
            <a:r>
              <a:rPr lang="en-AU" sz="1900" dirty="0"/>
              <a:t>Methodologies used:</a:t>
            </a:r>
          </a:p>
          <a:p>
            <a:pPr>
              <a:buFontTx/>
              <a:buChar char="-"/>
            </a:pPr>
            <a:r>
              <a:rPr lang="en-AU" sz="1900" dirty="0"/>
              <a:t>Surveys (social-psychology; effects; acceptance/opinion)</a:t>
            </a:r>
          </a:p>
          <a:p>
            <a:pPr>
              <a:buFontTx/>
              <a:buChar char="-"/>
            </a:pPr>
            <a:r>
              <a:rPr lang="en-AU" sz="1900" dirty="0"/>
              <a:t>Media / text analysis (reporting, websites, media)</a:t>
            </a:r>
          </a:p>
          <a:p>
            <a:pPr>
              <a:buFontTx/>
              <a:buChar char="-"/>
            </a:pPr>
            <a:r>
              <a:rPr lang="en-AU" sz="1900" dirty="0"/>
              <a:t>Case studies (business)</a:t>
            </a:r>
          </a:p>
          <a:p>
            <a:pPr marL="0" indent="0">
              <a:buNone/>
            </a:pPr>
            <a:endParaRPr lang="en-AU" sz="1900" dirty="0"/>
          </a:p>
          <a:p>
            <a:pPr marL="0" indent="0">
              <a:buNone/>
            </a:pPr>
            <a:r>
              <a:rPr lang="en-AU" sz="1900" dirty="0"/>
              <a:t>Examples: Evolution of the Sustainability Story (</a:t>
            </a:r>
            <a:r>
              <a:rPr lang="en-AU" sz="1900" dirty="0" err="1"/>
              <a:t>Weder</a:t>
            </a:r>
            <a:r>
              <a:rPr lang="en-AU" sz="1900" dirty="0"/>
              <a:t> &amp; Baker, 2021), Evolution of Sustainability Reporting (</a:t>
            </a:r>
            <a:r>
              <a:rPr lang="en-AU" sz="1900" dirty="0" err="1"/>
              <a:t>Busco</a:t>
            </a:r>
            <a:r>
              <a:rPr lang="en-AU" sz="1900" dirty="0"/>
              <a:t> &amp; </a:t>
            </a:r>
            <a:r>
              <a:rPr lang="en-AU" sz="1900" dirty="0" err="1"/>
              <a:t>Sofra</a:t>
            </a:r>
            <a:r>
              <a:rPr lang="en-AU" sz="1900" dirty="0"/>
              <a:t>, 2021)</a:t>
            </a:r>
          </a:p>
        </p:txBody>
      </p:sp>
    </p:spTree>
    <p:extLst>
      <p:ext uri="{BB962C8B-B14F-4D97-AF65-F5344CB8AC3E}">
        <p14:creationId xmlns:p14="http://schemas.microsoft.com/office/powerpoint/2010/main" val="304870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a:extLst>
              <a:ext uri="{FF2B5EF4-FFF2-40B4-BE49-F238E27FC236}">
                <a16:creationId xmlns:a16="http://schemas.microsoft.com/office/drawing/2014/main" id="{3863E2B4-A963-2B4F-BCEC-658C509DD880}"/>
              </a:ext>
            </a:extLst>
          </p:cNvPr>
          <p:cNvSpPr/>
          <p:nvPr/>
        </p:nvSpPr>
        <p:spPr>
          <a:xfrm>
            <a:off x="1199456" y="4149080"/>
            <a:ext cx="10969219" cy="1108719"/>
          </a:xfrm>
          <a:prstGeom prst="roundRect">
            <a:avLst/>
          </a:prstGeom>
          <a:solidFill>
            <a:srgbClr val="C1D694"/>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el 1">
            <a:extLst>
              <a:ext uri="{FF2B5EF4-FFF2-40B4-BE49-F238E27FC236}">
                <a16:creationId xmlns:a16="http://schemas.microsoft.com/office/drawing/2014/main" id="{A08B67E3-2EA8-4F46-96B5-53309D7C850E}"/>
              </a:ext>
            </a:extLst>
          </p:cNvPr>
          <p:cNvSpPr>
            <a:spLocks noGrp="1"/>
          </p:cNvSpPr>
          <p:nvPr>
            <p:ph type="title"/>
          </p:nvPr>
        </p:nvSpPr>
        <p:spPr/>
        <p:txBody>
          <a:bodyPr/>
          <a:lstStyle/>
          <a:p>
            <a:r>
              <a:rPr lang="en-AU" dirty="0"/>
              <a:t>B. Methodologies used so far</a:t>
            </a:r>
          </a:p>
        </p:txBody>
      </p:sp>
      <p:sp>
        <p:nvSpPr>
          <p:cNvPr id="3" name="Inhaltsplatzhalter 2">
            <a:extLst>
              <a:ext uri="{FF2B5EF4-FFF2-40B4-BE49-F238E27FC236}">
                <a16:creationId xmlns:a16="http://schemas.microsoft.com/office/drawing/2014/main" id="{FA60F5E4-39D2-6749-AC50-ABF98D830B23}"/>
              </a:ext>
            </a:extLst>
          </p:cNvPr>
          <p:cNvSpPr>
            <a:spLocks noGrp="1"/>
          </p:cNvSpPr>
          <p:nvPr>
            <p:ph idx="1"/>
          </p:nvPr>
        </p:nvSpPr>
        <p:spPr/>
        <p:txBody>
          <a:bodyPr>
            <a:normAutofit/>
          </a:bodyPr>
          <a:lstStyle/>
          <a:p>
            <a:pPr marL="0" indent="0">
              <a:buNone/>
            </a:pPr>
            <a:r>
              <a:rPr lang="en-AU" sz="1900" dirty="0"/>
              <a:t>Status Quo: again, predominantly functional, pragmatic understanding of communication = predominantly quantitative studies</a:t>
            </a:r>
          </a:p>
          <a:p>
            <a:pPr marL="0" indent="0">
              <a:buNone/>
            </a:pPr>
            <a:endParaRPr lang="en-AU" sz="1900" dirty="0"/>
          </a:p>
          <a:p>
            <a:pPr marL="0" indent="0">
              <a:buNone/>
            </a:pPr>
            <a:r>
              <a:rPr lang="en-AU" sz="1900" dirty="0"/>
              <a:t>Methodologies used:</a:t>
            </a:r>
          </a:p>
          <a:p>
            <a:pPr>
              <a:buFontTx/>
              <a:buChar char="-"/>
            </a:pPr>
            <a:r>
              <a:rPr lang="en-AU" sz="1900" dirty="0"/>
              <a:t>Surveys (social-psychology; effects; acceptance/opinion)</a:t>
            </a:r>
          </a:p>
          <a:p>
            <a:pPr>
              <a:buFontTx/>
              <a:buChar char="-"/>
            </a:pPr>
            <a:r>
              <a:rPr lang="en-AU" sz="1900" dirty="0"/>
              <a:t>Media / text analysis (reporting, websites, media)</a:t>
            </a:r>
          </a:p>
          <a:p>
            <a:pPr>
              <a:buFontTx/>
              <a:buChar char="-"/>
            </a:pPr>
            <a:r>
              <a:rPr lang="en-AU" sz="1900" dirty="0"/>
              <a:t>Case studies (business)</a:t>
            </a:r>
          </a:p>
          <a:p>
            <a:pPr marL="0" indent="0">
              <a:buNone/>
            </a:pPr>
            <a:endParaRPr lang="en-AU" sz="1900" dirty="0"/>
          </a:p>
          <a:p>
            <a:pPr marL="0" indent="0">
              <a:buNone/>
            </a:pPr>
            <a:r>
              <a:rPr lang="en-AU" sz="1900" dirty="0"/>
              <a:t>Examples: Sustainability communication in tourism (</a:t>
            </a:r>
            <a:r>
              <a:rPr lang="en-AU" sz="1900" dirty="0" err="1"/>
              <a:t>Tölkes</a:t>
            </a:r>
            <a:r>
              <a:rPr lang="en-AU" sz="1900" dirty="0"/>
              <a:t>, 2018); Swiss companies Stiller &amp; Daub, 2007</a:t>
            </a:r>
          </a:p>
        </p:txBody>
      </p:sp>
    </p:spTree>
    <p:extLst>
      <p:ext uri="{BB962C8B-B14F-4D97-AF65-F5344CB8AC3E}">
        <p14:creationId xmlns:p14="http://schemas.microsoft.com/office/powerpoint/2010/main" val="2220768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8B67E3-2EA8-4F46-96B5-53309D7C850E}"/>
              </a:ext>
            </a:extLst>
          </p:cNvPr>
          <p:cNvSpPr>
            <a:spLocks noGrp="1"/>
          </p:cNvSpPr>
          <p:nvPr>
            <p:ph type="title"/>
          </p:nvPr>
        </p:nvSpPr>
        <p:spPr/>
        <p:txBody>
          <a:bodyPr/>
          <a:lstStyle/>
          <a:p>
            <a:r>
              <a:rPr lang="en-AU" dirty="0"/>
              <a:t>B. Methodologies used so far</a:t>
            </a:r>
          </a:p>
        </p:txBody>
      </p:sp>
      <p:sp>
        <p:nvSpPr>
          <p:cNvPr id="3" name="Inhaltsplatzhalter 2">
            <a:extLst>
              <a:ext uri="{FF2B5EF4-FFF2-40B4-BE49-F238E27FC236}">
                <a16:creationId xmlns:a16="http://schemas.microsoft.com/office/drawing/2014/main" id="{FA60F5E4-39D2-6749-AC50-ABF98D830B23}"/>
              </a:ext>
            </a:extLst>
          </p:cNvPr>
          <p:cNvSpPr>
            <a:spLocks noGrp="1"/>
          </p:cNvSpPr>
          <p:nvPr>
            <p:ph idx="1"/>
          </p:nvPr>
        </p:nvSpPr>
        <p:spPr/>
        <p:txBody>
          <a:bodyPr>
            <a:normAutofit fontScale="85000" lnSpcReduction="20000"/>
          </a:bodyPr>
          <a:lstStyle/>
          <a:p>
            <a:pPr marL="0" indent="0">
              <a:buNone/>
            </a:pPr>
            <a:r>
              <a:rPr lang="en-AU" dirty="0"/>
              <a:t>Status Quo: again, predominantly functional, pragmatic understanding of communication = predominantly quantitative studies</a:t>
            </a:r>
          </a:p>
          <a:p>
            <a:pPr marL="0" indent="0">
              <a:buNone/>
            </a:pPr>
            <a:endParaRPr lang="en-AU" dirty="0"/>
          </a:p>
          <a:p>
            <a:pPr marL="0" indent="0">
              <a:buNone/>
            </a:pPr>
            <a:r>
              <a:rPr lang="en-AU" dirty="0"/>
              <a:t>Methodologies used:</a:t>
            </a:r>
          </a:p>
          <a:p>
            <a:pPr>
              <a:buFontTx/>
              <a:buChar char="-"/>
            </a:pPr>
            <a:r>
              <a:rPr lang="en-AU" dirty="0"/>
              <a:t>Surveys (social-psychology; effects; acceptance/opinion)</a:t>
            </a:r>
          </a:p>
          <a:p>
            <a:pPr>
              <a:buFontTx/>
              <a:buChar char="-"/>
            </a:pPr>
            <a:r>
              <a:rPr lang="en-AU" dirty="0"/>
              <a:t>Media / text analysis (reporting, websites, media)</a:t>
            </a:r>
          </a:p>
          <a:p>
            <a:pPr>
              <a:buFontTx/>
              <a:buChar char="-"/>
            </a:pPr>
            <a:r>
              <a:rPr lang="en-AU" dirty="0"/>
              <a:t>Case studies (business)</a:t>
            </a:r>
          </a:p>
          <a:p>
            <a:pPr>
              <a:buFontTx/>
              <a:buChar char="-"/>
            </a:pPr>
            <a:endParaRPr lang="en-AU" dirty="0"/>
          </a:p>
          <a:p>
            <a:pPr marL="0" indent="0">
              <a:buNone/>
            </a:pPr>
            <a:r>
              <a:rPr lang="en-AU" dirty="0"/>
              <a:t>Less used: </a:t>
            </a:r>
          </a:p>
          <a:p>
            <a:pPr>
              <a:buFontTx/>
              <a:buChar char="-"/>
            </a:pPr>
            <a:r>
              <a:rPr lang="en-AU" dirty="0"/>
              <a:t>Art based approaches</a:t>
            </a:r>
          </a:p>
          <a:p>
            <a:pPr>
              <a:buFontTx/>
              <a:buChar char="-"/>
            </a:pPr>
            <a:r>
              <a:rPr lang="en-AU" dirty="0"/>
              <a:t>Storytelling, narrative interviews</a:t>
            </a:r>
          </a:p>
          <a:p>
            <a:pPr>
              <a:buFontTx/>
              <a:buChar char="-"/>
            </a:pPr>
            <a:r>
              <a:rPr lang="en-AU" dirty="0"/>
              <a:t>Ethnography</a:t>
            </a:r>
          </a:p>
          <a:p>
            <a:pPr>
              <a:buFontTx/>
              <a:buChar char="-"/>
            </a:pPr>
            <a:r>
              <a:rPr lang="en-AU" dirty="0"/>
              <a:t>Discourse analysis</a:t>
            </a:r>
          </a:p>
          <a:p>
            <a:pPr>
              <a:buFontTx/>
              <a:buChar char="-"/>
            </a:pPr>
            <a:r>
              <a:rPr lang="en-AU" dirty="0"/>
              <a:t>Focus groups / </a:t>
            </a:r>
            <a:r>
              <a:rPr lang="en-AU" dirty="0" smtClean="0"/>
              <a:t>WhatsApp</a:t>
            </a:r>
            <a:r>
              <a:rPr lang="en-AU" dirty="0"/>
              <a:t>, online</a:t>
            </a:r>
          </a:p>
          <a:p>
            <a:pPr>
              <a:buFontTx/>
              <a:buChar char="-"/>
            </a:pPr>
            <a:r>
              <a:rPr lang="en-AU" dirty="0"/>
              <a:t>Network analysis</a:t>
            </a:r>
          </a:p>
          <a:p>
            <a:pPr>
              <a:buFontTx/>
              <a:buChar char="-"/>
            </a:pPr>
            <a:endParaRPr lang="en-AU" dirty="0"/>
          </a:p>
          <a:p>
            <a:pPr marL="0" indent="0">
              <a:buNone/>
            </a:pPr>
            <a:endParaRPr lang="en-AU" dirty="0"/>
          </a:p>
        </p:txBody>
      </p:sp>
    </p:spTree>
    <p:extLst>
      <p:ext uri="{BB962C8B-B14F-4D97-AF65-F5344CB8AC3E}">
        <p14:creationId xmlns:p14="http://schemas.microsoft.com/office/powerpoint/2010/main" val="154391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0028DB-AE65-CD42-A315-63E231864978}"/>
              </a:ext>
            </a:extLst>
          </p:cNvPr>
          <p:cNvSpPr>
            <a:spLocks noGrp="1"/>
          </p:cNvSpPr>
          <p:nvPr>
            <p:ph type="title"/>
          </p:nvPr>
        </p:nvSpPr>
        <p:spPr/>
        <p:txBody>
          <a:bodyPr/>
          <a:lstStyle/>
          <a:p>
            <a:r>
              <a:rPr lang="en-AU" dirty="0"/>
              <a:t>Outlook</a:t>
            </a:r>
          </a:p>
        </p:txBody>
      </p:sp>
      <p:sp>
        <p:nvSpPr>
          <p:cNvPr id="3" name="Inhaltsplatzhalter 2">
            <a:extLst>
              <a:ext uri="{FF2B5EF4-FFF2-40B4-BE49-F238E27FC236}">
                <a16:creationId xmlns:a16="http://schemas.microsoft.com/office/drawing/2014/main" id="{8C61F777-3BB3-3543-BBB4-BE2007CB63CC}"/>
              </a:ext>
            </a:extLst>
          </p:cNvPr>
          <p:cNvSpPr>
            <a:spLocks noGrp="1"/>
          </p:cNvSpPr>
          <p:nvPr>
            <p:ph idx="1"/>
          </p:nvPr>
        </p:nvSpPr>
        <p:spPr/>
        <p:txBody>
          <a:bodyPr/>
          <a:lstStyle/>
          <a:p>
            <a:pPr marL="0" indent="0">
              <a:buNone/>
            </a:pPr>
            <a:r>
              <a:rPr lang="en-AU" dirty="0"/>
              <a:t>Sustainability communication - new methods needed:</a:t>
            </a:r>
          </a:p>
          <a:p>
            <a:r>
              <a:rPr lang="en-AU" dirty="0"/>
              <a:t>Empowerment strategies; communication and participation</a:t>
            </a:r>
          </a:p>
          <a:p>
            <a:r>
              <a:rPr lang="de-AT" dirty="0" err="1"/>
              <a:t>interactive</a:t>
            </a:r>
            <a:r>
              <a:rPr lang="de-AT" dirty="0"/>
              <a:t> </a:t>
            </a:r>
            <a:r>
              <a:rPr lang="de-AT" dirty="0" err="1"/>
              <a:t>approaches</a:t>
            </a:r>
            <a:r>
              <a:rPr lang="de-AT" dirty="0"/>
              <a:t> </a:t>
            </a:r>
            <a:r>
              <a:rPr lang="de-AT" dirty="0" err="1"/>
              <a:t>geared</a:t>
            </a:r>
            <a:r>
              <a:rPr lang="de-AT" dirty="0"/>
              <a:t> </a:t>
            </a:r>
            <a:r>
              <a:rPr lang="de-AT" dirty="0" err="1"/>
              <a:t>towards</a:t>
            </a:r>
            <a:r>
              <a:rPr lang="de-AT" dirty="0"/>
              <a:t> </a:t>
            </a:r>
            <a:r>
              <a:rPr lang="de-AT" dirty="0" err="1"/>
              <a:t>shared</a:t>
            </a:r>
            <a:r>
              <a:rPr lang="de-AT" dirty="0"/>
              <a:t> </a:t>
            </a:r>
            <a:r>
              <a:rPr lang="de-AT" dirty="0" err="1"/>
              <a:t>meaning-making</a:t>
            </a:r>
            <a:r>
              <a:rPr lang="de-AT" dirty="0"/>
              <a:t>, </a:t>
            </a:r>
            <a:r>
              <a:rPr lang="de-AT" dirty="0" err="1"/>
              <a:t>deliberation</a:t>
            </a:r>
            <a:r>
              <a:rPr lang="de-AT" dirty="0"/>
              <a:t>, </a:t>
            </a:r>
            <a:r>
              <a:rPr lang="de-AT" dirty="0" err="1"/>
              <a:t>and</a:t>
            </a:r>
            <a:r>
              <a:rPr lang="de-AT" dirty="0"/>
              <a:t> </a:t>
            </a:r>
            <a:r>
              <a:rPr lang="de-AT" dirty="0" err="1"/>
              <a:t>social</a:t>
            </a:r>
            <a:r>
              <a:rPr lang="de-AT" dirty="0"/>
              <a:t> </a:t>
            </a:r>
            <a:r>
              <a:rPr lang="de-AT" dirty="0" err="1"/>
              <a:t>learning</a:t>
            </a:r>
            <a:endParaRPr lang="en-AU" dirty="0"/>
          </a:p>
          <a:p>
            <a:r>
              <a:rPr lang="en-AU" dirty="0"/>
              <a:t>Education / BNE, ESD</a:t>
            </a:r>
          </a:p>
          <a:p>
            <a:r>
              <a:rPr lang="en-AU" dirty="0"/>
              <a:t>Communication planning, future workshops, advocacy planning </a:t>
            </a:r>
          </a:p>
        </p:txBody>
      </p:sp>
      <p:sp>
        <p:nvSpPr>
          <p:cNvPr id="4" name="Rechteck: abgerundete Ecken 3">
            <a:extLst>
              <a:ext uri="{FF2B5EF4-FFF2-40B4-BE49-F238E27FC236}">
                <a16:creationId xmlns:a16="http://schemas.microsoft.com/office/drawing/2014/main" id="{54C525B1-BC15-2C44-A34E-0514C43EB075}"/>
              </a:ext>
            </a:extLst>
          </p:cNvPr>
          <p:cNvSpPr/>
          <p:nvPr/>
        </p:nvSpPr>
        <p:spPr>
          <a:xfrm>
            <a:off x="1258591" y="4217673"/>
            <a:ext cx="9674817" cy="1862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a:p>
            <a:pPr algn="ctr"/>
            <a:r>
              <a:rPr lang="en-US" dirty="0"/>
              <a:t>„The more open and encompassing a scientific community, the more socially robust is the knowledge, it produces“.  Openness in this context does not only refer to an institutional or an object-related openness, but also includes a methodological and methodical openness. „In order to fill out the epistemological core, it continuously takes a plurality of scientific traditions“. </a:t>
            </a:r>
          </a:p>
          <a:p>
            <a:pPr algn="ctr"/>
            <a:endParaRPr lang="de-AT" dirty="0"/>
          </a:p>
        </p:txBody>
      </p:sp>
    </p:spTree>
    <p:extLst>
      <p:ext uri="{BB962C8B-B14F-4D97-AF65-F5344CB8AC3E}">
        <p14:creationId xmlns:p14="http://schemas.microsoft.com/office/powerpoint/2010/main" val="3633649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4C3BC-4BD7-E546-8F2B-CBFA0A338929}"/>
              </a:ext>
            </a:extLst>
          </p:cNvPr>
          <p:cNvSpPr>
            <a:spLocks noGrp="1"/>
          </p:cNvSpPr>
          <p:nvPr>
            <p:ph type="title"/>
          </p:nvPr>
        </p:nvSpPr>
        <p:spPr/>
        <p:txBody>
          <a:bodyPr/>
          <a:lstStyle/>
          <a:p>
            <a:r>
              <a:rPr lang="en-AU" dirty="0"/>
              <a:t>Outlook </a:t>
            </a:r>
          </a:p>
        </p:txBody>
      </p:sp>
      <p:graphicFrame>
        <p:nvGraphicFramePr>
          <p:cNvPr id="7" name="Diagramm 6">
            <a:extLst>
              <a:ext uri="{FF2B5EF4-FFF2-40B4-BE49-F238E27FC236}">
                <a16:creationId xmlns:a16="http://schemas.microsoft.com/office/drawing/2014/main" id="{2FC0928C-5125-184E-959F-B98E655D0485}"/>
              </a:ext>
            </a:extLst>
          </p:cNvPr>
          <p:cNvGraphicFramePr/>
          <p:nvPr/>
        </p:nvGraphicFramePr>
        <p:xfrm>
          <a:off x="911424" y="1268760"/>
          <a:ext cx="950505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Pfeil nach rechts 7">
            <a:extLst>
              <a:ext uri="{FF2B5EF4-FFF2-40B4-BE49-F238E27FC236}">
                <a16:creationId xmlns:a16="http://schemas.microsoft.com/office/drawing/2014/main" id="{75DB4543-9BC9-D54A-8D68-3A7DFAF4669A}"/>
              </a:ext>
            </a:extLst>
          </p:cNvPr>
          <p:cNvSpPr/>
          <p:nvPr/>
        </p:nvSpPr>
        <p:spPr>
          <a:xfrm rot="10800000">
            <a:off x="7032104" y="2204864"/>
            <a:ext cx="1080120" cy="576064"/>
          </a:xfrm>
          <a:prstGeom prst="rightArrow">
            <a:avLst/>
          </a:prstGeom>
          <a:solidFill>
            <a:srgbClr val="95843F"/>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feil nach rechts 4">
            <a:extLst>
              <a:ext uri="{FF2B5EF4-FFF2-40B4-BE49-F238E27FC236}">
                <a16:creationId xmlns:a16="http://schemas.microsoft.com/office/drawing/2014/main" id="{F59D97DD-4112-9F4F-88A6-4D5684284C97}"/>
              </a:ext>
            </a:extLst>
          </p:cNvPr>
          <p:cNvSpPr/>
          <p:nvPr/>
        </p:nvSpPr>
        <p:spPr>
          <a:xfrm>
            <a:off x="2279576" y="4077072"/>
            <a:ext cx="1080120" cy="576064"/>
          </a:xfrm>
          <a:prstGeom prst="rightArrow">
            <a:avLst/>
          </a:prstGeom>
          <a:solidFill>
            <a:srgbClr val="95843F"/>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Pfeil nach rechts 5">
            <a:extLst>
              <a:ext uri="{FF2B5EF4-FFF2-40B4-BE49-F238E27FC236}">
                <a16:creationId xmlns:a16="http://schemas.microsoft.com/office/drawing/2014/main" id="{00063B6B-57A2-784F-BF7D-087270B3B22B}"/>
              </a:ext>
            </a:extLst>
          </p:cNvPr>
          <p:cNvSpPr/>
          <p:nvPr/>
        </p:nvSpPr>
        <p:spPr>
          <a:xfrm rot="10800000">
            <a:off x="9048328" y="4869160"/>
            <a:ext cx="1080120" cy="576064"/>
          </a:xfrm>
          <a:prstGeom prst="rightArrow">
            <a:avLst/>
          </a:prstGeom>
          <a:solidFill>
            <a:srgbClr val="95843F"/>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392173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a:t>Reflection</a:t>
            </a:r>
            <a:endParaRPr lang="de-AT" dirty="0"/>
          </a:p>
        </p:txBody>
      </p:sp>
      <p:sp>
        <p:nvSpPr>
          <p:cNvPr id="3" name="Inhaltsplatzhalter 2"/>
          <p:cNvSpPr>
            <a:spLocks noGrp="1"/>
          </p:cNvSpPr>
          <p:nvPr>
            <p:ph idx="1"/>
          </p:nvPr>
        </p:nvSpPr>
        <p:spPr/>
        <p:txBody>
          <a:bodyPr>
            <a:normAutofit/>
          </a:bodyPr>
          <a:lstStyle/>
          <a:p>
            <a:r>
              <a:rPr lang="en-GB" dirty="0" smtClean="0"/>
              <a:t>What are the well established methods applied to describe sustainability communication phenomena?</a:t>
            </a:r>
          </a:p>
          <a:p>
            <a:r>
              <a:rPr lang="en-GB" dirty="0" smtClean="0"/>
              <a:t>Why is that – or: what are the disciplinary perspectives that „direct“ the methodological choices?</a:t>
            </a:r>
          </a:p>
          <a:p>
            <a:r>
              <a:rPr lang="en-GB" dirty="0" smtClean="0"/>
              <a:t>If you would have the chance to design a research project to better understand sustainability communication, </a:t>
            </a:r>
          </a:p>
          <a:p>
            <a:pPr lvl="1"/>
            <a:r>
              <a:rPr lang="en-GB" dirty="0" smtClean="0"/>
              <a:t>what would the question be?</a:t>
            </a:r>
          </a:p>
          <a:p>
            <a:pPr lvl="1"/>
            <a:r>
              <a:rPr lang="en-GB" dirty="0" smtClean="0"/>
              <a:t>What methodology would you apply?</a:t>
            </a:r>
          </a:p>
          <a:p>
            <a:pPr lvl="1"/>
            <a:r>
              <a:rPr lang="en-GB" dirty="0" smtClean="0"/>
              <a:t>Why?</a:t>
            </a:r>
          </a:p>
          <a:p>
            <a:endParaRPr lang="en-GB" dirty="0"/>
          </a:p>
        </p:txBody>
      </p:sp>
    </p:spTree>
    <p:extLst>
      <p:ext uri="{BB962C8B-B14F-4D97-AF65-F5344CB8AC3E}">
        <p14:creationId xmlns:p14="http://schemas.microsoft.com/office/powerpoint/2010/main" val="42066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4C3BC-4BD7-E546-8F2B-CBFA0A338929}"/>
              </a:ext>
            </a:extLst>
          </p:cNvPr>
          <p:cNvSpPr>
            <a:spLocks noGrp="1"/>
          </p:cNvSpPr>
          <p:nvPr>
            <p:ph type="title"/>
          </p:nvPr>
        </p:nvSpPr>
        <p:spPr/>
        <p:txBody>
          <a:bodyPr/>
          <a:lstStyle/>
          <a:p>
            <a:r>
              <a:rPr lang="en-AU" dirty="0"/>
              <a:t>Overview</a:t>
            </a:r>
          </a:p>
        </p:txBody>
      </p:sp>
      <p:graphicFrame>
        <p:nvGraphicFramePr>
          <p:cNvPr id="7" name="Diagramm 6">
            <a:extLst>
              <a:ext uri="{FF2B5EF4-FFF2-40B4-BE49-F238E27FC236}">
                <a16:creationId xmlns:a16="http://schemas.microsoft.com/office/drawing/2014/main" id="{2FC0928C-5125-184E-959F-B98E655D0485}"/>
              </a:ext>
            </a:extLst>
          </p:cNvPr>
          <p:cNvGraphicFramePr/>
          <p:nvPr/>
        </p:nvGraphicFramePr>
        <p:xfrm>
          <a:off x="911424" y="1268760"/>
          <a:ext cx="950505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Pfeil nach rechts 7">
            <a:extLst>
              <a:ext uri="{FF2B5EF4-FFF2-40B4-BE49-F238E27FC236}">
                <a16:creationId xmlns:a16="http://schemas.microsoft.com/office/drawing/2014/main" id="{75DB4543-9BC9-D54A-8D68-3A7DFAF4669A}"/>
              </a:ext>
            </a:extLst>
          </p:cNvPr>
          <p:cNvSpPr/>
          <p:nvPr/>
        </p:nvSpPr>
        <p:spPr>
          <a:xfrm rot="10800000">
            <a:off x="7032104" y="2204864"/>
            <a:ext cx="1080120" cy="576064"/>
          </a:xfrm>
          <a:prstGeom prst="rightArrow">
            <a:avLst/>
          </a:prstGeom>
          <a:solidFill>
            <a:srgbClr val="95843F"/>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feil nach rechts 4">
            <a:extLst>
              <a:ext uri="{FF2B5EF4-FFF2-40B4-BE49-F238E27FC236}">
                <a16:creationId xmlns:a16="http://schemas.microsoft.com/office/drawing/2014/main" id="{F59D97DD-4112-9F4F-88A6-4D5684284C97}"/>
              </a:ext>
            </a:extLst>
          </p:cNvPr>
          <p:cNvSpPr/>
          <p:nvPr/>
        </p:nvSpPr>
        <p:spPr>
          <a:xfrm>
            <a:off x="2279576" y="4077072"/>
            <a:ext cx="1080120" cy="576064"/>
          </a:xfrm>
          <a:prstGeom prst="rightArrow">
            <a:avLst/>
          </a:prstGeom>
          <a:solidFill>
            <a:srgbClr val="95843F"/>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754232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99456" y="476672"/>
            <a:ext cx="10753200" cy="505528"/>
          </a:xfrm>
        </p:spPr>
        <p:txBody>
          <a:bodyPr/>
          <a:lstStyle/>
          <a:p>
            <a:r>
              <a:rPr lang="de-DE" dirty="0" err="1"/>
              <a:t>Where</a:t>
            </a:r>
            <a:r>
              <a:rPr lang="de-DE" dirty="0"/>
              <a:t> </a:t>
            </a:r>
            <a:r>
              <a:rPr lang="de-DE" dirty="0" err="1"/>
              <a:t>are</a:t>
            </a:r>
            <a:r>
              <a:rPr lang="de-DE" dirty="0"/>
              <a:t> </a:t>
            </a:r>
            <a:r>
              <a:rPr lang="de-DE" dirty="0" err="1"/>
              <a:t>we</a:t>
            </a:r>
            <a:r>
              <a:rPr lang="de-DE" dirty="0"/>
              <a:t>?</a:t>
            </a:r>
            <a:endParaRPr lang="de-DE" dirty="0">
              <a:solidFill>
                <a:schemeClr val="bg1"/>
              </a:solidFill>
            </a:endParaRPr>
          </a:p>
        </p:txBody>
      </p:sp>
      <p:sp>
        <p:nvSpPr>
          <p:cNvPr id="4099" name="Rectangle 3"/>
          <p:cNvSpPr>
            <a:spLocks noGrp="1" noChangeArrowheads="1"/>
          </p:cNvSpPr>
          <p:nvPr>
            <p:ph type="body" idx="1"/>
          </p:nvPr>
        </p:nvSpPr>
        <p:spPr>
          <a:xfrm>
            <a:off x="1199456" y="1484784"/>
            <a:ext cx="10753200" cy="4525200"/>
          </a:xfrm>
        </p:spPr>
        <p:txBody>
          <a:bodyPr/>
          <a:lstStyle/>
          <a:p>
            <a:pPr>
              <a:buNone/>
            </a:pPr>
            <a:r>
              <a:rPr lang="de-DE" dirty="0"/>
              <a:t>Episode </a:t>
            </a:r>
            <a:r>
              <a:rPr lang="de-DE" dirty="0" smtClean="0"/>
              <a:t>1</a:t>
            </a:r>
            <a:r>
              <a:rPr lang="de-DE" dirty="0"/>
              <a:t>: </a:t>
            </a:r>
            <a:r>
              <a:rPr lang="de-DE" dirty="0" smtClean="0"/>
              <a:t>	</a:t>
            </a:r>
            <a:r>
              <a:rPr lang="de-DE" dirty="0" err="1" smtClean="0"/>
              <a:t>Literature</a:t>
            </a:r>
            <a:r>
              <a:rPr lang="de-DE" dirty="0" smtClean="0"/>
              <a:t> </a:t>
            </a:r>
            <a:r>
              <a:rPr lang="de-DE" dirty="0" err="1"/>
              <a:t>review</a:t>
            </a:r>
            <a:r>
              <a:rPr lang="de-DE" dirty="0"/>
              <a:t>, </a:t>
            </a:r>
            <a:r>
              <a:rPr lang="de-DE" dirty="0" err="1"/>
              <a:t>status</a:t>
            </a:r>
            <a:r>
              <a:rPr lang="de-DE" dirty="0"/>
              <a:t> quo</a:t>
            </a:r>
          </a:p>
          <a:p>
            <a:pPr>
              <a:buNone/>
            </a:pPr>
            <a:endParaRPr lang="de-DE" b="1" dirty="0" smtClean="0">
              <a:solidFill>
                <a:srgbClr val="95843F"/>
              </a:solidFill>
            </a:endParaRPr>
          </a:p>
          <a:p>
            <a:pPr>
              <a:buNone/>
            </a:pPr>
            <a:r>
              <a:rPr lang="de-DE" b="1" dirty="0" smtClean="0">
                <a:solidFill>
                  <a:srgbClr val="95843F"/>
                </a:solidFill>
              </a:rPr>
              <a:t>Episode 2</a:t>
            </a:r>
            <a:r>
              <a:rPr lang="de-DE" b="1" dirty="0">
                <a:solidFill>
                  <a:srgbClr val="95843F"/>
                </a:solidFill>
              </a:rPr>
              <a:t>: </a:t>
            </a:r>
            <a:r>
              <a:rPr lang="de-DE" b="1" dirty="0" smtClean="0">
                <a:solidFill>
                  <a:srgbClr val="95843F"/>
                </a:solidFill>
              </a:rPr>
              <a:t>	</a:t>
            </a:r>
            <a:r>
              <a:rPr lang="de-DE" b="1" dirty="0" err="1" smtClean="0">
                <a:solidFill>
                  <a:srgbClr val="95843F"/>
                </a:solidFill>
              </a:rPr>
              <a:t>Methodologies</a:t>
            </a:r>
            <a:r>
              <a:rPr lang="de-DE" b="1" dirty="0" smtClean="0">
                <a:solidFill>
                  <a:srgbClr val="95843F"/>
                </a:solidFill>
              </a:rPr>
              <a:t> </a:t>
            </a:r>
            <a:r>
              <a:rPr lang="de-DE" b="1" dirty="0" err="1">
                <a:solidFill>
                  <a:srgbClr val="95843F"/>
                </a:solidFill>
              </a:rPr>
              <a:t>used</a:t>
            </a:r>
            <a:r>
              <a:rPr lang="de-DE" b="1" dirty="0">
                <a:solidFill>
                  <a:srgbClr val="95843F"/>
                </a:solidFill>
              </a:rPr>
              <a:t> / </a:t>
            </a:r>
            <a:r>
              <a:rPr lang="de-DE" b="1" dirty="0" err="1">
                <a:solidFill>
                  <a:srgbClr val="95843F"/>
                </a:solidFill>
              </a:rPr>
              <a:t>studies</a:t>
            </a:r>
            <a:endParaRPr lang="de-DE" b="1" dirty="0">
              <a:solidFill>
                <a:srgbClr val="95843F"/>
              </a:solidFill>
            </a:endParaRPr>
          </a:p>
          <a:p>
            <a:pPr>
              <a:buNone/>
            </a:pPr>
            <a:endParaRPr lang="de-DE" dirty="0" smtClean="0"/>
          </a:p>
          <a:p>
            <a:pPr>
              <a:buNone/>
            </a:pPr>
            <a:r>
              <a:rPr lang="de-DE" dirty="0" smtClean="0"/>
              <a:t>Episode 3</a:t>
            </a:r>
            <a:r>
              <a:rPr lang="de-DE" dirty="0"/>
              <a:t>: </a:t>
            </a:r>
            <a:r>
              <a:rPr lang="de-DE" dirty="0" smtClean="0"/>
              <a:t>	</a:t>
            </a:r>
            <a:r>
              <a:rPr lang="de-DE" dirty="0" err="1" smtClean="0"/>
              <a:t>Institutionalization</a:t>
            </a:r>
            <a:r>
              <a:rPr lang="de-DE" dirty="0" smtClean="0"/>
              <a:t> </a:t>
            </a:r>
            <a:r>
              <a:rPr lang="de-DE" dirty="0"/>
              <a:t>of </a:t>
            </a:r>
            <a:r>
              <a:rPr lang="de-DE" dirty="0" err="1"/>
              <a:t>sustainability</a:t>
            </a:r>
            <a:r>
              <a:rPr lang="de-DE" dirty="0"/>
              <a:t> </a:t>
            </a:r>
            <a:r>
              <a:rPr lang="de-DE" dirty="0" err="1"/>
              <a:t>communication</a:t>
            </a:r>
            <a:endParaRPr lang="de-DE" dirty="0"/>
          </a:p>
          <a:p>
            <a:pPr>
              <a:buNone/>
            </a:pPr>
            <a:endParaRPr lang="de-DE" dirty="0" smtClean="0"/>
          </a:p>
          <a:p>
            <a:pPr>
              <a:buNone/>
            </a:pPr>
            <a:r>
              <a:rPr lang="de-DE" dirty="0" smtClean="0"/>
              <a:t>Episode 4</a:t>
            </a:r>
            <a:r>
              <a:rPr lang="de-DE" dirty="0"/>
              <a:t>: </a:t>
            </a:r>
            <a:r>
              <a:rPr lang="de-DE" dirty="0" smtClean="0"/>
              <a:t>	Future </a:t>
            </a:r>
            <a:r>
              <a:rPr lang="de-DE" dirty="0" err="1"/>
              <a:t>methodologies</a:t>
            </a:r>
            <a:r>
              <a:rPr lang="de-DE" dirty="0"/>
              <a:t>, </a:t>
            </a:r>
            <a:r>
              <a:rPr lang="de-DE" dirty="0" err="1"/>
              <a:t>engagement</a:t>
            </a:r>
            <a:endParaRPr lang="de-DE" dirty="0"/>
          </a:p>
          <a:p>
            <a:pPr>
              <a:buNone/>
            </a:pPr>
            <a:endParaRPr lang="de-DE" dirty="0"/>
          </a:p>
          <a:p>
            <a:pPr>
              <a:buNone/>
            </a:pPr>
            <a:endParaRPr lang="de-DE" b="1" dirty="0">
              <a:solidFill>
                <a:srgbClr val="DFC638"/>
              </a:solidFill>
            </a:endParaRPr>
          </a:p>
          <a:p>
            <a:pPr>
              <a:buFontTx/>
              <a:buNone/>
            </a:pPr>
            <a:endParaRPr lang="de-DE" dirty="0"/>
          </a:p>
        </p:txBody>
      </p:sp>
    </p:spTree>
    <p:extLst>
      <p:ext uri="{BB962C8B-B14F-4D97-AF65-F5344CB8AC3E}">
        <p14:creationId xmlns:p14="http://schemas.microsoft.com/office/powerpoint/2010/main" val="134699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DC909087-661A-D642-9199-9F087E8A0779}"/>
              </a:ext>
            </a:extLst>
          </p:cNvPr>
          <p:cNvSpPr/>
          <p:nvPr/>
        </p:nvSpPr>
        <p:spPr>
          <a:xfrm>
            <a:off x="1176670" y="5570848"/>
            <a:ext cx="10992544" cy="1170520"/>
          </a:xfrm>
          <a:prstGeom prst="rect">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hteck 3">
            <a:extLst>
              <a:ext uri="{FF2B5EF4-FFF2-40B4-BE49-F238E27FC236}">
                <a16:creationId xmlns:a16="http://schemas.microsoft.com/office/drawing/2014/main" id="{D8C6464B-4F58-C34F-A744-C39749CC117F}"/>
              </a:ext>
            </a:extLst>
          </p:cNvPr>
          <p:cNvSpPr/>
          <p:nvPr/>
        </p:nvSpPr>
        <p:spPr>
          <a:xfrm>
            <a:off x="1199456" y="1340768"/>
            <a:ext cx="10992544" cy="1368152"/>
          </a:xfrm>
          <a:prstGeom prst="rect">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22" name="Rectangle 2"/>
          <p:cNvSpPr>
            <a:spLocks noGrp="1" noChangeArrowheads="1"/>
          </p:cNvSpPr>
          <p:nvPr>
            <p:ph type="title"/>
          </p:nvPr>
        </p:nvSpPr>
        <p:spPr/>
        <p:txBody>
          <a:bodyPr/>
          <a:lstStyle/>
          <a:p>
            <a:pPr algn="ctr"/>
            <a:r>
              <a:rPr lang="de-DE" dirty="0">
                <a:solidFill>
                  <a:schemeClr val="bg1"/>
                </a:solidFill>
              </a:rPr>
              <a:t>Learning </a:t>
            </a:r>
            <a:r>
              <a:rPr lang="de-DE" dirty="0" err="1">
                <a:solidFill>
                  <a:schemeClr val="bg1"/>
                </a:solidFill>
              </a:rPr>
              <a:t>outcomes</a:t>
            </a:r>
            <a:endParaRPr lang="de-DE" dirty="0">
              <a:solidFill>
                <a:schemeClr val="bg1"/>
              </a:solidFill>
            </a:endParaRPr>
          </a:p>
        </p:txBody>
      </p:sp>
      <p:sp>
        <p:nvSpPr>
          <p:cNvPr id="5123" name="Rectangle 3"/>
          <p:cNvSpPr>
            <a:spLocks noGrp="1" noChangeArrowheads="1"/>
          </p:cNvSpPr>
          <p:nvPr>
            <p:ph type="body" idx="1"/>
          </p:nvPr>
        </p:nvSpPr>
        <p:spPr>
          <a:xfrm>
            <a:off x="1199457" y="1484784"/>
            <a:ext cx="10753194" cy="4525200"/>
          </a:xfrm>
        </p:spPr>
        <p:txBody>
          <a:bodyPr>
            <a:noAutofit/>
          </a:bodyPr>
          <a:lstStyle/>
          <a:p>
            <a:pPr>
              <a:lnSpc>
                <a:spcPct val="90000"/>
              </a:lnSpc>
              <a:buFontTx/>
              <a:buNone/>
            </a:pPr>
            <a:r>
              <a:rPr lang="en-GB" sz="1400" b="1" dirty="0" smtClean="0">
                <a:solidFill>
                  <a:srgbClr val="95843F"/>
                </a:solidFill>
              </a:rPr>
              <a:t>Learning outcome 1: </a:t>
            </a:r>
          </a:p>
          <a:p>
            <a:pPr>
              <a:lnSpc>
                <a:spcPct val="90000"/>
              </a:lnSpc>
              <a:buFontTx/>
              <a:buNone/>
            </a:pPr>
            <a:r>
              <a:rPr lang="en-GB" sz="1400" b="1" dirty="0" smtClean="0"/>
              <a:t>Describe </a:t>
            </a:r>
            <a:r>
              <a:rPr lang="en-GB" sz="1400" dirty="0" smtClean="0"/>
              <a:t>the diverse nature of contemporary practices of sustainability communication on an individual, organizational and societal level, the relationship of strategic communication practices to other public communication practices, the role of stakeholders and publics and the communication practitioners in and outside of organizations (corporate, NGO, political and educational institutions etc.)</a:t>
            </a:r>
          </a:p>
          <a:p>
            <a:pPr>
              <a:lnSpc>
                <a:spcPct val="90000"/>
              </a:lnSpc>
              <a:buFontTx/>
              <a:buNone/>
            </a:pPr>
            <a:endParaRPr lang="en-GB" sz="1400" dirty="0" smtClean="0"/>
          </a:p>
          <a:p>
            <a:pPr>
              <a:lnSpc>
                <a:spcPct val="90000"/>
              </a:lnSpc>
              <a:buNone/>
            </a:pPr>
            <a:r>
              <a:rPr lang="en-GB" sz="1400" b="1" dirty="0" smtClean="0">
                <a:solidFill>
                  <a:srgbClr val="95843F"/>
                </a:solidFill>
              </a:rPr>
              <a:t>Learning outcome 2: </a:t>
            </a:r>
            <a:endParaRPr lang="en-GB" sz="1400" dirty="0" smtClean="0"/>
          </a:p>
          <a:p>
            <a:pPr>
              <a:lnSpc>
                <a:spcPct val="90000"/>
              </a:lnSpc>
              <a:buFontTx/>
              <a:buNone/>
            </a:pPr>
            <a:r>
              <a:rPr lang="en-GB" sz="1400" b="1" dirty="0" smtClean="0"/>
              <a:t>Develop </a:t>
            </a:r>
            <a:r>
              <a:rPr lang="en-GB" sz="1400" dirty="0" smtClean="0"/>
              <a:t>comprehensive and well-founded knowledge in sustainability communication as field of study, an understanding of how other disciplines relate to the field and an international perspective on the field.</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3: </a:t>
            </a:r>
          </a:p>
          <a:p>
            <a:pPr>
              <a:lnSpc>
                <a:spcPct val="90000"/>
              </a:lnSpc>
              <a:buFontTx/>
              <a:buNone/>
            </a:pPr>
            <a:r>
              <a:rPr lang="en-GB" sz="1400" b="1" dirty="0" smtClean="0"/>
              <a:t>Understand</a:t>
            </a:r>
            <a:r>
              <a:rPr lang="en-GB" sz="1400" dirty="0" smtClean="0"/>
              <a:t> the key elements of communication theories, strategies and tactics, and, thus, the character and operationalization of best practice sustainability communication planning frameworks.</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4: </a:t>
            </a:r>
            <a:endParaRPr lang="en-GB" sz="1400" dirty="0" smtClean="0"/>
          </a:p>
          <a:p>
            <a:pPr>
              <a:lnSpc>
                <a:spcPct val="90000"/>
              </a:lnSpc>
              <a:buFontTx/>
              <a:buNone/>
            </a:pPr>
            <a:r>
              <a:rPr lang="en-GB" sz="1400" b="1" dirty="0" smtClean="0"/>
              <a:t>Advance</a:t>
            </a:r>
            <a:r>
              <a:rPr lang="en-GB" sz="1400" dirty="0" smtClean="0"/>
              <a:t> your understanding of social and civic responsibility and develop an appreciation of the philosophical and social context of sustainability communication. Advance your knowledge and respect of ethics and ethical standards in relation to communication of, about and for sustainability.</a:t>
            </a:r>
          </a:p>
          <a:p>
            <a:pPr>
              <a:lnSpc>
                <a:spcPct val="90000"/>
              </a:lnSpc>
              <a:buFontTx/>
              <a:buNone/>
            </a:pPr>
            <a:endParaRPr lang="en-GB" sz="1400" dirty="0" smtClean="0"/>
          </a:p>
          <a:p>
            <a:pPr>
              <a:lnSpc>
                <a:spcPct val="90000"/>
              </a:lnSpc>
              <a:buFontTx/>
              <a:buNone/>
            </a:pPr>
            <a:r>
              <a:rPr lang="en-GB" sz="1400" b="1" dirty="0" smtClean="0">
                <a:solidFill>
                  <a:srgbClr val="95843F"/>
                </a:solidFill>
              </a:rPr>
              <a:t>Learning outcome 5: </a:t>
            </a:r>
          </a:p>
          <a:p>
            <a:pPr>
              <a:lnSpc>
                <a:spcPct val="90000"/>
              </a:lnSpc>
              <a:buFontTx/>
              <a:buNone/>
            </a:pPr>
            <a:r>
              <a:rPr lang="en-GB" sz="1400" b="1" dirty="0" smtClean="0"/>
              <a:t>Anticipate and Interpret </a:t>
            </a:r>
            <a:r>
              <a:rPr lang="en-GB" sz="1400" dirty="0" smtClean="0"/>
              <a:t>current issues and challenges of a world in transformation and social change. Develop a deep understanding of and skills to create change, develop advocacy, leadership and authorship in and for sustainability communication.</a:t>
            </a:r>
          </a:p>
          <a:p>
            <a:pPr>
              <a:lnSpc>
                <a:spcPct val="90000"/>
              </a:lnSpc>
              <a:buFontTx/>
              <a:buNone/>
            </a:pPr>
            <a:endParaRPr lang="en-GB" sz="1400" dirty="0"/>
          </a:p>
        </p:txBody>
      </p:sp>
    </p:spTree>
    <p:extLst>
      <p:ext uri="{BB962C8B-B14F-4D97-AF65-F5344CB8AC3E}">
        <p14:creationId xmlns:p14="http://schemas.microsoft.com/office/powerpoint/2010/main" val="295140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2B38A6-5C02-F44E-8BBC-4DBEF371205B}"/>
              </a:ext>
            </a:extLst>
          </p:cNvPr>
          <p:cNvSpPr>
            <a:spLocks noGrp="1"/>
          </p:cNvSpPr>
          <p:nvPr>
            <p:ph type="title"/>
          </p:nvPr>
        </p:nvSpPr>
        <p:spPr/>
        <p:txBody>
          <a:bodyPr/>
          <a:lstStyle/>
          <a:p>
            <a:r>
              <a:rPr lang="en-AU" dirty="0"/>
              <a:t>Overview</a:t>
            </a:r>
          </a:p>
        </p:txBody>
      </p:sp>
      <p:sp>
        <p:nvSpPr>
          <p:cNvPr id="3" name="Inhaltsplatzhalter 2">
            <a:extLst>
              <a:ext uri="{FF2B5EF4-FFF2-40B4-BE49-F238E27FC236}">
                <a16:creationId xmlns:a16="http://schemas.microsoft.com/office/drawing/2014/main" id="{F4FB391B-5323-9943-A7B0-AA039DDB1735}"/>
              </a:ext>
            </a:extLst>
          </p:cNvPr>
          <p:cNvSpPr>
            <a:spLocks noGrp="1"/>
          </p:cNvSpPr>
          <p:nvPr>
            <p:ph idx="1"/>
          </p:nvPr>
        </p:nvSpPr>
        <p:spPr/>
        <p:txBody>
          <a:bodyPr/>
          <a:lstStyle/>
          <a:p>
            <a:pPr marL="457200" indent="-457200">
              <a:buAutoNum type="alphaUcPeriod"/>
            </a:pPr>
            <a:r>
              <a:rPr lang="en-AU" dirty="0"/>
              <a:t>Heuristics</a:t>
            </a:r>
          </a:p>
          <a:p>
            <a:pPr marL="457200" indent="-457200">
              <a:buAutoNum type="alphaUcPeriod"/>
            </a:pPr>
            <a:r>
              <a:rPr lang="en-AU" dirty="0"/>
              <a:t>Methods used in Sustainability Communication so far</a:t>
            </a:r>
          </a:p>
          <a:p>
            <a:pPr marL="457200" indent="-457200">
              <a:buAutoNum type="alphaUcPeriod"/>
            </a:pPr>
            <a:endParaRPr lang="en-AU" dirty="0"/>
          </a:p>
        </p:txBody>
      </p:sp>
    </p:spTree>
    <p:extLst>
      <p:ext uri="{BB962C8B-B14F-4D97-AF65-F5344CB8AC3E}">
        <p14:creationId xmlns:p14="http://schemas.microsoft.com/office/powerpoint/2010/main" val="1422340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A. </a:t>
            </a:r>
            <a:r>
              <a:rPr lang="de-AT" dirty="0" err="1"/>
              <a:t>Heuristics</a:t>
            </a:r>
            <a:endParaRPr lang="de-AT" dirty="0"/>
          </a:p>
        </p:txBody>
      </p:sp>
      <p:pic>
        <p:nvPicPr>
          <p:cNvPr id="13" name="Grafik 12" descr="Sonnenbrille">
            <a:extLst>
              <a:ext uri="{FF2B5EF4-FFF2-40B4-BE49-F238E27FC236}">
                <a16:creationId xmlns:a16="http://schemas.microsoft.com/office/drawing/2014/main" id="{5B925436-82BA-014C-9AE5-06A4C6D12A04}"/>
              </a:ext>
            </a:extLst>
          </p:cNvPr>
          <p:cNvPicPr>
            <a:picLocks noChangeAspect="1"/>
          </p:cNvPicPr>
          <p:nvPr/>
        </p:nvPicPr>
        <p:blipFill>
          <a:blip r:embed="rId2">
            <a:extLst>
              <a:ext uri="{96DAC541-7B7A-43D3-8B79-37D633B846F1}">
                <asvg:svgBlip xmlns:asvg="http://schemas.microsoft.com/office/drawing/2016/SVG/main" xmlns="" r:embed="rId8"/>
              </a:ext>
            </a:extLst>
          </a:blip>
          <a:stretch>
            <a:fillRect/>
          </a:stretch>
        </p:blipFill>
        <p:spPr>
          <a:xfrm>
            <a:off x="8104361" y="1276916"/>
            <a:ext cx="1499009" cy="1499009"/>
          </a:xfrm>
          <a:prstGeom prst="rect">
            <a:avLst/>
          </a:prstGeom>
        </p:spPr>
      </p:pic>
      <p:pic>
        <p:nvPicPr>
          <p:cNvPr id="14" name="Grafik 13" descr="Sonnenbrille">
            <a:extLst>
              <a:ext uri="{FF2B5EF4-FFF2-40B4-BE49-F238E27FC236}">
                <a16:creationId xmlns:a16="http://schemas.microsoft.com/office/drawing/2014/main" id="{D72B8078-925B-3A47-8A14-4DEE446E00CF}"/>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a:off x="9709559" y="1281919"/>
            <a:ext cx="1499009" cy="1499009"/>
          </a:xfrm>
          <a:prstGeom prst="rect">
            <a:avLst/>
          </a:prstGeom>
          <a:effectLst/>
        </p:spPr>
      </p:pic>
      <p:sp>
        <p:nvSpPr>
          <p:cNvPr id="15" name="Ellipse 14"/>
          <p:cNvSpPr/>
          <p:nvPr/>
        </p:nvSpPr>
        <p:spPr>
          <a:xfrm>
            <a:off x="3424844" y="1886989"/>
            <a:ext cx="4347556" cy="1280160"/>
          </a:xfrm>
          <a:prstGeom prst="ellipse">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6" name="Ellipse 15"/>
          <p:cNvSpPr/>
          <p:nvPr/>
        </p:nvSpPr>
        <p:spPr>
          <a:xfrm>
            <a:off x="3909527" y="3167148"/>
            <a:ext cx="4523735" cy="2440549"/>
          </a:xfrm>
          <a:prstGeom prst="ellipse">
            <a:avLst/>
          </a:prstGeom>
          <a:pattFill prst="pct20">
            <a:fgClr>
              <a:schemeClr val="accent1">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aphicFrame>
        <p:nvGraphicFramePr>
          <p:cNvPr id="17" name="Inhaltsplatzhalter 3"/>
          <p:cNvGraphicFramePr>
            <a:graphicFrameLocks/>
          </p:cNvGraphicFramePr>
          <p:nvPr>
            <p:extLst>
              <p:ext uri="{D42A27DB-BD31-4B8C-83A1-F6EECF244321}">
                <p14:modId xmlns:p14="http://schemas.microsoft.com/office/powerpoint/2010/main" val="60071290"/>
              </p:ext>
            </p:extLst>
          </p:nvPr>
        </p:nvGraphicFramePr>
        <p:xfrm>
          <a:off x="1143000" y="2452254"/>
          <a:ext cx="8857211" cy="3643745"/>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18" name="Textfeld 17"/>
          <p:cNvSpPr txBox="1"/>
          <p:nvPr/>
        </p:nvSpPr>
        <p:spPr>
          <a:xfrm>
            <a:off x="3264823" y="2082922"/>
            <a:ext cx="4613564" cy="369332"/>
          </a:xfrm>
          <a:prstGeom prst="rect">
            <a:avLst/>
          </a:prstGeom>
          <a:noFill/>
        </p:spPr>
        <p:txBody>
          <a:bodyPr wrap="square" rtlCol="0">
            <a:spAutoFit/>
          </a:bodyPr>
          <a:lstStyle/>
          <a:p>
            <a:pPr algn="ctr"/>
            <a:r>
              <a:rPr lang="de-AT" dirty="0"/>
              <a:t>Grand </a:t>
            </a:r>
            <a:r>
              <a:rPr lang="de-AT" dirty="0" err="1"/>
              <a:t>Theory</a:t>
            </a:r>
            <a:endParaRPr lang="de-AT" dirty="0"/>
          </a:p>
        </p:txBody>
      </p:sp>
      <p:sp>
        <p:nvSpPr>
          <p:cNvPr id="19" name="Textfeld 18"/>
          <p:cNvSpPr txBox="1"/>
          <p:nvPr/>
        </p:nvSpPr>
        <p:spPr>
          <a:xfrm>
            <a:off x="6216407" y="3627795"/>
            <a:ext cx="1779927" cy="646331"/>
          </a:xfrm>
          <a:prstGeom prst="rect">
            <a:avLst/>
          </a:prstGeom>
          <a:noFill/>
        </p:spPr>
        <p:txBody>
          <a:bodyPr wrap="square" rtlCol="0">
            <a:spAutoFit/>
          </a:bodyPr>
          <a:lstStyle/>
          <a:p>
            <a:pPr algn="ctr"/>
            <a:r>
              <a:rPr lang="de-AT" dirty="0"/>
              <a:t>Approach/ </a:t>
            </a:r>
            <a:r>
              <a:rPr lang="de-AT" dirty="0" err="1"/>
              <a:t>Perspective</a:t>
            </a:r>
            <a:endParaRPr lang="de-AT" dirty="0"/>
          </a:p>
        </p:txBody>
      </p:sp>
      <p:sp>
        <p:nvSpPr>
          <p:cNvPr id="20" name="Ellipse 19"/>
          <p:cNvSpPr/>
          <p:nvPr/>
        </p:nvSpPr>
        <p:spPr>
          <a:xfrm>
            <a:off x="3918744" y="4074621"/>
            <a:ext cx="914400" cy="914400"/>
          </a:xfrm>
          <a:prstGeom prst="ellipse">
            <a:avLst/>
          </a:prstGeom>
          <a:pattFill prst="pct20">
            <a:fgClr>
              <a:schemeClr val="accent1">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1" name="Textfeld 20"/>
          <p:cNvSpPr txBox="1"/>
          <p:nvPr/>
        </p:nvSpPr>
        <p:spPr>
          <a:xfrm>
            <a:off x="3862872" y="4274126"/>
            <a:ext cx="1017037" cy="523220"/>
          </a:xfrm>
          <a:prstGeom prst="rect">
            <a:avLst/>
          </a:prstGeom>
          <a:noFill/>
        </p:spPr>
        <p:txBody>
          <a:bodyPr wrap="square" rtlCol="0">
            <a:spAutoFit/>
          </a:bodyPr>
          <a:lstStyle/>
          <a:p>
            <a:pPr algn="ctr"/>
            <a:r>
              <a:rPr lang="de-AT" sz="1400" dirty="0"/>
              <a:t>Quant./ </a:t>
            </a:r>
            <a:r>
              <a:rPr lang="de-AT" sz="1400" dirty="0" err="1"/>
              <a:t>qual</a:t>
            </a:r>
            <a:r>
              <a:rPr lang="de-AT" sz="1400" dirty="0"/>
              <a:t>.</a:t>
            </a:r>
          </a:p>
        </p:txBody>
      </p:sp>
      <p:sp>
        <p:nvSpPr>
          <p:cNvPr id="22" name="Ellipse 21"/>
          <p:cNvSpPr/>
          <p:nvPr/>
        </p:nvSpPr>
        <p:spPr>
          <a:xfrm>
            <a:off x="6453794" y="2082922"/>
            <a:ext cx="914400" cy="914400"/>
          </a:xfrm>
          <a:prstGeom prst="ellipse">
            <a:avLst/>
          </a:prstGeom>
          <a:pattFill prst="pct20">
            <a:fgClr>
              <a:schemeClr val="accent1">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3" name="Textfeld 22"/>
          <p:cNvSpPr txBox="1"/>
          <p:nvPr/>
        </p:nvSpPr>
        <p:spPr>
          <a:xfrm>
            <a:off x="6405825" y="2365870"/>
            <a:ext cx="1017037" cy="307777"/>
          </a:xfrm>
          <a:prstGeom prst="rect">
            <a:avLst/>
          </a:prstGeom>
          <a:noFill/>
        </p:spPr>
        <p:txBody>
          <a:bodyPr wrap="square" rtlCol="0">
            <a:spAutoFit/>
          </a:bodyPr>
          <a:lstStyle/>
          <a:p>
            <a:pPr algn="ctr"/>
            <a:r>
              <a:rPr lang="de-AT" sz="1400" dirty="0" err="1"/>
              <a:t>paradigms</a:t>
            </a:r>
            <a:endParaRPr lang="de-AT" sz="1400" dirty="0"/>
          </a:p>
        </p:txBody>
      </p:sp>
      <p:sp>
        <p:nvSpPr>
          <p:cNvPr id="24" name="Textfeld 23"/>
          <p:cNvSpPr txBox="1"/>
          <p:nvPr/>
        </p:nvSpPr>
        <p:spPr>
          <a:xfrm>
            <a:off x="623392" y="6411357"/>
            <a:ext cx="4752528" cy="246221"/>
          </a:xfrm>
          <a:prstGeom prst="rect">
            <a:avLst/>
          </a:prstGeom>
          <a:noFill/>
        </p:spPr>
        <p:txBody>
          <a:bodyPr wrap="square" rtlCol="0">
            <a:spAutoFit/>
          </a:bodyPr>
          <a:lstStyle/>
          <a:p>
            <a:r>
              <a:rPr lang="en-US" sz="1000" dirty="0"/>
              <a:t>Icon made by </a:t>
            </a:r>
            <a:r>
              <a:rPr lang="en-US" sz="1000" dirty="0" smtClean="0"/>
              <a:t>Raj Dev </a:t>
            </a:r>
            <a:r>
              <a:rPr lang="en-US" sz="1000" dirty="0"/>
              <a:t>from www.freeicons.io </a:t>
            </a:r>
            <a:endParaRPr lang="de-DE" sz="1000" dirty="0"/>
          </a:p>
        </p:txBody>
      </p:sp>
    </p:spTree>
    <p:extLst>
      <p:ext uri="{BB962C8B-B14F-4D97-AF65-F5344CB8AC3E}">
        <p14:creationId xmlns:p14="http://schemas.microsoft.com/office/powerpoint/2010/main" val="1672821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A. </a:t>
            </a:r>
            <a:r>
              <a:rPr lang="de-AT" dirty="0" err="1"/>
              <a:t>Heuristics</a:t>
            </a:r>
            <a:endParaRPr lang="de-AT" dirty="0"/>
          </a:p>
        </p:txBody>
      </p:sp>
      <p:sp>
        <p:nvSpPr>
          <p:cNvPr id="3" name="Inhaltsplatzhalter 2"/>
          <p:cNvSpPr>
            <a:spLocks noGrp="1"/>
          </p:cNvSpPr>
          <p:nvPr>
            <p:ph idx="1"/>
          </p:nvPr>
        </p:nvSpPr>
        <p:spPr/>
        <p:txBody>
          <a:bodyPr/>
          <a:lstStyle/>
          <a:p>
            <a:r>
              <a:rPr lang="de-AT" dirty="0" err="1"/>
              <a:t>Functionalist</a:t>
            </a:r>
            <a:r>
              <a:rPr lang="de-AT" dirty="0"/>
              <a:t> </a:t>
            </a:r>
            <a:r>
              <a:rPr lang="de-AT" dirty="0" smtClean="0"/>
              <a:t>vs. </a:t>
            </a:r>
            <a:r>
              <a:rPr lang="de-AT" dirty="0" err="1"/>
              <a:t>critical</a:t>
            </a:r>
            <a:endParaRPr lang="de-AT" dirty="0"/>
          </a:p>
          <a:p>
            <a:r>
              <a:rPr lang="de-AT" dirty="0" err="1"/>
              <a:t>Pragmatic</a:t>
            </a:r>
            <a:r>
              <a:rPr lang="de-AT" dirty="0"/>
              <a:t> </a:t>
            </a:r>
            <a:r>
              <a:rPr lang="de-AT" dirty="0" smtClean="0"/>
              <a:t>vs. </a:t>
            </a:r>
            <a:r>
              <a:rPr lang="de-AT" dirty="0" err="1"/>
              <a:t>constitutive</a:t>
            </a:r>
            <a:endParaRPr lang="de-AT" dirty="0"/>
          </a:p>
          <a:p>
            <a:r>
              <a:rPr lang="de-AT" dirty="0"/>
              <a:t>Positivist vs. interpretative</a:t>
            </a:r>
          </a:p>
          <a:p>
            <a:r>
              <a:rPr lang="de-AT" dirty="0" err="1"/>
              <a:t>Descriptive</a:t>
            </a:r>
            <a:r>
              <a:rPr lang="de-AT" dirty="0"/>
              <a:t> vs. explorative, </a:t>
            </a:r>
            <a:r>
              <a:rPr lang="de-AT" dirty="0" err="1"/>
              <a:t>critical</a:t>
            </a:r>
            <a:endParaRPr lang="de-AT" dirty="0"/>
          </a:p>
          <a:p>
            <a:r>
              <a:rPr lang="de-AT" dirty="0"/>
              <a:t>Transmission </a:t>
            </a:r>
            <a:r>
              <a:rPr lang="de-AT" dirty="0" smtClean="0"/>
              <a:t>vs. </a:t>
            </a:r>
            <a:r>
              <a:rPr lang="de-AT" dirty="0" err="1"/>
              <a:t>sensemaking</a:t>
            </a:r>
            <a:r>
              <a:rPr lang="de-AT" dirty="0"/>
              <a:t>, </a:t>
            </a:r>
            <a:r>
              <a:rPr lang="de-AT" dirty="0" err="1"/>
              <a:t>constitution</a:t>
            </a:r>
            <a:endParaRPr lang="de-AT" dirty="0"/>
          </a:p>
        </p:txBody>
      </p:sp>
    </p:spTree>
    <p:extLst>
      <p:ext uri="{BB962C8B-B14F-4D97-AF65-F5344CB8AC3E}">
        <p14:creationId xmlns:p14="http://schemas.microsoft.com/office/powerpoint/2010/main" val="2498366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feil nach rechts 10"/>
          <p:cNvSpPr/>
          <p:nvPr/>
        </p:nvSpPr>
        <p:spPr>
          <a:xfrm>
            <a:off x="7187894" y="5208485"/>
            <a:ext cx="3044419" cy="6454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Pfeil nach rechts 7"/>
          <p:cNvSpPr/>
          <p:nvPr/>
        </p:nvSpPr>
        <p:spPr>
          <a:xfrm>
            <a:off x="1839557" y="5206697"/>
            <a:ext cx="3044419" cy="6454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 name="Ellipse 5"/>
          <p:cNvSpPr/>
          <p:nvPr/>
        </p:nvSpPr>
        <p:spPr>
          <a:xfrm>
            <a:off x="4655079" y="2407025"/>
            <a:ext cx="2896794" cy="1691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p:cNvSpPr>
            <a:spLocks noGrp="1"/>
          </p:cNvSpPr>
          <p:nvPr>
            <p:ph type="title"/>
          </p:nvPr>
        </p:nvSpPr>
        <p:spPr/>
        <p:txBody>
          <a:bodyPr/>
          <a:lstStyle/>
          <a:p>
            <a:r>
              <a:rPr lang="de-AT" dirty="0"/>
              <a:t>A. </a:t>
            </a:r>
            <a:r>
              <a:rPr lang="de-AT" dirty="0" err="1"/>
              <a:t>Heuristics</a:t>
            </a:r>
            <a:endParaRPr lang="de-AT" dirty="0"/>
          </a:p>
        </p:txBody>
      </p:sp>
      <p:sp>
        <p:nvSpPr>
          <p:cNvPr id="3" name="Inhaltsplatzhalter 2"/>
          <p:cNvSpPr>
            <a:spLocks noGrp="1"/>
          </p:cNvSpPr>
          <p:nvPr>
            <p:ph idx="1"/>
          </p:nvPr>
        </p:nvSpPr>
        <p:spPr/>
        <p:txBody>
          <a:bodyPr/>
          <a:lstStyle/>
          <a:p>
            <a:r>
              <a:rPr lang="de-AT" dirty="0" err="1"/>
              <a:t>Deductive</a:t>
            </a:r>
            <a:r>
              <a:rPr lang="de-AT" dirty="0"/>
              <a:t> vs. </a:t>
            </a:r>
            <a:r>
              <a:rPr lang="de-AT" dirty="0" err="1"/>
              <a:t>inductive</a:t>
            </a:r>
            <a:endParaRPr lang="de-AT" dirty="0"/>
          </a:p>
        </p:txBody>
      </p:sp>
      <p:pic>
        <p:nvPicPr>
          <p:cNvPr id="2050" name="Picture 2" descr="http://socialresearchmethods.net/kb/Assets/images/deduct.gif"/>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15783" y="3123042"/>
            <a:ext cx="3810000" cy="16287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ocialresearchmethods.net/kb/Assets/images/induct.gif"/>
          <p:cNvPicPr>
            <a:picLocks noChangeAspect="1" noChangeArrowheads="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79453" y="2961117"/>
            <a:ext cx="3810000" cy="1790700"/>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p:cNvSpPr txBox="1"/>
          <p:nvPr/>
        </p:nvSpPr>
        <p:spPr>
          <a:xfrm>
            <a:off x="2216075" y="5335793"/>
            <a:ext cx="3259567" cy="369332"/>
          </a:xfrm>
          <a:prstGeom prst="rect">
            <a:avLst/>
          </a:prstGeom>
          <a:noFill/>
        </p:spPr>
        <p:txBody>
          <a:bodyPr wrap="square" rtlCol="0">
            <a:spAutoFit/>
          </a:bodyPr>
          <a:lstStyle/>
          <a:p>
            <a:r>
              <a:rPr lang="de-AT" dirty="0"/>
              <a:t>Proof </a:t>
            </a:r>
            <a:r>
              <a:rPr lang="de-AT" dirty="0" err="1"/>
              <a:t>of</a:t>
            </a:r>
            <a:r>
              <a:rPr lang="de-AT" dirty="0"/>
              <a:t> a </a:t>
            </a:r>
            <a:r>
              <a:rPr lang="de-AT" dirty="0" err="1"/>
              <a:t>theory</a:t>
            </a:r>
            <a:endParaRPr lang="de-AT" dirty="0"/>
          </a:p>
        </p:txBody>
      </p:sp>
      <p:sp>
        <p:nvSpPr>
          <p:cNvPr id="7" name="Textfeld 6"/>
          <p:cNvSpPr txBox="1"/>
          <p:nvPr/>
        </p:nvSpPr>
        <p:spPr>
          <a:xfrm>
            <a:off x="7628163" y="5335793"/>
            <a:ext cx="3259567" cy="369332"/>
          </a:xfrm>
          <a:prstGeom prst="rect">
            <a:avLst/>
          </a:prstGeom>
          <a:noFill/>
        </p:spPr>
        <p:txBody>
          <a:bodyPr wrap="square" rtlCol="0">
            <a:spAutoFit/>
          </a:bodyPr>
          <a:lstStyle/>
          <a:p>
            <a:r>
              <a:rPr lang="de-AT" dirty="0" err="1"/>
              <a:t>Buildung</a:t>
            </a:r>
            <a:r>
              <a:rPr lang="de-AT" dirty="0"/>
              <a:t> a </a:t>
            </a:r>
            <a:r>
              <a:rPr lang="de-AT" dirty="0" err="1"/>
              <a:t>theory</a:t>
            </a:r>
            <a:endParaRPr lang="de-AT" dirty="0"/>
          </a:p>
        </p:txBody>
      </p:sp>
      <p:sp>
        <p:nvSpPr>
          <p:cNvPr id="5" name="Textfeld 4"/>
          <p:cNvSpPr txBox="1"/>
          <p:nvPr/>
        </p:nvSpPr>
        <p:spPr>
          <a:xfrm>
            <a:off x="4905492" y="2775474"/>
            <a:ext cx="2302136" cy="923330"/>
          </a:xfrm>
          <a:prstGeom prst="rect">
            <a:avLst/>
          </a:prstGeom>
          <a:noFill/>
        </p:spPr>
        <p:txBody>
          <a:bodyPr wrap="square" rtlCol="0">
            <a:spAutoFit/>
          </a:bodyPr>
          <a:lstStyle/>
          <a:p>
            <a:pPr algn="ctr"/>
            <a:r>
              <a:rPr lang="de-AT" dirty="0" err="1"/>
              <a:t>Method</a:t>
            </a:r>
            <a:r>
              <a:rPr lang="de-AT" dirty="0"/>
              <a:t>: </a:t>
            </a:r>
            <a:r>
              <a:rPr lang="de-AT" dirty="0" err="1"/>
              <a:t>creates</a:t>
            </a:r>
            <a:r>
              <a:rPr lang="de-AT" dirty="0"/>
              <a:t> a </a:t>
            </a:r>
            <a:r>
              <a:rPr lang="de-AT" dirty="0" err="1"/>
              <a:t>connection</a:t>
            </a:r>
            <a:r>
              <a:rPr lang="de-AT" dirty="0"/>
              <a:t> </a:t>
            </a:r>
            <a:r>
              <a:rPr lang="de-AT" dirty="0" err="1"/>
              <a:t>between</a:t>
            </a:r>
            <a:r>
              <a:rPr lang="de-AT" dirty="0"/>
              <a:t> </a:t>
            </a:r>
            <a:r>
              <a:rPr lang="de-AT" dirty="0" err="1"/>
              <a:t>reality</a:t>
            </a:r>
            <a:r>
              <a:rPr lang="de-AT" dirty="0"/>
              <a:t> </a:t>
            </a:r>
            <a:r>
              <a:rPr lang="de-AT" dirty="0" err="1"/>
              <a:t>and</a:t>
            </a:r>
            <a:r>
              <a:rPr lang="de-AT" dirty="0"/>
              <a:t> </a:t>
            </a:r>
            <a:r>
              <a:rPr lang="de-AT" dirty="0" err="1"/>
              <a:t>Theory</a:t>
            </a:r>
            <a:endParaRPr lang="de-AT" dirty="0"/>
          </a:p>
        </p:txBody>
      </p:sp>
    </p:spTree>
    <p:extLst>
      <p:ext uri="{BB962C8B-B14F-4D97-AF65-F5344CB8AC3E}">
        <p14:creationId xmlns:p14="http://schemas.microsoft.com/office/powerpoint/2010/main" val="152880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A. </a:t>
            </a:r>
            <a:r>
              <a:rPr lang="de-AT" dirty="0" err="1"/>
              <a:t>Heuristics</a:t>
            </a:r>
            <a:endParaRPr lang="de-AT" dirty="0"/>
          </a:p>
        </p:txBody>
      </p:sp>
      <p:sp>
        <p:nvSpPr>
          <p:cNvPr id="3" name="Inhaltsplatzhalter 2"/>
          <p:cNvSpPr>
            <a:spLocks noGrp="1"/>
          </p:cNvSpPr>
          <p:nvPr>
            <p:ph idx="1"/>
          </p:nvPr>
        </p:nvSpPr>
        <p:spPr>
          <a:xfrm>
            <a:off x="2711624" y="2132856"/>
            <a:ext cx="7272808" cy="4525963"/>
          </a:xfrm>
        </p:spPr>
        <p:txBody>
          <a:bodyPr>
            <a:normAutofit/>
          </a:bodyPr>
          <a:lstStyle/>
          <a:p>
            <a:pPr marL="45720" indent="0" algn="ctr">
              <a:buNone/>
            </a:pPr>
            <a:endParaRPr lang="en-GB" sz="2800" dirty="0"/>
          </a:p>
          <a:p>
            <a:pPr marL="45720" indent="0" algn="ctr">
              <a:buNone/>
            </a:pPr>
            <a:endParaRPr lang="en-GB" sz="2800" dirty="0"/>
          </a:p>
          <a:p>
            <a:pPr marL="45720" indent="0" algn="ctr">
              <a:buNone/>
            </a:pPr>
            <a:r>
              <a:rPr lang="en-GB" sz="2800" dirty="0"/>
              <a:t>Quantitative Research Confirms - Qualitative Research Explores</a:t>
            </a:r>
            <a:endParaRPr lang="de-AT" sz="2800" dirty="0"/>
          </a:p>
          <a:p>
            <a:pPr algn="ctr"/>
            <a:endParaRPr lang="de-AT" sz="2800" dirty="0"/>
          </a:p>
        </p:txBody>
      </p:sp>
    </p:spTree>
    <p:extLst>
      <p:ext uri="{BB962C8B-B14F-4D97-AF65-F5344CB8AC3E}">
        <p14:creationId xmlns:p14="http://schemas.microsoft.com/office/powerpoint/2010/main" val="3090759352"/>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1856</Words>
  <Application>Microsoft Office PowerPoint</Application>
  <PresentationFormat>Breitbild</PresentationFormat>
  <Paragraphs>168</Paragraphs>
  <Slides>18</Slides>
  <Notes>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18</vt:i4>
      </vt:variant>
    </vt:vector>
  </HeadingPairs>
  <TitlesOfParts>
    <vt:vector size="22" baseType="lpstr">
      <vt:lpstr>Arial</vt:lpstr>
      <vt:lpstr>Calibri</vt:lpstr>
      <vt:lpstr>Verdana</vt:lpstr>
      <vt:lpstr>Larissa-Design</vt:lpstr>
      <vt:lpstr>Sustainability Communication as Field of Research</vt:lpstr>
      <vt:lpstr>Overview</vt:lpstr>
      <vt:lpstr>Where are we?</vt:lpstr>
      <vt:lpstr>Learning outcomes</vt:lpstr>
      <vt:lpstr>Overview</vt:lpstr>
      <vt:lpstr>A. Heuristics</vt:lpstr>
      <vt:lpstr>A. Heuristics</vt:lpstr>
      <vt:lpstr>A. Heuristics</vt:lpstr>
      <vt:lpstr>A. Heuristics</vt:lpstr>
      <vt:lpstr>A. Heuristics</vt:lpstr>
      <vt:lpstr>B. Methodologies used so far</vt:lpstr>
      <vt:lpstr>B. Methodologies used so far</vt:lpstr>
      <vt:lpstr>B. Methodologies used so far</vt:lpstr>
      <vt:lpstr>B. Methodologies used so far</vt:lpstr>
      <vt:lpstr>B. Methodologies used so far</vt:lpstr>
      <vt:lpstr>Outlook</vt:lpstr>
      <vt:lpstr>Outlook </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zmml</dc:creator>
  <cp:lastModifiedBy>Windows-Benutzer</cp:lastModifiedBy>
  <cp:revision>396</cp:revision>
  <dcterms:created xsi:type="dcterms:W3CDTF">2011-07-07T10:45:47Z</dcterms:created>
  <dcterms:modified xsi:type="dcterms:W3CDTF">2024-05-15T15:19:34Z</dcterms:modified>
</cp:coreProperties>
</file>