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4"/>
  </p:notesMasterIdLst>
  <p:handoutMasterIdLst>
    <p:handoutMasterId r:id="rId35"/>
  </p:handoutMasterIdLst>
  <p:sldIdLst>
    <p:sldId id="256" r:id="rId2"/>
    <p:sldId id="288" r:id="rId3"/>
    <p:sldId id="362" r:id="rId4"/>
    <p:sldId id="1054" r:id="rId5"/>
    <p:sldId id="363" r:id="rId6"/>
    <p:sldId id="391" r:id="rId7"/>
    <p:sldId id="563" r:id="rId8"/>
    <p:sldId id="564" r:id="rId9"/>
    <p:sldId id="1055" r:id="rId10"/>
    <p:sldId id="1053" r:id="rId11"/>
    <p:sldId id="1057" r:id="rId12"/>
    <p:sldId id="1096" r:id="rId13"/>
    <p:sldId id="1056" r:id="rId14"/>
    <p:sldId id="1069" r:id="rId15"/>
    <p:sldId id="1058" r:id="rId16"/>
    <p:sldId id="1061" r:id="rId17"/>
    <p:sldId id="1062" r:id="rId18"/>
    <p:sldId id="1067" r:id="rId19"/>
    <p:sldId id="379" r:id="rId20"/>
    <p:sldId id="382" r:id="rId21"/>
    <p:sldId id="383" r:id="rId22"/>
    <p:sldId id="384" r:id="rId23"/>
    <p:sldId id="1073" r:id="rId24"/>
    <p:sldId id="1074" r:id="rId25"/>
    <p:sldId id="1024" r:id="rId26"/>
    <p:sldId id="1094" r:id="rId27"/>
    <p:sldId id="1095" r:id="rId28"/>
    <p:sldId id="385" r:id="rId29"/>
    <p:sldId id="1075" r:id="rId30"/>
    <p:sldId id="1076" r:id="rId31"/>
    <p:sldId id="386" r:id="rId32"/>
    <p:sldId id="374" r:id="rId3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Benutzer" initials="W" lastIdx="3" clrIdx="0">
    <p:extLst>
      <p:ext uri="{19B8F6BF-5375-455C-9EA6-DF929625EA0E}">
        <p15:presenceInfo xmlns:p15="http://schemas.microsoft.com/office/powerpoint/2012/main" userId="Windows-Benutz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1A59"/>
    <a:srgbClr val="C1D694"/>
    <a:srgbClr val="95843F"/>
    <a:srgbClr val="BEBC32"/>
    <a:srgbClr val="00664B"/>
    <a:srgbClr val="FFFFFF"/>
    <a:srgbClr val="6CB8D8"/>
    <a:srgbClr val="DFC638"/>
    <a:srgbClr val="A99090"/>
    <a:srgbClr val="3B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63" autoAdjust="0"/>
    <p:restoredTop sz="77077" autoAdjust="0"/>
  </p:normalViewPr>
  <p:slideViewPr>
    <p:cSldViewPr>
      <p:cViewPr varScale="1">
        <p:scale>
          <a:sx n="46" d="100"/>
          <a:sy n="46" d="100"/>
        </p:scale>
        <p:origin x="1476" y="4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49" d="100"/>
          <a:sy n="49" d="100"/>
        </p:scale>
        <p:origin x="2733" y="33"/>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iagrams/_rels/data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_rels/data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_rels/drawing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_rels/drawing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13B470-677F-496D-86BE-553D36F93638}" type="doc">
      <dgm:prSet loTypeId="urn:microsoft.com/office/officeart/2005/8/layout/pyramid4" loCatId="relationship" qsTypeId="urn:microsoft.com/office/officeart/2005/8/quickstyle/simple2" qsCatId="simple" csTypeId="urn:microsoft.com/office/officeart/2005/8/colors/accent2_2" csCatId="accent2" phldr="1"/>
      <dgm:spPr/>
      <dgm:t>
        <a:bodyPr/>
        <a:lstStyle/>
        <a:p>
          <a:endParaRPr lang="de-DE"/>
        </a:p>
      </dgm:t>
    </dgm:pt>
    <dgm:pt modelId="{BF7B0ED4-BD2B-47EC-A50B-9DF4A8A10B9E}">
      <dgm:prSet phldrT="[Text]"/>
      <dgm:spPr/>
      <dgm:t>
        <a:bodyPr/>
        <a:lstStyle/>
        <a:p>
          <a:r>
            <a:rPr lang="de-DE" b="1" dirty="0"/>
            <a:t>Science &amp; </a:t>
          </a:r>
          <a:r>
            <a:rPr lang="de-DE" b="1" dirty="0" err="1"/>
            <a:t>Risk</a:t>
          </a:r>
          <a:r>
            <a:rPr lang="de-DE" b="1" dirty="0"/>
            <a:t> Communication</a:t>
          </a:r>
        </a:p>
      </dgm:t>
    </dgm:pt>
    <dgm:pt modelId="{2F89FDB3-3F91-4E01-8F5F-86ADFFE8521E}" type="parTrans" cxnId="{EE199B69-6362-413A-829A-B2F20A5C1205}">
      <dgm:prSet/>
      <dgm:spPr/>
      <dgm:t>
        <a:bodyPr/>
        <a:lstStyle/>
        <a:p>
          <a:endParaRPr lang="de-DE" sz="1200"/>
        </a:p>
      </dgm:t>
    </dgm:pt>
    <dgm:pt modelId="{9E60A402-F7C8-48ED-BB70-A0A75B6425FB}" type="sibTrans" cxnId="{EE199B69-6362-413A-829A-B2F20A5C1205}">
      <dgm:prSet/>
      <dgm:spPr/>
      <dgm:t>
        <a:bodyPr/>
        <a:lstStyle/>
        <a:p>
          <a:endParaRPr lang="de-DE"/>
        </a:p>
      </dgm:t>
    </dgm:pt>
    <dgm:pt modelId="{374D363F-702B-40C1-B7F2-3B9F88D5B3A9}">
      <dgm:prSet phldrT="[Text]"/>
      <dgm:spPr/>
      <dgm:t>
        <a:bodyPr/>
        <a:lstStyle/>
        <a:p>
          <a:r>
            <a:rPr lang="de-DE" b="1" dirty="0"/>
            <a:t>Strategic / CSR Communication</a:t>
          </a:r>
        </a:p>
      </dgm:t>
    </dgm:pt>
    <dgm:pt modelId="{30B73B03-6F6D-4B9A-8ABD-9DAAD877B601}" type="parTrans" cxnId="{8E43AA27-877B-44FE-90CE-EDB04022E1F3}">
      <dgm:prSet/>
      <dgm:spPr/>
      <dgm:t>
        <a:bodyPr/>
        <a:lstStyle/>
        <a:p>
          <a:endParaRPr lang="de-DE" sz="1200"/>
        </a:p>
      </dgm:t>
    </dgm:pt>
    <dgm:pt modelId="{EF9E62D2-BA51-43CB-91E6-0265DD2836C8}" type="sibTrans" cxnId="{8E43AA27-877B-44FE-90CE-EDB04022E1F3}">
      <dgm:prSet/>
      <dgm:spPr/>
      <dgm:t>
        <a:bodyPr/>
        <a:lstStyle/>
        <a:p>
          <a:endParaRPr lang="de-DE"/>
        </a:p>
      </dgm:t>
    </dgm:pt>
    <dgm:pt modelId="{3D8D433C-0DBB-4C96-BDD8-998BA75C4EC7}">
      <dgm:prSet phldrT="[Text]"/>
      <dgm:spPr/>
      <dgm:t>
        <a:bodyPr/>
        <a:lstStyle/>
        <a:p>
          <a:r>
            <a:rPr lang="de-DE" b="1"/>
            <a:t>Sustainability Communication</a:t>
          </a:r>
        </a:p>
      </dgm:t>
    </dgm:pt>
    <dgm:pt modelId="{E97BE663-A626-4FC8-99A1-99024E87CCE7}" type="parTrans" cxnId="{CF35D29F-2700-4387-AB48-5F304762F580}">
      <dgm:prSet/>
      <dgm:spPr/>
      <dgm:t>
        <a:bodyPr/>
        <a:lstStyle/>
        <a:p>
          <a:endParaRPr lang="de-DE" sz="1200"/>
        </a:p>
      </dgm:t>
    </dgm:pt>
    <dgm:pt modelId="{5465C603-271C-4104-8F41-1F13720D52C8}" type="sibTrans" cxnId="{CF35D29F-2700-4387-AB48-5F304762F580}">
      <dgm:prSet/>
      <dgm:spPr/>
      <dgm:t>
        <a:bodyPr/>
        <a:lstStyle/>
        <a:p>
          <a:endParaRPr lang="de-DE"/>
        </a:p>
      </dgm:t>
    </dgm:pt>
    <dgm:pt modelId="{91FC90BF-6755-4069-92EC-62A85AEE6558}">
      <dgm:prSet phldrT="[Text]"/>
      <dgm:spPr/>
      <dgm:t>
        <a:bodyPr/>
        <a:lstStyle/>
        <a:p>
          <a:r>
            <a:rPr lang="de-DE" b="1" dirty="0"/>
            <a:t>Environmental </a:t>
          </a:r>
          <a:r>
            <a:rPr lang="de-DE" b="1" dirty="0" err="1"/>
            <a:t>and</a:t>
          </a:r>
          <a:r>
            <a:rPr lang="de-DE" b="1" dirty="0"/>
            <a:t> </a:t>
          </a:r>
          <a:r>
            <a:rPr lang="de-DE" b="1" dirty="0" err="1"/>
            <a:t>Social</a:t>
          </a:r>
          <a:r>
            <a:rPr lang="de-DE" b="1" dirty="0"/>
            <a:t> Change Communication</a:t>
          </a:r>
        </a:p>
      </dgm:t>
    </dgm:pt>
    <dgm:pt modelId="{CA8587B9-C718-4B81-AECD-DB0AD25C4652}" type="parTrans" cxnId="{32365DFF-EDFC-4322-A6FA-E11F7821FB20}">
      <dgm:prSet/>
      <dgm:spPr/>
      <dgm:t>
        <a:bodyPr/>
        <a:lstStyle/>
        <a:p>
          <a:endParaRPr lang="de-DE" sz="1200"/>
        </a:p>
      </dgm:t>
    </dgm:pt>
    <dgm:pt modelId="{CEAC2A46-83B5-4A83-B904-481D976BD080}" type="sibTrans" cxnId="{32365DFF-EDFC-4322-A6FA-E11F7821FB20}">
      <dgm:prSet/>
      <dgm:spPr/>
      <dgm:t>
        <a:bodyPr/>
        <a:lstStyle/>
        <a:p>
          <a:endParaRPr lang="de-DE"/>
        </a:p>
      </dgm:t>
    </dgm:pt>
    <dgm:pt modelId="{E6AFAF1A-E352-D84F-B880-CE752F4A8A71}" type="pres">
      <dgm:prSet presAssocID="{D113B470-677F-496D-86BE-553D36F93638}" presName="compositeShape" presStyleCnt="0">
        <dgm:presLayoutVars>
          <dgm:chMax val="9"/>
          <dgm:dir/>
          <dgm:resizeHandles val="exact"/>
        </dgm:presLayoutVars>
      </dgm:prSet>
      <dgm:spPr/>
      <dgm:t>
        <a:bodyPr/>
        <a:lstStyle/>
        <a:p>
          <a:endParaRPr lang="de-DE"/>
        </a:p>
      </dgm:t>
    </dgm:pt>
    <dgm:pt modelId="{2303C013-96E4-4B43-AD57-9EE7BECCE586}" type="pres">
      <dgm:prSet presAssocID="{D113B470-677F-496D-86BE-553D36F93638}" presName="triangle1" presStyleLbl="node1" presStyleIdx="0" presStyleCnt="4">
        <dgm:presLayoutVars>
          <dgm:bulletEnabled val="1"/>
        </dgm:presLayoutVars>
      </dgm:prSet>
      <dgm:spPr/>
      <dgm:t>
        <a:bodyPr/>
        <a:lstStyle/>
        <a:p>
          <a:endParaRPr lang="de-DE"/>
        </a:p>
      </dgm:t>
    </dgm:pt>
    <dgm:pt modelId="{E006B595-B18F-FB42-BBED-9C3671EAC38F}" type="pres">
      <dgm:prSet presAssocID="{D113B470-677F-496D-86BE-553D36F93638}" presName="triangle2" presStyleLbl="node1" presStyleIdx="1" presStyleCnt="4">
        <dgm:presLayoutVars>
          <dgm:bulletEnabled val="1"/>
        </dgm:presLayoutVars>
      </dgm:prSet>
      <dgm:spPr/>
      <dgm:t>
        <a:bodyPr/>
        <a:lstStyle/>
        <a:p>
          <a:endParaRPr lang="de-DE"/>
        </a:p>
      </dgm:t>
    </dgm:pt>
    <dgm:pt modelId="{8537A2BA-DF87-844A-A2C0-4C7451A9D45C}" type="pres">
      <dgm:prSet presAssocID="{D113B470-677F-496D-86BE-553D36F93638}" presName="triangle3" presStyleLbl="node1" presStyleIdx="2" presStyleCnt="4">
        <dgm:presLayoutVars>
          <dgm:bulletEnabled val="1"/>
        </dgm:presLayoutVars>
      </dgm:prSet>
      <dgm:spPr/>
      <dgm:t>
        <a:bodyPr/>
        <a:lstStyle/>
        <a:p>
          <a:endParaRPr lang="de-DE"/>
        </a:p>
      </dgm:t>
    </dgm:pt>
    <dgm:pt modelId="{FF99BDAF-4FD8-E948-822F-B361EC3D0CD9}" type="pres">
      <dgm:prSet presAssocID="{D113B470-677F-496D-86BE-553D36F93638}" presName="triangle4" presStyleLbl="node1" presStyleIdx="3" presStyleCnt="4">
        <dgm:presLayoutVars>
          <dgm:bulletEnabled val="1"/>
        </dgm:presLayoutVars>
      </dgm:prSet>
      <dgm:spPr/>
      <dgm:t>
        <a:bodyPr/>
        <a:lstStyle/>
        <a:p>
          <a:endParaRPr lang="de-DE"/>
        </a:p>
      </dgm:t>
    </dgm:pt>
  </dgm:ptLst>
  <dgm:cxnLst>
    <dgm:cxn modelId="{C9095082-0A26-644A-9343-7C5376EFDA6B}" type="presOf" srcId="{D113B470-677F-496D-86BE-553D36F93638}" destId="{E6AFAF1A-E352-D84F-B880-CE752F4A8A71}" srcOrd="0" destOrd="0" presId="urn:microsoft.com/office/officeart/2005/8/layout/pyramid4"/>
    <dgm:cxn modelId="{D6F844D8-59DD-FF4A-A027-DEE418483EF2}" type="presOf" srcId="{3D8D433C-0DBB-4C96-BDD8-998BA75C4EC7}" destId="{8537A2BA-DF87-844A-A2C0-4C7451A9D45C}" srcOrd="0" destOrd="0" presId="urn:microsoft.com/office/officeart/2005/8/layout/pyramid4"/>
    <dgm:cxn modelId="{6FC29E15-6187-534D-BD27-BFCCFFA5206A}" type="presOf" srcId="{BF7B0ED4-BD2B-47EC-A50B-9DF4A8A10B9E}" destId="{2303C013-96E4-4B43-AD57-9EE7BECCE586}" srcOrd="0" destOrd="0" presId="urn:microsoft.com/office/officeart/2005/8/layout/pyramid4"/>
    <dgm:cxn modelId="{6CCFB06F-1B52-7E4C-A39E-728F280241DB}" type="presOf" srcId="{91FC90BF-6755-4069-92EC-62A85AEE6558}" destId="{FF99BDAF-4FD8-E948-822F-B361EC3D0CD9}" srcOrd="0" destOrd="0" presId="urn:microsoft.com/office/officeart/2005/8/layout/pyramid4"/>
    <dgm:cxn modelId="{EE199B69-6362-413A-829A-B2F20A5C1205}" srcId="{D113B470-677F-496D-86BE-553D36F93638}" destId="{BF7B0ED4-BD2B-47EC-A50B-9DF4A8A10B9E}" srcOrd="0" destOrd="0" parTransId="{2F89FDB3-3F91-4E01-8F5F-86ADFFE8521E}" sibTransId="{9E60A402-F7C8-48ED-BB70-A0A75B6425FB}"/>
    <dgm:cxn modelId="{8E43AA27-877B-44FE-90CE-EDB04022E1F3}" srcId="{D113B470-677F-496D-86BE-553D36F93638}" destId="{374D363F-702B-40C1-B7F2-3B9F88D5B3A9}" srcOrd="1" destOrd="0" parTransId="{30B73B03-6F6D-4B9A-8ABD-9DAAD877B601}" sibTransId="{EF9E62D2-BA51-43CB-91E6-0265DD2836C8}"/>
    <dgm:cxn modelId="{CF35D29F-2700-4387-AB48-5F304762F580}" srcId="{D113B470-677F-496D-86BE-553D36F93638}" destId="{3D8D433C-0DBB-4C96-BDD8-998BA75C4EC7}" srcOrd="2" destOrd="0" parTransId="{E97BE663-A626-4FC8-99A1-99024E87CCE7}" sibTransId="{5465C603-271C-4104-8F41-1F13720D52C8}"/>
    <dgm:cxn modelId="{CA1AB00B-A217-734C-84C1-DF96D2F9E6C0}" type="presOf" srcId="{374D363F-702B-40C1-B7F2-3B9F88D5B3A9}" destId="{E006B595-B18F-FB42-BBED-9C3671EAC38F}" srcOrd="0" destOrd="0" presId="urn:microsoft.com/office/officeart/2005/8/layout/pyramid4"/>
    <dgm:cxn modelId="{32365DFF-EDFC-4322-A6FA-E11F7821FB20}" srcId="{D113B470-677F-496D-86BE-553D36F93638}" destId="{91FC90BF-6755-4069-92EC-62A85AEE6558}" srcOrd="3" destOrd="0" parTransId="{CA8587B9-C718-4B81-AECD-DB0AD25C4652}" sibTransId="{CEAC2A46-83B5-4A83-B904-481D976BD080}"/>
    <dgm:cxn modelId="{2C9F1309-38E0-B740-9E84-EAED03059764}" type="presParOf" srcId="{E6AFAF1A-E352-D84F-B880-CE752F4A8A71}" destId="{2303C013-96E4-4B43-AD57-9EE7BECCE586}" srcOrd="0" destOrd="0" presId="urn:microsoft.com/office/officeart/2005/8/layout/pyramid4"/>
    <dgm:cxn modelId="{E7D76843-EF81-2E4C-8531-0D596BFC597B}" type="presParOf" srcId="{E6AFAF1A-E352-D84F-B880-CE752F4A8A71}" destId="{E006B595-B18F-FB42-BBED-9C3671EAC38F}" srcOrd="1" destOrd="0" presId="urn:microsoft.com/office/officeart/2005/8/layout/pyramid4"/>
    <dgm:cxn modelId="{77EE6E1E-0C4D-764B-9697-342B76539F17}" type="presParOf" srcId="{E6AFAF1A-E352-D84F-B880-CE752F4A8A71}" destId="{8537A2BA-DF87-844A-A2C0-4C7451A9D45C}" srcOrd="2" destOrd="0" presId="urn:microsoft.com/office/officeart/2005/8/layout/pyramid4"/>
    <dgm:cxn modelId="{D338C7A9-C9C5-4248-834C-78FCB5E89BD9}" type="presParOf" srcId="{E6AFAF1A-E352-D84F-B880-CE752F4A8A71}" destId="{FF99BDAF-4FD8-E948-822F-B361EC3D0CD9}" srcOrd="3"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F63B37-9D97-4BC4-B33D-27A99C339467}"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FA46995E-99E9-4F2C-9A68-65C8E5A5A744}">
      <dgm:prSet/>
      <dgm:spPr/>
      <dgm:t>
        <a:bodyPr/>
        <a:lstStyle/>
        <a:p>
          <a:r>
            <a:rPr lang="en-AU" dirty="0"/>
            <a:t>Communication about &amp; of environment, risk, CC, CSR</a:t>
          </a:r>
          <a:endParaRPr lang="en-US" dirty="0"/>
        </a:p>
      </dgm:t>
    </dgm:pt>
    <dgm:pt modelId="{625693ED-AC03-4451-BDBE-1087B8CCB1CC}" type="parTrans" cxnId="{AFE7EF10-2523-4312-84E1-D879BC487563}">
      <dgm:prSet/>
      <dgm:spPr/>
      <dgm:t>
        <a:bodyPr/>
        <a:lstStyle/>
        <a:p>
          <a:endParaRPr lang="en-US"/>
        </a:p>
      </dgm:t>
    </dgm:pt>
    <dgm:pt modelId="{82A2E445-1040-430F-B9A8-D75F40CFEC7D}" type="sibTrans" cxnId="{AFE7EF10-2523-4312-84E1-D879BC487563}">
      <dgm:prSet/>
      <dgm:spPr/>
      <dgm:t>
        <a:bodyPr/>
        <a:lstStyle/>
        <a:p>
          <a:endParaRPr lang="en-US"/>
        </a:p>
      </dgm:t>
    </dgm:pt>
    <dgm:pt modelId="{4D60A5B2-0C16-47B1-B35A-5A055F6793DF}">
      <dgm:prSet/>
      <dgm:spPr/>
      <dgm:t>
        <a:bodyPr/>
        <a:lstStyle/>
        <a:p>
          <a:r>
            <a:rPr lang="en-AU" dirty="0"/>
            <a:t>Communication </a:t>
          </a:r>
          <a:r>
            <a:rPr lang="en-AU" i="1" dirty="0"/>
            <a:t>for </a:t>
          </a:r>
          <a:r>
            <a:rPr lang="en-AU" i="0" dirty="0"/>
            <a:t>transformation</a:t>
          </a:r>
          <a:endParaRPr lang="en-US" dirty="0"/>
        </a:p>
      </dgm:t>
    </dgm:pt>
    <dgm:pt modelId="{16FE06E6-4584-4CE2-A133-C85A3877F31A}" type="parTrans" cxnId="{480837D0-4381-4028-9039-F1455C35F654}">
      <dgm:prSet/>
      <dgm:spPr/>
      <dgm:t>
        <a:bodyPr/>
        <a:lstStyle/>
        <a:p>
          <a:endParaRPr lang="en-US"/>
        </a:p>
      </dgm:t>
    </dgm:pt>
    <dgm:pt modelId="{2D0829CC-00C0-4148-8EC1-30786F7D9683}" type="sibTrans" cxnId="{480837D0-4381-4028-9039-F1455C35F654}">
      <dgm:prSet/>
      <dgm:spPr/>
      <dgm:t>
        <a:bodyPr/>
        <a:lstStyle/>
        <a:p>
          <a:endParaRPr lang="en-US"/>
        </a:p>
      </dgm:t>
    </dgm:pt>
    <dgm:pt modelId="{8E9E61EA-EABA-435E-B6B8-2074B3342A5F}" type="pres">
      <dgm:prSet presAssocID="{F9F63B37-9D97-4BC4-B33D-27A99C339467}" presName="root" presStyleCnt="0">
        <dgm:presLayoutVars>
          <dgm:dir/>
          <dgm:resizeHandles val="exact"/>
        </dgm:presLayoutVars>
      </dgm:prSet>
      <dgm:spPr/>
      <dgm:t>
        <a:bodyPr/>
        <a:lstStyle/>
        <a:p>
          <a:endParaRPr lang="de-DE"/>
        </a:p>
      </dgm:t>
    </dgm:pt>
    <dgm:pt modelId="{67D1BEDE-E8BA-480A-8501-F43A40F64457}" type="pres">
      <dgm:prSet presAssocID="{FA46995E-99E9-4F2C-9A68-65C8E5A5A744}" presName="compNode" presStyleCnt="0"/>
      <dgm:spPr/>
    </dgm:pt>
    <dgm:pt modelId="{930C6963-32C9-4D75-9E59-8A06BA3B607F}" type="pres">
      <dgm:prSet presAssocID="{FA46995E-99E9-4F2C-9A68-65C8E5A5A744}" presName="bgRect" presStyleLbl="bgShp" presStyleIdx="0" presStyleCnt="2"/>
      <dgm:spPr/>
    </dgm:pt>
    <dgm:pt modelId="{0B033D8B-91DF-4EFD-99E4-DD5570E394B8}" type="pres">
      <dgm:prSet presAssocID="{FA46995E-99E9-4F2C-9A68-65C8E5A5A744}" presName="iconRect" presStyleLbl="node1" presStyleIdx="0" presStyleCnt="2"/>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de-DE"/>
        </a:p>
      </dgm:t>
      <dgm:extLst>
        <a:ext uri="{E40237B7-FDA0-4F09-8148-C483321AD2D9}">
          <dgm14:cNvPr xmlns:dgm14="http://schemas.microsoft.com/office/drawing/2010/diagram" id="0" name="" descr="User Network"/>
        </a:ext>
      </dgm:extLst>
    </dgm:pt>
    <dgm:pt modelId="{4E3107A8-FFB4-42C1-858B-DBF0CC0B7D93}" type="pres">
      <dgm:prSet presAssocID="{FA46995E-99E9-4F2C-9A68-65C8E5A5A744}" presName="spaceRect" presStyleCnt="0"/>
      <dgm:spPr/>
    </dgm:pt>
    <dgm:pt modelId="{3BAF69CC-2690-4143-8E53-FB7FF611AF01}" type="pres">
      <dgm:prSet presAssocID="{FA46995E-99E9-4F2C-9A68-65C8E5A5A744}" presName="parTx" presStyleLbl="revTx" presStyleIdx="0" presStyleCnt="2">
        <dgm:presLayoutVars>
          <dgm:chMax val="0"/>
          <dgm:chPref val="0"/>
        </dgm:presLayoutVars>
      </dgm:prSet>
      <dgm:spPr/>
      <dgm:t>
        <a:bodyPr/>
        <a:lstStyle/>
        <a:p>
          <a:endParaRPr lang="de-DE"/>
        </a:p>
      </dgm:t>
    </dgm:pt>
    <dgm:pt modelId="{4CE2B3F7-46D2-4A76-8458-D0515C65A5B0}" type="pres">
      <dgm:prSet presAssocID="{82A2E445-1040-430F-B9A8-D75F40CFEC7D}" presName="sibTrans" presStyleCnt="0"/>
      <dgm:spPr/>
    </dgm:pt>
    <dgm:pt modelId="{390CD031-08B5-434B-B6B5-760E5B9E55C7}" type="pres">
      <dgm:prSet presAssocID="{4D60A5B2-0C16-47B1-B35A-5A055F6793DF}" presName="compNode" presStyleCnt="0"/>
      <dgm:spPr/>
    </dgm:pt>
    <dgm:pt modelId="{B1284FF2-67D7-4FA7-A71E-831DD8369A50}" type="pres">
      <dgm:prSet presAssocID="{4D60A5B2-0C16-47B1-B35A-5A055F6793DF}" presName="bgRect" presStyleLbl="bgShp" presStyleIdx="1" presStyleCnt="2"/>
      <dgm:spPr/>
    </dgm:pt>
    <dgm:pt modelId="{EF6D29D8-0105-4758-BA36-F6A792AF9D2D}" type="pres">
      <dgm:prSet presAssocID="{4D60A5B2-0C16-47B1-B35A-5A055F6793DF}" presName="iconRect" presStyleLbl="node1" presStyleIdx="1" presStyleCnt="2"/>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de-DE"/>
        </a:p>
      </dgm:t>
      <dgm:extLst>
        <a:ext uri="{E40237B7-FDA0-4F09-8148-C483321AD2D9}">
          <dgm14:cNvPr xmlns:dgm14="http://schemas.microsoft.com/office/drawing/2010/diagram" id="0" name="" descr="Social Network"/>
        </a:ext>
      </dgm:extLst>
    </dgm:pt>
    <dgm:pt modelId="{0A77AE2E-57B6-40EC-B0EE-F18B433CC2D3}" type="pres">
      <dgm:prSet presAssocID="{4D60A5B2-0C16-47B1-B35A-5A055F6793DF}" presName="spaceRect" presStyleCnt="0"/>
      <dgm:spPr/>
    </dgm:pt>
    <dgm:pt modelId="{56FB378D-2D2B-403F-B6F0-D0250A3187AA}" type="pres">
      <dgm:prSet presAssocID="{4D60A5B2-0C16-47B1-B35A-5A055F6793DF}" presName="parTx" presStyleLbl="revTx" presStyleIdx="1" presStyleCnt="2">
        <dgm:presLayoutVars>
          <dgm:chMax val="0"/>
          <dgm:chPref val="0"/>
        </dgm:presLayoutVars>
      </dgm:prSet>
      <dgm:spPr/>
      <dgm:t>
        <a:bodyPr/>
        <a:lstStyle/>
        <a:p>
          <a:endParaRPr lang="de-DE"/>
        </a:p>
      </dgm:t>
    </dgm:pt>
  </dgm:ptLst>
  <dgm:cxnLst>
    <dgm:cxn modelId="{AFE7EF10-2523-4312-84E1-D879BC487563}" srcId="{F9F63B37-9D97-4BC4-B33D-27A99C339467}" destId="{FA46995E-99E9-4F2C-9A68-65C8E5A5A744}" srcOrd="0" destOrd="0" parTransId="{625693ED-AC03-4451-BDBE-1087B8CCB1CC}" sibTransId="{82A2E445-1040-430F-B9A8-D75F40CFEC7D}"/>
    <dgm:cxn modelId="{480837D0-4381-4028-9039-F1455C35F654}" srcId="{F9F63B37-9D97-4BC4-B33D-27A99C339467}" destId="{4D60A5B2-0C16-47B1-B35A-5A055F6793DF}" srcOrd="1" destOrd="0" parTransId="{16FE06E6-4584-4CE2-A133-C85A3877F31A}" sibTransId="{2D0829CC-00C0-4148-8EC1-30786F7D9683}"/>
    <dgm:cxn modelId="{81ECA2A9-F747-48AD-953E-65D2C390DE36}" type="presOf" srcId="{FA46995E-99E9-4F2C-9A68-65C8E5A5A744}" destId="{3BAF69CC-2690-4143-8E53-FB7FF611AF01}" srcOrd="0" destOrd="0" presId="urn:microsoft.com/office/officeart/2018/2/layout/IconVerticalSolidList"/>
    <dgm:cxn modelId="{689FB0CF-E4BB-4382-96A3-008D86D20FA3}" type="presOf" srcId="{F9F63B37-9D97-4BC4-B33D-27A99C339467}" destId="{8E9E61EA-EABA-435E-B6B8-2074B3342A5F}" srcOrd="0" destOrd="0" presId="urn:microsoft.com/office/officeart/2018/2/layout/IconVerticalSolidList"/>
    <dgm:cxn modelId="{65B6A378-76EF-428B-8934-D14C3CEDC456}" type="presOf" srcId="{4D60A5B2-0C16-47B1-B35A-5A055F6793DF}" destId="{56FB378D-2D2B-403F-B6F0-D0250A3187AA}" srcOrd="0" destOrd="0" presId="urn:microsoft.com/office/officeart/2018/2/layout/IconVerticalSolidList"/>
    <dgm:cxn modelId="{1F5E53D1-EA37-4C92-9B1D-62D9EAA1EE10}" type="presParOf" srcId="{8E9E61EA-EABA-435E-B6B8-2074B3342A5F}" destId="{67D1BEDE-E8BA-480A-8501-F43A40F64457}" srcOrd="0" destOrd="0" presId="urn:microsoft.com/office/officeart/2018/2/layout/IconVerticalSolidList"/>
    <dgm:cxn modelId="{0DE04F58-9961-474E-8726-229224A46D31}" type="presParOf" srcId="{67D1BEDE-E8BA-480A-8501-F43A40F64457}" destId="{930C6963-32C9-4D75-9E59-8A06BA3B607F}" srcOrd="0" destOrd="0" presId="urn:microsoft.com/office/officeart/2018/2/layout/IconVerticalSolidList"/>
    <dgm:cxn modelId="{E3CC11CD-2835-44A4-A933-9484F1A4E4D8}" type="presParOf" srcId="{67D1BEDE-E8BA-480A-8501-F43A40F64457}" destId="{0B033D8B-91DF-4EFD-99E4-DD5570E394B8}" srcOrd="1" destOrd="0" presId="urn:microsoft.com/office/officeart/2018/2/layout/IconVerticalSolidList"/>
    <dgm:cxn modelId="{265685F3-79BE-4D5F-BA2F-60B78A9E4D8D}" type="presParOf" srcId="{67D1BEDE-E8BA-480A-8501-F43A40F64457}" destId="{4E3107A8-FFB4-42C1-858B-DBF0CC0B7D93}" srcOrd="2" destOrd="0" presId="urn:microsoft.com/office/officeart/2018/2/layout/IconVerticalSolidList"/>
    <dgm:cxn modelId="{7ED98413-8888-4A6D-85AE-8BC8ADB43EA5}" type="presParOf" srcId="{67D1BEDE-E8BA-480A-8501-F43A40F64457}" destId="{3BAF69CC-2690-4143-8E53-FB7FF611AF01}" srcOrd="3" destOrd="0" presId="urn:microsoft.com/office/officeart/2018/2/layout/IconVerticalSolidList"/>
    <dgm:cxn modelId="{ACF97423-79EC-4D98-B241-DDA5FAD48574}" type="presParOf" srcId="{8E9E61EA-EABA-435E-B6B8-2074B3342A5F}" destId="{4CE2B3F7-46D2-4A76-8458-D0515C65A5B0}" srcOrd="1" destOrd="0" presId="urn:microsoft.com/office/officeart/2018/2/layout/IconVerticalSolidList"/>
    <dgm:cxn modelId="{BFE66382-DCDB-4D30-9523-476E1E261606}" type="presParOf" srcId="{8E9E61EA-EABA-435E-B6B8-2074B3342A5F}" destId="{390CD031-08B5-434B-B6B5-760E5B9E55C7}" srcOrd="2" destOrd="0" presId="urn:microsoft.com/office/officeart/2018/2/layout/IconVerticalSolidList"/>
    <dgm:cxn modelId="{78F03338-18AC-43B7-9F02-C0117E37F758}" type="presParOf" srcId="{390CD031-08B5-434B-B6B5-760E5B9E55C7}" destId="{B1284FF2-67D7-4FA7-A71E-831DD8369A50}" srcOrd="0" destOrd="0" presId="urn:microsoft.com/office/officeart/2018/2/layout/IconVerticalSolidList"/>
    <dgm:cxn modelId="{B28A9A58-6F4A-499A-BB2A-49C51E722A08}" type="presParOf" srcId="{390CD031-08B5-434B-B6B5-760E5B9E55C7}" destId="{EF6D29D8-0105-4758-BA36-F6A792AF9D2D}" srcOrd="1" destOrd="0" presId="urn:microsoft.com/office/officeart/2018/2/layout/IconVerticalSolidList"/>
    <dgm:cxn modelId="{2FFC44C1-DFC0-4FEC-88B4-2330015F45DB}" type="presParOf" srcId="{390CD031-08B5-434B-B6B5-760E5B9E55C7}" destId="{0A77AE2E-57B6-40EC-B0EE-F18B433CC2D3}" srcOrd="2" destOrd="0" presId="urn:microsoft.com/office/officeart/2018/2/layout/IconVerticalSolidList"/>
    <dgm:cxn modelId="{C63192A9-9D6B-43DA-BE81-59428A74A046}" type="presParOf" srcId="{390CD031-08B5-434B-B6B5-760E5B9E55C7}" destId="{56FB378D-2D2B-403F-B6F0-D0250A3187A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113B470-677F-496D-86BE-553D36F93638}" type="doc">
      <dgm:prSet loTypeId="urn:microsoft.com/office/officeart/2005/8/layout/pyramid4" loCatId="relationship" qsTypeId="urn:microsoft.com/office/officeart/2005/8/quickstyle/simple2" qsCatId="simple" csTypeId="urn:microsoft.com/office/officeart/2005/8/colors/accent2_2" csCatId="accent2" phldr="1"/>
      <dgm:spPr/>
      <dgm:t>
        <a:bodyPr/>
        <a:lstStyle/>
        <a:p>
          <a:endParaRPr lang="de-DE"/>
        </a:p>
      </dgm:t>
    </dgm:pt>
    <dgm:pt modelId="{BF7B0ED4-BD2B-47EC-A50B-9DF4A8A10B9E}">
      <dgm:prSet phldrT="[Text]"/>
      <dgm:spPr/>
      <dgm:t>
        <a:bodyPr/>
        <a:lstStyle/>
        <a:p>
          <a:r>
            <a:rPr lang="de-DE" b="1" dirty="0"/>
            <a:t>Science &amp; </a:t>
          </a:r>
          <a:r>
            <a:rPr lang="de-DE" b="1" dirty="0" err="1"/>
            <a:t>Risk</a:t>
          </a:r>
          <a:r>
            <a:rPr lang="de-DE" b="1" dirty="0"/>
            <a:t> Communication</a:t>
          </a:r>
        </a:p>
      </dgm:t>
    </dgm:pt>
    <dgm:pt modelId="{2F89FDB3-3F91-4E01-8F5F-86ADFFE8521E}" type="parTrans" cxnId="{EE199B69-6362-413A-829A-B2F20A5C1205}">
      <dgm:prSet/>
      <dgm:spPr/>
      <dgm:t>
        <a:bodyPr/>
        <a:lstStyle/>
        <a:p>
          <a:endParaRPr lang="de-DE" sz="1200"/>
        </a:p>
      </dgm:t>
    </dgm:pt>
    <dgm:pt modelId="{9E60A402-F7C8-48ED-BB70-A0A75B6425FB}" type="sibTrans" cxnId="{EE199B69-6362-413A-829A-B2F20A5C1205}">
      <dgm:prSet/>
      <dgm:spPr/>
      <dgm:t>
        <a:bodyPr/>
        <a:lstStyle/>
        <a:p>
          <a:endParaRPr lang="de-DE"/>
        </a:p>
      </dgm:t>
    </dgm:pt>
    <dgm:pt modelId="{374D363F-702B-40C1-B7F2-3B9F88D5B3A9}">
      <dgm:prSet phldrT="[Text]"/>
      <dgm:spPr/>
      <dgm:t>
        <a:bodyPr/>
        <a:lstStyle/>
        <a:p>
          <a:r>
            <a:rPr lang="de-DE" b="1" dirty="0"/>
            <a:t>Strategic / CSR Communication</a:t>
          </a:r>
        </a:p>
      </dgm:t>
    </dgm:pt>
    <dgm:pt modelId="{30B73B03-6F6D-4B9A-8ABD-9DAAD877B601}" type="parTrans" cxnId="{8E43AA27-877B-44FE-90CE-EDB04022E1F3}">
      <dgm:prSet/>
      <dgm:spPr/>
      <dgm:t>
        <a:bodyPr/>
        <a:lstStyle/>
        <a:p>
          <a:endParaRPr lang="de-DE" sz="1200"/>
        </a:p>
      </dgm:t>
    </dgm:pt>
    <dgm:pt modelId="{EF9E62D2-BA51-43CB-91E6-0265DD2836C8}" type="sibTrans" cxnId="{8E43AA27-877B-44FE-90CE-EDB04022E1F3}">
      <dgm:prSet/>
      <dgm:spPr/>
      <dgm:t>
        <a:bodyPr/>
        <a:lstStyle/>
        <a:p>
          <a:endParaRPr lang="de-DE"/>
        </a:p>
      </dgm:t>
    </dgm:pt>
    <dgm:pt modelId="{3D8D433C-0DBB-4C96-BDD8-998BA75C4EC7}">
      <dgm:prSet phldrT="[Text]"/>
      <dgm:spPr/>
      <dgm:t>
        <a:bodyPr/>
        <a:lstStyle/>
        <a:p>
          <a:r>
            <a:rPr lang="de-DE" b="1"/>
            <a:t>Sustainability Communication</a:t>
          </a:r>
        </a:p>
      </dgm:t>
    </dgm:pt>
    <dgm:pt modelId="{E97BE663-A626-4FC8-99A1-99024E87CCE7}" type="parTrans" cxnId="{CF35D29F-2700-4387-AB48-5F304762F580}">
      <dgm:prSet/>
      <dgm:spPr/>
      <dgm:t>
        <a:bodyPr/>
        <a:lstStyle/>
        <a:p>
          <a:endParaRPr lang="de-DE" sz="1200"/>
        </a:p>
      </dgm:t>
    </dgm:pt>
    <dgm:pt modelId="{5465C603-271C-4104-8F41-1F13720D52C8}" type="sibTrans" cxnId="{CF35D29F-2700-4387-AB48-5F304762F580}">
      <dgm:prSet/>
      <dgm:spPr/>
      <dgm:t>
        <a:bodyPr/>
        <a:lstStyle/>
        <a:p>
          <a:endParaRPr lang="de-DE"/>
        </a:p>
      </dgm:t>
    </dgm:pt>
    <dgm:pt modelId="{91FC90BF-6755-4069-92EC-62A85AEE6558}">
      <dgm:prSet phldrT="[Text]"/>
      <dgm:spPr/>
      <dgm:t>
        <a:bodyPr/>
        <a:lstStyle/>
        <a:p>
          <a:r>
            <a:rPr lang="de-DE" b="1" dirty="0"/>
            <a:t>Environmental </a:t>
          </a:r>
          <a:r>
            <a:rPr lang="de-DE" b="1" dirty="0" err="1"/>
            <a:t>and</a:t>
          </a:r>
          <a:r>
            <a:rPr lang="de-DE" b="1" dirty="0"/>
            <a:t> </a:t>
          </a:r>
          <a:r>
            <a:rPr lang="de-DE" b="1" dirty="0" err="1"/>
            <a:t>Social</a:t>
          </a:r>
          <a:r>
            <a:rPr lang="de-DE" b="1" dirty="0"/>
            <a:t> Change Communication</a:t>
          </a:r>
        </a:p>
      </dgm:t>
    </dgm:pt>
    <dgm:pt modelId="{CA8587B9-C718-4B81-AECD-DB0AD25C4652}" type="parTrans" cxnId="{32365DFF-EDFC-4322-A6FA-E11F7821FB20}">
      <dgm:prSet/>
      <dgm:spPr/>
      <dgm:t>
        <a:bodyPr/>
        <a:lstStyle/>
        <a:p>
          <a:endParaRPr lang="de-DE" sz="1200"/>
        </a:p>
      </dgm:t>
    </dgm:pt>
    <dgm:pt modelId="{CEAC2A46-83B5-4A83-B904-481D976BD080}" type="sibTrans" cxnId="{32365DFF-EDFC-4322-A6FA-E11F7821FB20}">
      <dgm:prSet/>
      <dgm:spPr/>
      <dgm:t>
        <a:bodyPr/>
        <a:lstStyle/>
        <a:p>
          <a:endParaRPr lang="de-DE"/>
        </a:p>
      </dgm:t>
    </dgm:pt>
    <dgm:pt modelId="{E6AFAF1A-E352-D84F-B880-CE752F4A8A71}" type="pres">
      <dgm:prSet presAssocID="{D113B470-677F-496D-86BE-553D36F93638}" presName="compositeShape" presStyleCnt="0">
        <dgm:presLayoutVars>
          <dgm:chMax val="9"/>
          <dgm:dir/>
          <dgm:resizeHandles val="exact"/>
        </dgm:presLayoutVars>
      </dgm:prSet>
      <dgm:spPr/>
      <dgm:t>
        <a:bodyPr/>
        <a:lstStyle/>
        <a:p>
          <a:endParaRPr lang="de-DE"/>
        </a:p>
      </dgm:t>
    </dgm:pt>
    <dgm:pt modelId="{2303C013-96E4-4B43-AD57-9EE7BECCE586}" type="pres">
      <dgm:prSet presAssocID="{D113B470-677F-496D-86BE-553D36F93638}" presName="triangle1" presStyleLbl="node1" presStyleIdx="0" presStyleCnt="4">
        <dgm:presLayoutVars>
          <dgm:bulletEnabled val="1"/>
        </dgm:presLayoutVars>
      </dgm:prSet>
      <dgm:spPr/>
      <dgm:t>
        <a:bodyPr/>
        <a:lstStyle/>
        <a:p>
          <a:endParaRPr lang="de-DE"/>
        </a:p>
      </dgm:t>
    </dgm:pt>
    <dgm:pt modelId="{E006B595-B18F-FB42-BBED-9C3671EAC38F}" type="pres">
      <dgm:prSet presAssocID="{D113B470-677F-496D-86BE-553D36F93638}" presName="triangle2" presStyleLbl="node1" presStyleIdx="1" presStyleCnt="4">
        <dgm:presLayoutVars>
          <dgm:bulletEnabled val="1"/>
        </dgm:presLayoutVars>
      </dgm:prSet>
      <dgm:spPr/>
      <dgm:t>
        <a:bodyPr/>
        <a:lstStyle/>
        <a:p>
          <a:endParaRPr lang="de-DE"/>
        </a:p>
      </dgm:t>
    </dgm:pt>
    <dgm:pt modelId="{8537A2BA-DF87-844A-A2C0-4C7451A9D45C}" type="pres">
      <dgm:prSet presAssocID="{D113B470-677F-496D-86BE-553D36F93638}" presName="triangle3" presStyleLbl="node1" presStyleIdx="2" presStyleCnt="4">
        <dgm:presLayoutVars>
          <dgm:bulletEnabled val="1"/>
        </dgm:presLayoutVars>
      </dgm:prSet>
      <dgm:spPr/>
      <dgm:t>
        <a:bodyPr/>
        <a:lstStyle/>
        <a:p>
          <a:endParaRPr lang="de-DE"/>
        </a:p>
      </dgm:t>
    </dgm:pt>
    <dgm:pt modelId="{FF99BDAF-4FD8-E948-822F-B361EC3D0CD9}" type="pres">
      <dgm:prSet presAssocID="{D113B470-677F-496D-86BE-553D36F93638}" presName="triangle4" presStyleLbl="node1" presStyleIdx="3" presStyleCnt="4">
        <dgm:presLayoutVars>
          <dgm:bulletEnabled val="1"/>
        </dgm:presLayoutVars>
      </dgm:prSet>
      <dgm:spPr/>
      <dgm:t>
        <a:bodyPr/>
        <a:lstStyle/>
        <a:p>
          <a:endParaRPr lang="de-DE"/>
        </a:p>
      </dgm:t>
    </dgm:pt>
  </dgm:ptLst>
  <dgm:cxnLst>
    <dgm:cxn modelId="{C9095082-0A26-644A-9343-7C5376EFDA6B}" type="presOf" srcId="{D113B470-677F-496D-86BE-553D36F93638}" destId="{E6AFAF1A-E352-D84F-B880-CE752F4A8A71}" srcOrd="0" destOrd="0" presId="urn:microsoft.com/office/officeart/2005/8/layout/pyramid4"/>
    <dgm:cxn modelId="{D6F844D8-59DD-FF4A-A027-DEE418483EF2}" type="presOf" srcId="{3D8D433C-0DBB-4C96-BDD8-998BA75C4EC7}" destId="{8537A2BA-DF87-844A-A2C0-4C7451A9D45C}" srcOrd="0" destOrd="0" presId="urn:microsoft.com/office/officeart/2005/8/layout/pyramid4"/>
    <dgm:cxn modelId="{6FC29E15-6187-534D-BD27-BFCCFFA5206A}" type="presOf" srcId="{BF7B0ED4-BD2B-47EC-A50B-9DF4A8A10B9E}" destId="{2303C013-96E4-4B43-AD57-9EE7BECCE586}" srcOrd="0" destOrd="0" presId="urn:microsoft.com/office/officeart/2005/8/layout/pyramid4"/>
    <dgm:cxn modelId="{6CCFB06F-1B52-7E4C-A39E-728F280241DB}" type="presOf" srcId="{91FC90BF-6755-4069-92EC-62A85AEE6558}" destId="{FF99BDAF-4FD8-E948-822F-B361EC3D0CD9}" srcOrd="0" destOrd="0" presId="urn:microsoft.com/office/officeart/2005/8/layout/pyramid4"/>
    <dgm:cxn modelId="{EE199B69-6362-413A-829A-B2F20A5C1205}" srcId="{D113B470-677F-496D-86BE-553D36F93638}" destId="{BF7B0ED4-BD2B-47EC-A50B-9DF4A8A10B9E}" srcOrd="0" destOrd="0" parTransId="{2F89FDB3-3F91-4E01-8F5F-86ADFFE8521E}" sibTransId="{9E60A402-F7C8-48ED-BB70-A0A75B6425FB}"/>
    <dgm:cxn modelId="{8E43AA27-877B-44FE-90CE-EDB04022E1F3}" srcId="{D113B470-677F-496D-86BE-553D36F93638}" destId="{374D363F-702B-40C1-B7F2-3B9F88D5B3A9}" srcOrd="1" destOrd="0" parTransId="{30B73B03-6F6D-4B9A-8ABD-9DAAD877B601}" sibTransId="{EF9E62D2-BA51-43CB-91E6-0265DD2836C8}"/>
    <dgm:cxn modelId="{CF35D29F-2700-4387-AB48-5F304762F580}" srcId="{D113B470-677F-496D-86BE-553D36F93638}" destId="{3D8D433C-0DBB-4C96-BDD8-998BA75C4EC7}" srcOrd="2" destOrd="0" parTransId="{E97BE663-A626-4FC8-99A1-99024E87CCE7}" sibTransId="{5465C603-271C-4104-8F41-1F13720D52C8}"/>
    <dgm:cxn modelId="{CA1AB00B-A217-734C-84C1-DF96D2F9E6C0}" type="presOf" srcId="{374D363F-702B-40C1-B7F2-3B9F88D5B3A9}" destId="{E006B595-B18F-FB42-BBED-9C3671EAC38F}" srcOrd="0" destOrd="0" presId="urn:microsoft.com/office/officeart/2005/8/layout/pyramid4"/>
    <dgm:cxn modelId="{32365DFF-EDFC-4322-A6FA-E11F7821FB20}" srcId="{D113B470-677F-496D-86BE-553D36F93638}" destId="{91FC90BF-6755-4069-92EC-62A85AEE6558}" srcOrd="3" destOrd="0" parTransId="{CA8587B9-C718-4B81-AECD-DB0AD25C4652}" sibTransId="{CEAC2A46-83B5-4A83-B904-481D976BD080}"/>
    <dgm:cxn modelId="{2C9F1309-38E0-B740-9E84-EAED03059764}" type="presParOf" srcId="{E6AFAF1A-E352-D84F-B880-CE752F4A8A71}" destId="{2303C013-96E4-4B43-AD57-9EE7BECCE586}" srcOrd="0" destOrd="0" presId="urn:microsoft.com/office/officeart/2005/8/layout/pyramid4"/>
    <dgm:cxn modelId="{E7D76843-EF81-2E4C-8531-0D596BFC597B}" type="presParOf" srcId="{E6AFAF1A-E352-D84F-B880-CE752F4A8A71}" destId="{E006B595-B18F-FB42-BBED-9C3671EAC38F}" srcOrd="1" destOrd="0" presId="urn:microsoft.com/office/officeart/2005/8/layout/pyramid4"/>
    <dgm:cxn modelId="{77EE6E1E-0C4D-764B-9697-342B76539F17}" type="presParOf" srcId="{E6AFAF1A-E352-D84F-B880-CE752F4A8A71}" destId="{8537A2BA-DF87-844A-A2C0-4C7451A9D45C}" srcOrd="2" destOrd="0" presId="urn:microsoft.com/office/officeart/2005/8/layout/pyramid4"/>
    <dgm:cxn modelId="{D338C7A9-C9C5-4248-834C-78FCB5E89BD9}" type="presParOf" srcId="{E6AFAF1A-E352-D84F-B880-CE752F4A8A71}" destId="{FF99BDAF-4FD8-E948-822F-B361EC3D0CD9}" srcOrd="3"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6D458BE-D59C-0E4F-9441-60B9FDFD13BB}" type="doc">
      <dgm:prSet loTypeId="urn:microsoft.com/office/officeart/2005/8/layout/vList2" loCatId="" qsTypeId="urn:microsoft.com/office/officeart/2005/8/quickstyle/simple1" qsCatId="simple" csTypeId="urn:microsoft.com/office/officeart/2005/8/colors/accent2_3" csCatId="accent2" phldr="1"/>
      <dgm:spPr/>
      <dgm:t>
        <a:bodyPr/>
        <a:lstStyle/>
        <a:p>
          <a:endParaRPr lang="de-DE"/>
        </a:p>
      </dgm:t>
    </dgm:pt>
    <dgm:pt modelId="{C9992A65-F239-5C43-B73E-F128097561C7}">
      <dgm:prSet phldrT="[Text]"/>
      <dgm:spPr/>
      <dgm:t>
        <a:bodyPr/>
        <a:lstStyle/>
        <a:p>
          <a:r>
            <a:rPr lang="de-DE" dirty="0" err="1"/>
            <a:t>Functionalist</a:t>
          </a:r>
          <a:r>
            <a:rPr lang="de-DE" dirty="0"/>
            <a:t> </a:t>
          </a:r>
          <a:r>
            <a:rPr lang="de-DE" dirty="0" err="1"/>
            <a:t>approach</a:t>
          </a:r>
          <a:r>
            <a:rPr lang="de-DE" dirty="0"/>
            <a:t> </a:t>
          </a:r>
          <a:r>
            <a:rPr lang="de-DE" dirty="0" err="1"/>
            <a:t>to</a:t>
          </a:r>
          <a:r>
            <a:rPr lang="de-DE" dirty="0"/>
            <a:t> </a:t>
          </a:r>
          <a:r>
            <a:rPr lang="de-DE" dirty="0" err="1"/>
            <a:t>sustainability</a:t>
          </a:r>
          <a:r>
            <a:rPr lang="de-DE" dirty="0"/>
            <a:t> </a:t>
          </a:r>
          <a:r>
            <a:rPr lang="de-DE" dirty="0" err="1"/>
            <a:t>communication</a:t>
          </a:r>
          <a:endParaRPr lang="de-DE" dirty="0"/>
        </a:p>
      </dgm:t>
    </dgm:pt>
    <dgm:pt modelId="{E9885929-CA20-7942-857D-40BB0170AF14}" type="parTrans" cxnId="{152CB960-8E05-BB47-9C3A-DB0DB9BA7B34}">
      <dgm:prSet/>
      <dgm:spPr/>
      <dgm:t>
        <a:bodyPr/>
        <a:lstStyle/>
        <a:p>
          <a:endParaRPr lang="de-DE"/>
        </a:p>
      </dgm:t>
    </dgm:pt>
    <dgm:pt modelId="{15CDBA0C-8B8E-B94F-B646-7F8F81DF0A86}" type="sibTrans" cxnId="{152CB960-8E05-BB47-9C3A-DB0DB9BA7B34}">
      <dgm:prSet/>
      <dgm:spPr/>
      <dgm:t>
        <a:bodyPr/>
        <a:lstStyle/>
        <a:p>
          <a:endParaRPr lang="de-DE"/>
        </a:p>
      </dgm:t>
    </dgm:pt>
    <dgm:pt modelId="{4FAE177A-9881-B344-B69E-8773334D7279}">
      <dgm:prSet phldrT="[Text]"/>
      <dgm:spPr/>
      <dgm:t>
        <a:bodyPr/>
        <a:lstStyle/>
        <a:p>
          <a:r>
            <a:rPr lang="de-DE" dirty="0" err="1"/>
            <a:t>Concept</a:t>
          </a:r>
          <a:r>
            <a:rPr lang="de-DE" dirty="0"/>
            <a:t>: Messaging</a:t>
          </a:r>
        </a:p>
      </dgm:t>
    </dgm:pt>
    <dgm:pt modelId="{ED4E8D18-F573-6942-988D-3E93D71C19DA}" type="parTrans" cxnId="{BF979DCF-38C4-4247-9B9F-1CB512405C0B}">
      <dgm:prSet/>
      <dgm:spPr/>
      <dgm:t>
        <a:bodyPr/>
        <a:lstStyle/>
        <a:p>
          <a:endParaRPr lang="de-DE"/>
        </a:p>
      </dgm:t>
    </dgm:pt>
    <dgm:pt modelId="{B8E3FDCC-BF3D-8749-82F4-8D51CB7A364C}" type="sibTrans" cxnId="{BF979DCF-38C4-4247-9B9F-1CB512405C0B}">
      <dgm:prSet/>
      <dgm:spPr/>
      <dgm:t>
        <a:bodyPr/>
        <a:lstStyle/>
        <a:p>
          <a:endParaRPr lang="de-DE"/>
        </a:p>
      </dgm:t>
    </dgm:pt>
    <dgm:pt modelId="{FB62EC4E-4E52-5745-AAD8-41BB2E49F36B}">
      <dgm:prSet phldrT="[Text]"/>
      <dgm:spPr/>
      <dgm:t>
        <a:bodyPr/>
        <a:lstStyle/>
        <a:p>
          <a:r>
            <a:rPr lang="de-DE" dirty="0" err="1"/>
            <a:t>Constitutive</a:t>
          </a:r>
          <a:r>
            <a:rPr lang="de-DE" dirty="0"/>
            <a:t> </a:t>
          </a:r>
          <a:r>
            <a:rPr lang="de-DE" dirty="0" err="1"/>
            <a:t>approach</a:t>
          </a:r>
          <a:r>
            <a:rPr lang="de-DE" dirty="0"/>
            <a:t> </a:t>
          </a:r>
          <a:r>
            <a:rPr lang="de-DE" dirty="0" err="1"/>
            <a:t>to</a:t>
          </a:r>
          <a:r>
            <a:rPr lang="de-DE" dirty="0"/>
            <a:t> </a:t>
          </a:r>
          <a:r>
            <a:rPr lang="de-DE" dirty="0" err="1"/>
            <a:t>sustainability</a:t>
          </a:r>
          <a:r>
            <a:rPr lang="de-DE" dirty="0"/>
            <a:t> </a:t>
          </a:r>
          <a:r>
            <a:rPr lang="de-DE" dirty="0" err="1"/>
            <a:t>communication</a:t>
          </a:r>
          <a:endParaRPr lang="de-DE" dirty="0"/>
        </a:p>
      </dgm:t>
    </dgm:pt>
    <dgm:pt modelId="{ED8CEA62-F7E8-8A4C-AFAF-46FD243A2830}" type="parTrans" cxnId="{8B299B08-57CA-1A4F-B0EE-99B5C65A5232}">
      <dgm:prSet/>
      <dgm:spPr/>
      <dgm:t>
        <a:bodyPr/>
        <a:lstStyle/>
        <a:p>
          <a:endParaRPr lang="de-DE"/>
        </a:p>
      </dgm:t>
    </dgm:pt>
    <dgm:pt modelId="{CAF07487-EC67-8D4D-B0C2-7B0EB6D91550}" type="sibTrans" cxnId="{8B299B08-57CA-1A4F-B0EE-99B5C65A5232}">
      <dgm:prSet/>
      <dgm:spPr/>
      <dgm:t>
        <a:bodyPr/>
        <a:lstStyle/>
        <a:p>
          <a:endParaRPr lang="de-DE"/>
        </a:p>
      </dgm:t>
    </dgm:pt>
    <dgm:pt modelId="{47C5FB2C-17D8-BB49-86FB-2E8E5D2BECFC}">
      <dgm:prSet phldrT="[Text]"/>
      <dgm:spPr/>
      <dgm:t>
        <a:bodyPr/>
        <a:lstStyle/>
        <a:p>
          <a:r>
            <a:rPr lang="de-DE" dirty="0" err="1"/>
            <a:t>Concept</a:t>
          </a:r>
          <a:r>
            <a:rPr lang="de-DE" dirty="0"/>
            <a:t>: Interaction</a:t>
          </a:r>
        </a:p>
      </dgm:t>
    </dgm:pt>
    <dgm:pt modelId="{D3ECC666-A752-F34C-B61D-74A725064BB5}" type="parTrans" cxnId="{0736D636-DF67-7F42-B72B-9C2FD8D7CDF7}">
      <dgm:prSet/>
      <dgm:spPr/>
      <dgm:t>
        <a:bodyPr/>
        <a:lstStyle/>
        <a:p>
          <a:endParaRPr lang="de-DE"/>
        </a:p>
      </dgm:t>
    </dgm:pt>
    <dgm:pt modelId="{DE28E4D4-3C9E-594F-A5AB-CB4F79422635}" type="sibTrans" cxnId="{0736D636-DF67-7F42-B72B-9C2FD8D7CDF7}">
      <dgm:prSet/>
      <dgm:spPr/>
      <dgm:t>
        <a:bodyPr/>
        <a:lstStyle/>
        <a:p>
          <a:endParaRPr lang="de-DE"/>
        </a:p>
      </dgm:t>
    </dgm:pt>
    <dgm:pt modelId="{E0BCE19A-F730-4D4D-93F1-DC3EBE3A322C}">
      <dgm:prSet phldrT="[Text]"/>
      <dgm:spPr/>
      <dgm:t>
        <a:bodyPr/>
        <a:lstStyle/>
        <a:p>
          <a:r>
            <a:rPr lang="de-DE" dirty="0" err="1"/>
            <a:t>Objective</a:t>
          </a:r>
          <a:r>
            <a:rPr lang="de-DE" dirty="0"/>
            <a:t>: </a:t>
          </a:r>
          <a:r>
            <a:rPr lang="de-DE" dirty="0" err="1"/>
            <a:t>Transparency</a:t>
          </a:r>
          <a:endParaRPr lang="de-DE" dirty="0"/>
        </a:p>
      </dgm:t>
    </dgm:pt>
    <dgm:pt modelId="{B400E791-0A50-0D40-849F-03CC662EDD70}" type="parTrans" cxnId="{C6AC38E1-2E1F-4548-9CC3-958CBA7BAFE6}">
      <dgm:prSet/>
      <dgm:spPr/>
      <dgm:t>
        <a:bodyPr/>
        <a:lstStyle/>
        <a:p>
          <a:endParaRPr lang="de-DE"/>
        </a:p>
      </dgm:t>
    </dgm:pt>
    <dgm:pt modelId="{69C6F261-128B-0746-9433-98B14A12D786}" type="sibTrans" cxnId="{C6AC38E1-2E1F-4548-9CC3-958CBA7BAFE6}">
      <dgm:prSet/>
      <dgm:spPr/>
      <dgm:t>
        <a:bodyPr/>
        <a:lstStyle/>
        <a:p>
          <a:endParaRPr lang="de-DE"/>
        </a:p>
      </dgm:t>
    </dgm:pt>
    <dgm:pt modelId="{AAA2A8D4-9D4F-0E42-9B2F-92E306E021F3}">
      <dgm:prSet phldrT="[Text]"/>
      <dgm:spPr/>
      <dgm:t>
        <a:bodyPr/>
        <a:lstStyle/>
        <a:p>
          <a:r>
            <a:rPr lang="de-DE" dirty="0" err="1"/>
            <a:t>Metaphor</a:t>
          </a:r>
          <a:r>
            <a:rPr lang="de-DE" dirty="0"/>
            <a:t>: </a:t>
          </a:r>
          <a:r>
            <a:rPr lang="de-DE" dirty="0" err="1"/>
            <a:t>Conduit</a:t>
          </a:r>
          <a:endParaRPr lang="de-DE" dirty="0"/>
        </a:p>
      </dgm:t>
    </dgm:pt>
    <dgm:pt modelId="{73E4C729-D763-1A43-81AD-615A29442DE8}" type="parTrans" cxnId="{D36B7F09-3862-8E4B-9228-01942497A98B}">
      <dgm:prSet/>
      <dgm:spPr/>
      <dgm:t>
        <a:bodyPr/>
        <a:lstStyle/>
        <a:p>
          <a:endParaRPr lang="de-DE"/>
        </a:p>
      </dgm:t>
    </dgm:pt>
    <dgm:pt modelId="{6CA885D3-7B60-A942-A1A7-42840DBF27A4}" type="sibTrans" cxnId="{D36B7F09-3862-8E4B-9228-01942497A98B}">
      <dgm:prSet/>
      <dgm:spPr/>
      <dgm:t>
        <a:bodyPr/>
        <a:lstStyle/>
        <a:p>
          <a:endParaRPr lang="de-DE"/>
        </a:p>
      </dgm:t>
    </dgm:pt>
    <dgm:pt modelId="{B520F332-8C21-9342-8ACF-591A5EF27350}">
      <dgm:prSet phldrT="[Text]"/>
      <dgm:spPr/>
      <dgm:t>
        <a:bodyPr/>
        <a:lstStyle/>
        <a:p>
          <a:r>
            <a:rPr lang="de-DE" dirty="0"/>
            <a:t>Channels: </a:t>
          </a:r>
          <a:r>
            <a:rPr lang="de-DE" dirty="0" smtClean="0"/>
            <a:t>Monological/</a:t>
          </a:r>
          <a:r>
            <a:rPr lang="de-DE" dirty="0" err="1" smtClean="0"/>
            <a:t>one-directional</a:t>
          </a:r>
          <a:endParaRPr lang="de-DE" dirty="0"/>
        </a:p>
      </dgm:t>
    </dgm:pt>
    <dgm:pt modelId="{5CC53F50-2E0B-1641-9E89-3AB31CF4C880}" type="parTrans" cxnId="{C8B08DEC-51C4-8247-9EE9-495641847ADC}">
      <dgm:prSet/>
      <dgm:spPr/>
      <dgm:t>
        <a:bodyPr/>
        <a:lstStyle/>
        <a:p>
          <a:endParaRPr lang="de-DE"/>
        </a:p>
      </dgm:t>
    </dgm:pt>
    <dgm:pt modelId="{0709B019-1627-634B-A1D4-FD0FB5265D1A}" type="sibTrans" cxnId="{C8B08DEC-51C4-8247-9EE9-495641847ADC}">
      <dgm:prSet/>
      <dgm:spPr/>
      <dgm:t>
        <a:bodyPr/>
        <a:lstStyle/>
        <a:p>
          <a:endParaRPr lang="de-DE"/>
        </a:p>
      </dgm:t>
    </dgm:pt>
    <dgm:pt modelId="{6CB15C7B-2DEE-6243-B748-0832EFC53637}">
      <dgm:prSet phldrT="[Text]"/>
      <dgm:spPr/>
      <dgm:t>
        <a:bodyPr/>
        <a:lstStyle/>
        <a:p>
          <a:r>
            <a:rPr lang="de-DE" dirty="0" err="1"/>
            <a:t>Perspective</a:t>
          </a:r>
          <a:r>
            <a:rPr lang="de-DE" dirty="0"/>
            <a:t>: </a:t>
          </a:r>
          <a:r>
            <a:rPr lang="de-DE" dirty="0" err="1"/>
            <a:t>Seqential</a:t>
          </a:r>
          <a:endParaRPr lang="de-DE" dirty="0"/>
        </a:p>
      </dgm:t>
    </dgm:pt>
    <dgm:pt modelId="{81573B11-EA23-7842-A10B-DA80712FEC6F}" type="parTrans" cxnId="{1E3A35E9-DB09-F247-9EB4-2BE74FA0B95D}">
      <dgm:prSet/>
      <dgm:spPr/>
      <dgm:t>
        <a:bodyPr/>
        <a:lstStyle/>
        <a:p>
          <a:endParaRPr lang="de-DE"/>
        </a:p>
      </dgm:t>
    </dgm:pt>
    <dgm:pt modelId="{4A0007B9-8936-AF40-8CBA-5C9BABA02573}" type="sibTrans" cxnId="{1E3A35E9-DB09-F247-9EB4-2BE74FA0B95D}">
      <dgm:prSet/>
      <dgm:spPr/>
      <dgm:t>
        <a:bodyPr/>
        <a:lstStyle/>
        <a:p>
          <a:endParaRPr lang="de-DE"/>
        </a:p>
      </dgm:t>
    </dgm:pt>
    <dgm:pt modelId="{932BC440-A0D8-0D4A-8F45-24CDB80FD681}">
      <dgm:prSet phldrT="[Text]"/>
      <dgm:spPr/>
      <dgm:t>
        <a:bodyPr/>
        <a:lstStyle/>
        <a:p>
          <a:r>
            <a:rPr lang="de-DE" dirty="0" err="1"/>
            <a:t>Objective</a:t>
          </a:r>
          <a:r>
            <a:rPr lang="de-DE" dirty="0"/>
            <a:t>: Co-</a:t>
          </a:r>
          <a:r>
            <a:rPr lang="de-DE" dirty="0" err="1"/>
            <a:t>creation</a:t>
          </a:r>
          <a:endParaRPr lang="de-DE" dirty="0"/>
        </a:p>
      </dgm:t>
    </dgm:pt>
    <dgm:pt modelId="{F46D3D41-9BF7-704F-B92B-03701B4436ED}" type="parTrans" cxnId="{450EDF14-DDCB-6945-A06B-72BD2B474D50}">
      <dgm:prSet/>
      <dgm:spPr/>
      <dgm:t>
        <a:bodyPr/>
        <a:lstStyle/>
        <a:p>
          <a:endParaRPr lang="de-DE"/>
        </a:p>
      </dgm:t>
    </dgm:pt>
    <dgm:pt modelId="{D24CEAF6-D6E8-714C-B28E-201EF7BAB903}" type="sibTrans" cxnId="{450EDF14-DDCB-6945-A06B-72BD2B474D50}">
      <dgm:prSet/>
      <dgm:spPr/>
      <dgm:t>
        <a:bodyPr/>
        <a:lstStyle/>
        <a:p>
          <a:endParaRPr lang="de-DE"/>
        </a:p>
      </dgm:t>
    </dgm:pt>
    <dgm:pt modelId="{D74E1125-73EB-6D43-AA8A-FC0D7F1ECF5D}">
      <dgm:prSet phldrT="[Text]"/>
      <dgm:spPr/>
      <dgm:t>
        <a:bodyPr/>
        <a:lstStyle/>
        <a:p>
          <a:r>
            <a:rPr lang="de-DE" dirty="0" err="1"/>
            <a:t>Metapor</a:t>
          </a:r>
          <a:r>
            <a:rPr lang="de-DE" dirty="0"/>
            <a:t>: </a:t>
          </a:r>
          <a:r>
            <a:rPr lang="de-DE" dirty="0" err="1"/>
            <a:t>Connectedness</a:t>
          </a:r>
          <a:endParaRPr lang="de-DE" dirty="0"/>
        </a:p>
      </dgm:t>
    </dgm:pt>
    <dgm:pt modelId="{B448D1F8-3D56-5B43-9727-03CF4B75E8E0}" type="parTrans" cxnId="{EB138749-4CD0-9A42-9A15-F4E1E8CD8FE8}">
      <dgm:prSet/>
      <dgm:spPr/>
      <dgm:t>
        <a:bodyPr/>
        <a:lstStyle/>
        <a:p>
          <a:endParaRPr lang="de-DE"/>
        </a:p>
      </dgm:t>
    </dgm:pt>
    <dgm:pt modelId="{6F2251A0-FED1-7247-A694-08C9225D5BEF}" type="sibTrans" cxnId="{EB138749-4CD0-9A42-9A15-F4E1E8CD8FE8}">
      <dgm:prSet/>
      <dgm:spPr/>
      <dgm:t>
        <a:bodyPr/>
        <a:lstStyle/>
        <a:p>
          <a:endParaRPr lang="de-DE"/>
        </a:p>
      </dgm:t>
    </dgm:pt>
    <dgm:pt modelId="{B248352F-00AC-394A-B54E-D919AF965825}">
      <dgm:prSet phldrT="[Text]"/>
      <dgm:spPr/>
      <dgm:t>
        <a:bodyPr/>
        <a:lstStyle/>
        <a:p>
          <a:r>
            <a:rPr lang="de-DE" dirty="0"/>
            <a:t>Channel: Dialogical</a:t>
          </a:r>
        </a:p>
      </dgm:t>
    </dgm:pt>
    <dgm:pt modelId="{6D5B3B16-54FB-B14E-9F62-9D675945EF5E}" type="parTrans" cxnId="{8BA66C7F-69E3-D644-9B36-01D76AE33C0C}">
      <dgm:prSet/>
      <dgm:spPr/>
      <dgm:t>
        <a:bodyPr/>
        <a:lstStyle/>
        <a:p>
          <a:endParaRPr lang="de-DE"/>
        </a:p>
      </dgm:t>
    </dgm:pt>
    <dgm:pt modelId="{1441F356-6776-3B42-8343-1BFC439EAF13}" type="sibTrans" cxnId="{8BA66C7F-69E3-D644-9B36-01D76AE33C0C}">
      <dgm:prSet/>
      <dgm:spPr/>
      <dgm:t>
        <a:bodyPr/>
        <a:lstStyle/>
        <a:p>
          <a:endParaRPr lang="de-DE"/>
        </a:p>
      </dgm:t>
    </dgm:pt>
    <dgm:pt modelId="{787BBAA3-4B2E-8D4A-A4CA-1CEC6FD8DF96}">
      <dgm:prSet phldrT="[Text]"/>
      <dgm:spPr/>
      <dgm:t>
        <a:bodyPr/>
        <a:lstStyle/>
        <a:p>
          <a:r>
            <a:rPr lang="de-DE" dirty="0" err="1"/>
            <a:t>Perspective</a:t>
          </a:r>
          <a:r>
            <a:rPr lang="de-DE" dirty="0"/>
            <a:t>: </a:t>
          </a:r>
          <a:r>
            <a:rPr lang="de-DE" dirty="0" err="1"/>
            <a:t>Holistic</a:t>
          </a:r>
          <a:endParaRPr lang="de-DE" dirty="0"/>
        </a:p>
      </dgm:t>
    </dgm:pt>
    <dgm:pt modelId="{FB861347-6666-6E47-8DB2-622DC7333FE9}" type="parTrans" cxnId="{D3815CE7-D2F5-FC48-A2EE-C9B949F56B91}">
      <dgm:prSet/>
      <dgm:spPr/>
      <dgm:t>
        <a:bodyPr/>
        <a:lstStyle/>
        <a:p>
          <a:endParaRPr lang="de-DE"/>
        </a:p>
      </dgm:t>
    </dgm:pt>
    <dgm:pt modelId="{933A6FCA-6819-0A42-B040-F2DD4E16CB6A}" type="sibTrans" cxnId="{D3815CE7-D2F5-FC48-A2EE-C9B949F56B91}">
      <dgm:prSet/>
      <dgm:spPr/>
      <dgm:t>
        <a:bodyPr/>
        <a:lstStyle/>
        <a:p>
          <a:endParaRPr lang="de-DE"/>
        </a:p>
      </dgm:t>
    </dgm:pt>
    <dgm:pt modelId="{7BA63031-7C37-5B4D-9004-CC012F88A0E7}" type="pres">
      <dgm:prSet presAssocID="{76D458BE-D59C-0E4F-9441-60B9FDFD13BB}" presName="linear" presStyleCnt="0">
        <dgm:presLayoutVars>
          <dgm:animLvl val="lvl"/>
          <dgm:resizeHandles val="exact"/>
        </dgm:presLayoutVars>
      </dgm:prSet>
      <dgm:spPr/>
      <dgm:t>
        <a:bodyPr/>
        <a:lstStyle/>
        <a:p>
          <a:endParaRPr lang="de-DE"/>
        </a:p>
      </dgm:t>
    </dgm:pt>
    <dgm:pt modelId="{554E95A0-5B16-4B4B-8287-2156A25911A9}" type="pres">
      <dgm:prSet presAssocID="{C9992A65-F239-5C43-B73E-F128097561C7}" presName="parentText" presStyleLbl="node1" presStyleIdx="0" presStyleCnt="2">
        <dgm:presLayoutVars>
          <dgm:chMax val="0"/>
          <dgm:bulletEnabled val="1"/>
        </dgm:presLayoutVars>
      </dgm:prSet>
      <dgm:spPr/>
      <dgm:t>
        <a:bodyPr/>
        <a:lstStyle/>
        <a:p>
          <a:endParaRPr lang="de-DE"/>
        </a:p>
      </dgm:t>
    </dgm:pt>
    <dgm:pt modelId="{563BF79A-79C0-ED42-98A6-75579D7D2E91}" type="pres">
      <dgm:prSet presAssocID="{C9992A65-F239-5C43-B73E-F128097561C7}" presName="childText" presStyleLbl="revTx" presStyleIdx="0" presStyleCnt="2">
        <dgm:presLayoutVars>
          <dgm:bulletEnabled val="1"/>
        </dgm:presLayoutVars>
      </dgm:prSet>
      <dgm:spPr/>
      <dgm:t>
        <a:bodyPr/>
        <a:lstStyle/>
        <a:p>
          <a:endParaRPr lang="de-DE"/>
        </a:p>
      </dgm:t>
    </dgm:pt>
    <dgm:pt modelId="{F167A470-2F59-134E-ACBD-C0AB8A6D4A41}" type="pres">
      <dgm:prSet presAssocID="{FB62EC4E-4E52-5745-AAD8-41BB2E49F36B}" presName="parentText" presStyleLbl="node1" presStyleIdx="1" presStyleCnt="2">
        <dgm:presLayoutVars>
          <dgm:chMax val="0"/>
          <dgm:bulletEnabled val="1"/>
        </dgm:presLayoutVars>
      </dgm:prSet>
      <dgm:spPr/>
      <dgm:t>
        <a:bodyPr/>
        <a:lstStyle/>
        <a:p>
          <a:endParaRPr lang="de-DE"/>
        </a:p>
      </dgm:t>
    </dgm:pt>
    <dgm:pt modelId="{FD8EB84C-BA9E-4947-9255-62E5D24A4CB8}" type="pres">
      <dgm:prSet presAssocID="{FB62EC4E-4E52-5745-AAD8-41BB2E49F36B}" presName="childText" presStyleLbl="revTx" presStyleIdx="1" presStyleCnt="2">
        <dgm:presLayoutVars>
          <dgm:bulletEnabled val="1"/>
        </dgm:presLayoutVars>
      </dgm:prSet>
      <dgm:spPr/>
      <dgm:t>
        <a:bodyPr/>
        <a:lstStyle/>
        <a:p>
          <a:endParaRPr lang="de-DE"/>
        </a:p>
      </dgm:t>
    </dgm:pt>
  </dgm:ptLst>
  <dgm:cxnLst>
    <dgm:cxn modelId="{D36B7F09-3862-8E4B-9228-01942497A98B}" srcId="{C9992A65-F239-5C43-B73E-F128097561C7}" destId="{AAA2A8D4-9D4F-0E42-9B2F-92E306E021F3}" srcOrd="2" destOrd="0" parTransId="{73E4C729-D763-1A43-81AD-615A29442DE8}" sibTransId="{6CA885D3-7B60-A942-A1A7-42840DBF27A4}"/>
    <dgm:cxn modelId="{0736D636-DF67-7F42-B72B-9C2FD8D7CDF7}" srcId="{FB62EC4E-4E52-5745-AAD8-41BB2E49F36B}" destId="{47C5FB2C-17D8-BB49-86FB-2E8E5D2BECFC}" srcOrd="0" destOrd="0" parTransId="{D3ECC666-A752-F34C-B61D-74A725064BB5}" sibTransId="{DE28E4D4-3C9E-594F-A5AB-CB4F79422635}"/>
    <dgm:cxn modelId="{BF979DCF-38C4-4247-9B9F-1CB512405C0B}" srcId="{C9992A65-F239-5C43-B73E-F128097561C7}" destId="{4FAE177A-9881-B344-B69E-8773334D7279}" srcOrd="0" destOrd="0" parTransId="{ED4E8D18-F573-6942-988D-3E93D71C19DA}" sibTransId="{B8E3FDCC-BF3D-8749-82F4-8D51CB7A364C}"/>
    <dgm:cxn modelId="{C8B08DEC-51C4-8247-9EE9-495641847ADC}" srcId="{C9992A65-F239-5C43-B73E-F128097561C7}" destId="{B520F332-8C21-9342-8ACF-591A5EF27350}" srcOrd="3" destOrd="0" parTransId="{5CC53F50-2E0B-1641-9E89-3AB31CF4C880}" sibTransId="{0709B019-1627-634B-A1D4-FD0FB5265D1A}"/>
    <dgm:cxn modelId="{08BD6198-B753-8746-9745-60278A1FFD06}" type="presOf" srcId="{47C5FB2C-17D8-BB49-86FB-2E8E5D2BECFC}" destId="{FD8EB84C-BA9E-4947-9255-62E5D24A4CB8}" srcOrd="0" destOrd="0" presId="urn:microsoft.com/office/officeart/2005/8/layout/vList2"/>
    <dgm:cxn modelId="{2599FD6F-5795-4F46-99BB-3558E0AA3D7E}" type="presOf" srcId="{AAA2A8D4-9D4F-0E42-9B2F-92E306E021F3}" destId="{563BF79A-79C0-ED42-98A6-75579D7D2E91}" srcOrd="0" destOrd="2" presId="urn:microsoft.com/office/officeart/2005/8/layout/vList2"/>
    <dgm:cxn modelId="{49040B27-B143-3B44-86DA-5314FC61DCDF}" type="presOf" srcId="{787BBAA3-4B2E-8D4A-A4CA-1CEC6FD8DF96}" destId="{FD8EB84C-BA9E-4947-9255-62E5D24A4CB8}" srcOrd="0" destOrd="4" presId="urn:microsoft.com/office/officeart/2005/8/layout/vList2"/>
    <dgm:cxn modelId="{5F1D7CD9-007F-F44D-B144-B2D669363C7F}" type="presOf" srcId="{6CB15C7B-2DEE-6243-B748-0832EFC53637}" destId="{563BF79A-79C0-ED42-98A6-75579D7D2E91}" srcOrd="0" destOrd="4" presId="urn:microsoft.com/office/officeart/2005/8/layout/vList2"/>
    <dgm:cxn modelId="{B9B41785-74D4-3D48-8620-5711BD4BA716}" type="presOf" srcId="{E0BCE19A-F730-4D4D-93F1-DC3EBE3A322C}" destId="{563BF79A-79C0-ED42-98A6-75579D7D2E91}" srcOrd="0" destOrd="1" presId="urn:microsoft.com/office/officeart/2005/8/layout/vList2"/>
    <dgm:cxn modelId="{2ADBBE47-81E4-2648-A85A-7BAF6A13579A}" type="presOf" srcId="{FB62EC4E-4E52-5745-AAD8-41BB2E49F36B}" destId="{F167A470-2F59-134E-ACBD-C0AB8A6D4A41}" srcOrd="0" destOrd="0" presId="urn:microsoft.com/office/officeart/2005/8/layout/vList2"/>
    <dgm:cxn modelId="{EB138749-4CD0-9A42-9A15-F4E1E8CD8FE8}" srcId="{FB62EC4E-4E52-5745-AAD8-41BB2E49F36B}" destId="{D74E1125-73EB-6D43-AA8A-FC0D7F1ECF5D}" srcOrd="2" destOrd="0" parTransId="{B448D1F8-3D56-5B43-9727-03CF4B75E8E0}" sibTransId="{6F2251A0-FED1-7247-A694-08C9225D5BEF}"/>
    <dgm:cxn modelId="{8BA66C7F-69E3-D644-9B36-01D76AE33C0C}" srcId="{FB62EC4E-4E52-5745-AAD8-41BB2E49F36B}" destId="{B248352F-00AC-394A-B54E-D919AF965825}" srcOrd="3" destOrd="0" parTransId="{6D5B3B16-54FB-B14E-9F62-9D675945EF5E}" sibTransId="{1441F356-6776-3B42-8343-1BFC439EAF13}"/>
    <dgm:cxn modelId="{450EDF14-DDCB-6945-A06B-72BD2B474D50}" srcId="{FB62EC4E-4E52-5745-AAD8-41BB2E49F36B}" destId="{932BC440-A0D8-0D4A-8F45-24CDB80FD681}" srcOrd="1" destOrd="0" parTransId="{F46D3D41-9BF7-704F-B92B-03701B4436ED}" sibTransId="{D24CEAF6-D6E8-714C-B28E-201EF7BAB903}"/>
    <dgm:cxn modelId="{A69A1154-5E7B-AD4A-9583-E4918571C9F4}" type="presOf" srcId="{76D458BE-D59C-0E4F-9441-60B9FDFD13BB}" destId="{7BA63031-7C37-5B4D-9004-CC012F88A0E7}" srcOrd="0" destOrd="0" presId="urn:microsoft.com/office/officeart/2005/8/layout/vList2"/>
    <dgm:cxn modelId="{8694FC98-580E-5544-92DC-6A93415A0F22}" type="presOf" srcId="{C9992A65-F239-5C43-B73E-F128097561C7}" destId="{554E95A0-5B16-4B4B-8287-2156A25911A9}" srcOrd="0" destOrd="0" presId="urn:microsoft.com/office/officeart/2005/8/layout/vList2"/>
    <dgm:cxn modelId="{5E4E8380-7895-7D4E-940E-A09130DAE5F8}" type="presOf" srcId="{D74E1125-73EB-6D43-AA8A-FC0D7F1ECF5D}" destId="{FD8EB84C-BA9E-4947-9255-62E5D24A4CB8}" srcOrd="0" destOrd="2" presId="urn:microsoft.com/office/officeart/2005/8/layout/vList2"/>
    <dgm:cxn modelId="{2B566741-C3CE-EE47-A4DC-2B48152C4FB9}" type="presOf" srcId="{4FAE177A-9881-B344-B69E-8773334D7279}" destId="{563BF79A-79C0-ED42-98A6-75579D7D2E91}" srcOrd="0" destOrd="0" presId="urn:microsoft.com/office/officeart/2005/8/layout/vList2"/>
    <dgm:cxn modelId="{1E3A35E9-DB09-F247-9EB4-2BE74FA0B95D}" srcId="{C9992A65-F239-5C43-B73E-F128097561C7}" destId="{6CB15C7B-2DEE-6243-B748-0832EFC53637}" srcOrd="4" destOrd="0" parTransId="{81573B11-EA23-7842-A10B-DA80712FEC6F}" sibTransId="{4A0007B9-8936-AF40-8CBA-5C9BABA02573}"/>
    <dgm:cxn modelId="{C6AC38E1-2E1F-4548-9CC3-958CBA7BAFE6}" srcId="{C9992A65-F239-5C43-B73E-F128097561C7}" destId="{E0BCE19A-F730-4D4D-93F1-DC3EBE3A322C}" srcOrd="1" destOrd="0" parTransId="{B400E791-0A50-0D40-849F-03CC662EDD70}" sibTransId="{69C6F261-128B-0746-9433-98B14A12D786}"/>
    <dgm:cxn modelId="{152CB960-8E05-BB47-9C3A-DB0DB9BA7B34}" srcId="{76D458BE-D59C-0E4F-9441-60B9FDFD13BB}" destId="{C9992A65-F239-5C43-B73E-F128097561C7}" srcOrd="0" destOrd="0" parTransId="{E9885929-CA20-7942-857D-40BB0170AF14}" sibTransId="{15CDBA0C-8B8E-B94F-B646-7F8F81DF0A86}"/>
    <dgm:cxn modelId="{D3815CE7-D2F5-FC48-A2EE-C9B949F56B91}" srcId="{FB62EC4E-4E52-5745-AAD8-41BB2E49F36B}" destId="{787BBAA3-4B2E-8D4A-A4CA-1CEC6FD8DF96}" srcOrd="4" destOrd="0" parTransId="{FB861347-6666-6E47-8DB2-622DC7333FE9}" sibTransId="{933A6FCA-6819-0A42-B040-F2DD4E16CB6A}"/>
    <dgm:cxn modelId="{1633066B-D218-5948-ABCA-9323927595F9}" type="presOf" srcId="{B248352F-00AC-394A-B54E-D919AF965825}" destId="{FD8EB84C-BA9E-4947-9255-62E5D24A4CB8}" srcOrd="0" destOrd="3" presId="urn:microsoft.com/office/officeart/2005/8/layout/vList2"/>
    <dgm:cxn modelId="{8B299B08-57CA-1A4F-B0EE-99B5C65A5232}" srcId="{76D458BE-D59C-0E4F-9441-60B9FDFD13BB}" destId="{FB62EC4E-4E52-5745-AAD8-41BB2E49F36B}" srcOrd="1" destOrd="0" parTransId="{ED8CEA62-F7E8-8A4C-AFAF-46FD243A2830}" sibTransId="{CAF07487-EC67-8D4D-B0C2-7B0EB6D91550}"/>
    <dgm:cxn modelId="{6B59EA69-7B56-F949-B8F2-03DB55AF5DB0}" type="presOf" srcId="{B520F332-8C21-9342-8ACF-591A5EF27350}" destId="{563BF79A-79C0-ED42-98A6-75579D7D2E91}" srcOrd="0" destOrd="3" presId="urn:microsoft.com/office/officeart/2005/8/layout/vList2"/>
    <dgm:cxn modelId="{4380D6C0-D4F8-E048-A5B1-79FD934252D1}" type="presOf" srcId="{932BC440-A0D8-0D4A-8F45-24CDB80FD681}" destId="{FD8EB84C-BA9E-4947-9255-62E5D24A4CB8}" srcOrd="0" destOrd="1" presId="urn:microsoft.com/office/officeart/2005/8/layout/vList2"/>
    <dgm:cxn modelId="{BCEE6BE8-9106-CE40-9E3A-E727816D5E70}" type="presParOf" srcId="{7BA63031-7C37-5B4D-9004-CC012F88A0E7}" destId="{554E95A0-5B16-4B4B-8287-2156A25911A9}" srcOrd="0" destOrd="0" presId="urn:microsoft.com/office/officeart/2005/8/layout/vList2"/>
    <dgm:cxn modelId="{6342CFFA-6C79-124E-A18D-28F3F70579AB}" type="presParOf" srcId="{7BA63031-7C37-5B4D-9004-CC012F88A0E7}" destId="{563BF79A-79C0-ED42-98A6-75579D7D2E91}" srcOrd="1" destOrd="0" presId="urn:microsoft.com/office/officeart/2005/8/layout/vList2"/>
    <dgm:cxn modelId="{56B68579-B9FE-C643-8FDB-CED254A9C8EC}" type="presParOf" srcId="{7BA63031-7C37-5B4D-9004-CC012F88A0E7}" destId="{F167A470-2F59-134E-ACBD-C0AB8A6D4A41}" srcOrd="2" destOrd="0" presId="urn:microsoft.com/office/officeart/2005/8/layout/vList2"/>
    <dgm:cxn modelId="{EA0431DC-E718-AA4D-BD4F-E63201787D32}" type="presParOf" srcId="{7BA63031-7C37-5B4D-9004-CC012F88A0E7}" destId="{FD8EB84C-BA9E-4947-9255-62E5D24A4CB8}"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5A634F9-9DF9-4D42-848D-DB319DC31BB4}" type="doc">
      <dgm:prSet loTypeId="urn:microsoft.com/office/officeart/2005/8/layout/gear1" loCatId="" qsTypeId="urn:microsoft.com/office/officeart/2005/8/quickstyle/simple1" qsCatId="simple" csTypeId="urn:microsoft.com/office/officeart/2005/8/colors/colorful5" csCatId="colorful" phldr="1"/>
      <dgm:spPr/>
    </dgm:pt>
    <dgm:pt modelId="{8E8EF614-6BF9-1B47-BF16-0AD53A9E784F}">
      <dgm:prSet phldrT="[Text]" custT="1"/>
      <dgm:spPr/>
      <dgm:t>
        <a:bodyPr/>
        <a:lstStyle/>
        <a:p>
          <a:r>
            <a:rPr lang="de-DE" sz="1400" dirty="0" err="1"/>
            <a:t>Institutionalization</a:t>
          </a:r>
          <a:r>
            <a:rPr lang="de-DE" sz="1400" dirty="0"/>
            <a:t> (</a:t>
          </a:r>
          <a:r>
            <a:rPr lang="de-DE" sz="1400" dirty="0" err="1"/>
            <a:t>programs</a:t>
          </a:r>
          <a:r>
            <a:rPr lang="de-DE" sz="1400" dirty="0"/>
            <a:t>, </a:t>
          </a:r>
          <a:r>
            <a:rPr lang="de-DE" sz="1400" dirty="0" err="1"/>
            <a:t>journals</a:t>
          </a:r>
          <a:r>
            <a:rPr lang="de-DE" sz="1400" dirty="0"/>
            <a:t>, </a:t>
          </a:r>
          <a:r>
            <a:rPr lang="de-DE" sz="1400" dirty="0" err="1"/>
            <a:t>organizations</a:t>
          </a:r>
          <a:r>
            <a:rPr lang="de-DE" sz="1400"/>
            <a:t>, chairs</a:t>
          </a:r>
          <a:r>
            <a:rPr lang="de-DE" sz="1400" dirty="0"/>
            <a:t>)</a:t>
          </a:r>
        </a:p>
      </dgm:t>
    </dgm:pt>
    <dgm:pt modelId="{1FD35905-6B79-D343-8208-600302F30E7E}" type="parTrans" cxnId="{6D6E5D0F-D4A3-5E45-AC70-50BCC7BEF75D}">
      <dgm:prSet/>
      <dgm:spPr/>
      <dgm:t>
        <a:bodyPr/>
        <a:lstStyle/>
        <a:p>
          <a:endParaRPr lang="de-DE" sz="1400"/>
        </a:p>
      </dgm:t>
    </dgm:pt>
    <dgm:pt modelId="{73347C28-D5E8-574D-A17D-3E12C0FE5E08}" type="sibTrans" cxnId="{6D6E5D0F-D4A3-5E45-AC70-50BCC7BEF75D}">
      <dgm:prSet/>
      <dgm:spPr/>
      <dgm:t>
        <a:bodyPr/>
        <a:lstStyle/>
        <a:p>
          <a:endParaRPr lang="de-DE" sz="1400"/>
        </a:p>
      </dgm:t>
    </dgm:pt>
    <dgm:pt modelId="{18027C9F-C150-354E-90B4-BA92245FCAEA}">
      <dgm:prSet phldrT="[Text]" custT="1"/>
      <dgm:spPr/>
      <dgm:t>
        <a:bodyPr/>
        <a:lstStyle/>
        <a:p>
          <a:r>
            <a:rPr lang="de-DE" sz="1400" dirty="0" err="1"/>
            <a:t>Methodologies</a:t>
          </a:r>
          <a:r>
            <a:rPr lang="de-DE" sz="1400" dirty="0"/>
            <a:t>, </a:t>
          </a:r>
          <a:r>
            <a:rPr lang="de-DE" sz="1400" dirty="0" err="1"/>
            <a:t>heuristic</a:t>
          </a:r>
          <a:endParaRPr lang="de-DE" sz="1400" dirty="0"/>
        </a:p>
      </dgm:t>
    </dgm:pt>
    <dgm:pt modelId="{CD1FB9D7-6007-1C40-A050-B1199B2EFC77}" type="parTrans" cxnId="{B38483F2-EC17-AE4B-A42C-AFA497B481BF}">
      <dgm:prSet/>
      <dgm:spPr/>
      <dgm:t>
        <a:bodyPr/>
        <a:lstStyle/>
        <a:p>
          <a:endParaRPr lang="de-DE" sz="1400"/>
        </a:p>
      </dgm:t>
    </dgm:pt>
    <dgm:pt modelId="{F97E369E-354B-234E-BE9F-988DA1DC4470}" type="sibTrans" cxnId="{B38483F2-EC17-AE4B-A42C-AFA497B481BF}">
      <dgm:prSet/>
      <dgm:spPr/>
      <dgm:t>
        <a:bodyPr/>
        <a:lstStyle/>
        <a:p>
          <a:endParaRPr lang="de-DE" sz="1400"/>
        </a:p>
      </dgm:t>
    </dgm:pt>
    <dgm:pt modelId="{85743C80-1EF6-CC45-8620-28E31DAAA1B7}">
      <dgm:prSet phldrT="[Text]" custT="1"/>
      <dgm:spPr/>
      <dgm:t>
        <a:bodyPr/>
        <a:lstStyle/>
        <a:p>
          <a:r>
            <a:rPr lang="de-DE" sz="1400" dirty="0" err="1"/>
            <a:t>Epistemic</a:t>
          </a:r>
          <a:r>
            <a:rPr lang="de-DE" sz="1400" dirty="0"/>
            <a:t> "</a:t>
          </a:r>
          <a:r>
            <a:rPr lang="de-DE" sz="1400" dirty="0" err="1"/>
            <a:t>core</a:t>
          </a:r>
          <a:r>
            <a:rPr lang="de-DE" sz="1400" dirty="0"/>
            <a:t>", </a:t>
          </a:r>
          <a:r>
            <a:rPr lang="de-DE" sz="1400" dirty="0" err="1"/>
            <a:t>paradigms</a:t>
          </a:r>
          <a:endParaRPr lang="de-DE" sz="1400" dirty="0"/>
        </a:p>
      </dgm:t>
    </dgm:pt>
    <dgm:pt modelId="{21660C27-CA40-484C-B68F-7F925E7A1C79}" type="parTrans" cxnId="{D653E6D0-1B37-394C-B6B7-27A36552565E}">
      <dgm:prSet/>
      <dgm:spPr/>
      <dgm:t>
        <a:bodyPr/>
        <a:lstStyle/>
        <a:p>
          <a:endParaRPr lang="de-DE" sz="1400"/>
        </a:p>
      </dgm:t>
    </dgm:pt>
    <dgm:pt modelId="{1CA3534D-12BB-6442-B9B7-45B8C88A084C}" type="sibTrans" cxnId="{D653E6D0-1B37-394C-B6B7-27A36552565E}">
      <dgm:prSet/>
      <dgm:spPr/>
      <dgm:t>
        <a:bodyPr/>
        <a:lstStyle/>
        <a:p>
          <a:endParaRPr lang="de-DE" sz="1400"/>
        </a:p>
      </dgm:t>
    </dgm:pt>
    <dgm:pt modelId="{B66D3A57-4D2C-D94E-945D-84BFAD7800A9}" type="pres">
      <dgm:prSet presAssocID="{25A634F9-9DF9-4D42-848D-DB319DC31BB4}" presName="composite" presStyleCnt="0">
        <dgm:presLayoutVars>
          <dgm:chMax val="3"/>
          <dgm:animLvl val="lvl"/>
          <dgm:resizeHandles val="exact"/>
        </dgm:presLayoutVars>
      </dgm:prSet>
      <dgm:spPr/>
    </dgm:pt>
    <dgm:pt modelId="{84C84055-8C38-A844-9F6F-CB568FDB823E}" type="pres">
      <dgm:prSet presAssocID="{8E8EF614-6BF9-1B47-BF16-0AD53A9E784F}" presName="gear1" presStyleLbl="node1" presStyleIdx="0" presStyleCnt="3">
        <dgm:presLayoutVars>
          <dgm:chMax val="1"/>
          <dgm:bulletEnabled val="1"/>
        </dgm:presLayoutVars>
      </dgm:prSet>
      <dgm:spPr/>
      <dgm:t>
        <a:bodyPr/>
        <a:lstStyle/>
        <a:p>
          <a:endParaRPr lang="de-DE"/>
        </a:p>
      </dgm:t>
    </dgm:pt>
    <dgm:pt modelId="{5D4E8B3B-7E3D-0D44-BEBD-C56CC69BA65C}" type="pres">
      <dgm:prSet presAssocID="{8E8EF614-6BF9-1B47-BF16-0AD53A9E784F}" presName="gear1srcNode" presStyleLbl="node1" presStyleIdx="0" presStyleCnt="3"/>
      <dgm:spPr/>
      <dgm:t>
        <a:bodyPr/>
        <a:lstStyle/>
        <a:p>
          <a:endParaRPr lang="de-DE"/>
        </a:p>
      </dgm:t>
    </dgm:pt>
    <dgm:pt modelId="{F76319E6-4999-2243-AD35-47B48FB911D4}" type="pres">
      <dgm:prSet presAssocID="{8E8EF614-6BF9-1B47-BF16-0AD53A9E784F}" presName="gear1dstNode" presStyleLbl="node1" presStyleIdx="0" presStyleCnt="3"/>
      <dgm:spPr/>
      <dgm:t>
        <a:bodyPr/>
        <a:lstStyle/>
        <a:p>
          <a:endParaRPr lang="de-DE"/>
        </a:p>
      </dgm:t>
    </dgm:pt>
    <dgm:pt modelId="{184247DC-0E83-4D49-9458-8AB48D642DFB}" type="pres">
      <dgm:prSet presAssocID="{18027C9F-C150-354E-90B4-BA92245FCAEA}" presName="gear2" presStyleLbl="node1" presStyleIdx="1" presStyleCnt="3" custScaleX="107689">
        <dgm:presLayoutVars>
          <dgm:chMax val="1"/>
          <dgm:bulletEnabled val="1"/>
        </dgm:presLayoutVars>
      </dgm:prSet>
      <dgm:spPr/>
      <dgm:t>
        <a:bodyPr/>
        <a:lstStyle/>
        <a:p>
          <a:endParaRPr lang="de-DE"/>
        </a:p>
      </dgm:t>
    </dgm:pt>
    <dgm:pt modelId="{157FBEDC-580E-B34C-9F04-55476D6EB55E}" type="pres">
      <dgm:prSet presAssocID="{18027C9F-C150-354E-90B4-BA92245FCAEA}" presName="gear2srcNode" presStyleLbl="node1" presStyleIdx="1" presStyleCnt="3"/>
      <dgm:spPr/>
      <dgm:t>
        <a:bodyPr/>
        <a:lstStyle/>
        <a:p>
          <a:endParaRPr lang="de-DE"/>
        </a:p>
      </dgm:t>
    </dgm:pt>
    <dgm:pt modelId="{ACAA2C17-AE79-3F47-9870-70222586A02B}" type="pres">
      <dgm:prSet presAssocID="{18027C9F-C150-354E-90B4-BA92245FCAEA}" presName="gear2dstNode" presStyleLbl="node1" presStyleIdx="1" presStyleCnt="3"/>
      <dgm:spPr/>
      <dgm:t>
        <a:bodyPr/>
        <a:lstStyle/>
        <a:p>
          <a:endParaRPr lang="de-DE"/>
        </a:p>
      </dgm:t>
    </dgm:pt>
    <dgm:pt modelId="{665891A7-DB09-5946-9C19-DF2901A00CA3}" type="pres">
      <dgm:prSet presAssocID="{85743C80-1EF6-CC45-8620-28E31DAAA1B7}" presName="gear3" presStyleLbl="node1" presStyleIdx="2" presStyleCnt="3" custScaleX="103427"/>
      <dgm:spPr/>
      <dgm:t>
        <a:bodyPr/>
        <a:lstStyle/>
        <a:p>
          <a:endParaRPr lang="de-DE"/>
        </a:p>
      </dgm:t>
    </dgm:pt>
    <dgm:pt modelId="{AF53FE02-31BA-4848-ADC0-E2E3F567B014}" type="pres">
      <dgm:prSet presAssocID="{85743C80-1EF6-CC45-8620-28E31DAAA1B7}" presName="gear3tx" presStyleLbl="node1" presStyleIdx="2" presStyleCnt="3">
        <dgm:presLayoutVars>
          <dgm:chMax val="1"/>
          <dgm:bulletEnabled val="1"/>
        </dgm:presLayoutVars>
      </dgm:prSet>
      <dgm:spPr/>
      <dgm:t>
        <a:bodyPr/>
        <a:lstStyle/>
        <a:p>
          <a:endParaRPr lang="de-DE"/>
        </a:p>
      </dgm:t>
    </dgm:pt>
    <dgm:pt modelId="{46DBA8E8-1E3F-5B46-BBF4-1B1F73998216}" type="pres">
      <dgm:prSet presAssocID="{85743C80-1EF6-CC45-8620-28E31DAAA1B7}" presName="gear3srcNode" presStyleLbl="node1" presStyleIdx="2" presStyleCnt="3"/>
      <dgm:spPr/>
      <dgm:t>
        <a:bodyPr/>
        <a:lstStyle/>
        <a:p>
          <a:endParaRPr lang="de-DE"/>
        </a:p>
      </dgm:t>
    </dgm:pt>
    <dgm:pt modelId="{BBCB3B9D-F32B-564A-9131-98ED0D459B47}" type="pres">
      <dgm:prSet presAssocID="{85743C80-1EF6-CC45-8620-28E31DAAA1B7}" presName="gear3dstNode" presStyleLbl="node1" presStyleIdx="2" presStyleCnt="3"/>
      <dgm:spPr/>
      <dgm:t>
        <a:bodyPr/>
        <a:lstStyle/>
        <a:p>
          <a:endParaRPr lang="de-DE"/>
        </a:p>
      </dgm:t>
    </dgm:pt>
    <dgm:pt modelId="{31B629D1-5404-774E-919D-44CA5E7AC7CE}" type="pres">
      <dgm:prSet presAssocID="{73347C28-D5E8-574D-A17D-3E12C0FE5E08}" presName="connector1" presStyleLbl="sibTrans2D1" presStyleIdx="0" presStyleCnt="3"/>
      <dgm:spPr/>
      <dgm:t>
        <a:bodyPr/>
        <a:lstStyle/>
        <a:p>
          <a:endParaRPr lang="de-DE"/>
        </a:p>
      </dgm:t>
    </dgm:pt>
    <dgm:pt modelId="{5C97F754-318E-9542-B6D8-2FE9F20287A5}" type="pres">
      <dgm:prSet presAssocID="{F97E369E-354B-234E-BE9F-988DA1DC4470}" presName="connector2" presStyleLbl="sibTrans2D1" presStyleIdx="1" presStyleCnt="3"/>
      <dgm:spPr/>
      <dgm:t>
        <a:bodyPr/>
        <a:lstStyle/>
        <a:p>
          <a:endParaRPr lang="de-DE"/>
        </a:p>
      </dgm:t>
    </dgm:pt>
    <dgm:pt modelId="{BEC37D48-5A04-EA4D-AE8B-12A3B376BD4F}" type="pres">
      <dgm:prSet presAssocID="{1CA3534D-12BB-6442-B9B7-45B8C88A084C}" presName="connector3" presStyleLbl="sibTrans2D1" presStyleIdx="2" presStyleCnt="3"/>
      <dgm:spPr/>
      <dgm:t>
        <a:bodyPr/>
        <a:lstStyle/>
        <a:p>
          <a:endParaRPr lang="de-DE"/>
        </a:p>
      </dgm:t>
    </dgm:pt>
  </dgm:ptLst>
  <dgm:cxnLst>
    <dgm:cxn modelId="{AA21EC98-FB86-D049-BD73-73F7F5F74A22}" type="presOf" srcId="{85743C80-1EF6-CC45-8620-28E31DAAA1B7}" destId="{665891A7-DB09-5946-9C19-DF2901A00CA3}" srcOrd="0" destOrd="0" presId="urn:microsoft.com/office/officeart/2005/8/layout/gear1"/>
    <dgm:cxn modelId="{2D1EED47-5D96-6040-A49D-B4A74C4F8E39}" type="presOf" srcId="{1CA3534D-12BB-6442-B9B7-45B8C88A084C}" destId="{BEC37D48-5A04-EA4D-AE8B-12A3B376BD4F}" srcOrd="0" destOrd="0" presId="urn:microsoft.com/office/officeart/2005/8/layout/gear1"/>
    <dgm:cxn modelId="{D653E6D0-1B37-394C-B6B7-27A36552565E}" srcId="{25A634F9-9DF9-4D42-848D-DB319DC31BB4}" destId="{85743C80-1EF6-CC45-8620-28E31DAAA1B7}" srcOrd="2" destOrd="0" parTransId="{21660C27-CA40-484C-B68F-7F925E7A1C79}" sibTransId="{1CA3534D-12BB-6442-B9B7-45B8C88A084C}"/>
    <dgm:cxn modelId="{D166841E-936A-384A-A9CB-35A29F061160}" type="presOf" srcId="{73347C28-D5E8-574D-A17D-3E12C0FE5E08}" destId="{31B629D1-5404-774E-919D-44CA5E7AC7CE}" srcOrd="0" destOrd="0" presId="urn:microsoft.com/office/officeart/2005/8/layout/gear1"/>
    <dgm:cxn modelId="{312A105D-6398-5F46-AB3D-9FDE1ED2AC61}" type="presOf" srcId="{18027C9F-C150-354E-90B4-BA92245FCAEA}" destId="{ACAA2C17-AE79-3F47-9870-70222586A02B}" srcOrd="2" destOrd="0" presId="urn:microsoft.com/office/officeart/2005/8/layout/gear1"/>
    <dgm:cxn modelId="{5DFF929D-CA78-E049-9CA1-A70F2FF1BC1B}" type="presOf" srcId="{85743C80-1EF6-CC45-8620-28E31DAAA1B7}" destId="{AF53FE02-31BA-4848-ADC0-E2E3F567B014}" srcOrd="1" destOrd="0" presId="urn:microsoft.com/office/officeart/2005/8/layout/gear1"/>
    <dgm:cxn modelId="{28107A81-A5C1-754A-B913-881CA86BFBD1}" type="presOf" srcId="{18027C9F-C150-354E-90B4-BA92245FCAEA}" destId="{184247DC-0E83-4D49-9458-8AB48D642DFB}" srcOrd="0" destOrd="0" presId="urn:microsoft.com/office/officeart/2005/8/layout/gear1"/>
    <dgm:cxn modelId="{94B67616-B4F7-4546-AE0E-A83773FC8DC4}" type="presOf" srcId="{8E8EF614-6BF9-1B47-BF16-0AD53A9E784F}" destId="{84C84055-8C38-A844-9F6F-CB568FDB823E}" srcOrd="0" destOrd="0" presId="urn:microsoft.com/office/officeart/2005/8/layout/gear1"/>
    <dgm:cxn modelId="{60757D8D-DFFA-4945-89BD-ECFB8C2418E2}" type="presOf" srcId="{25A634F9-9DF9-4D42-848D-DB319DC31BB4}" destId="{B66D3A57-4D2C-D94E-945D-84BFAD7800A9}" srcOrd="0" destOrd="0" presId="urn:microsoft.com/office/officeart/2005/8/layout/gear1"/>
    <dgm:cxn modelId="{ED38BB03-F1B9-ED44-8CB5-876E75C70ACB}" type="presOf" srcId="{85743C80-1EF6-CC45-8620-28E31DAAA1B7}" destId="{46DBA8E8-1E3F-5B46-BBF4-1B1F73998216}" srcOrd="2" destOrd="0" presId="urn:microsoft.com/office/officeart/2005/8/layout/gear1"/>
    <dgm:cxn modelId="{B38483F2-EC17-AE4B-A42C-AFA497B481BF}" srcId="{25A634F9-9DF9-4D42-848D-DB319DC31BB4}" destId="{18027C9F-C150-354E-90B4-BA92245FCAEA}" srcOrd="1" destOrd="0" parTransId="{CD1FB9D7-6007-1C40-A050-B1199B2EFC77}" sibTransId="{F97E369E-354B-234E-BE9F-988DA1DC4470}"/>
    <dgm:cxn modelId="{AAFF1F27-0953-274E-A339-5AE9B02674FB}" type="presOf" srcId="{85743C80-1EF6-CC45-8620-28E31DAAA1B7}" destId="{BBCB3B9D-F32B-564A-9131-98ED0D459B47}" srcOrd="3" destOrd="0" presId="urn:microsoft.com/office/officeart/2005/8/layout/gear1"/>
    <dgm:cxn modelId="{99D22E49-30D2-D847-9E98-EEB389907E48}" type="presOf" srcId="{F97E369E-354B-234E-BE9F-988DA1DC4470}" destId="{5C97F754-318E-9542-B6D8-2FE9F20287A5}" srcOrd="0" destOrd="0" presId="urn:microsoft.com/office/officeart/2005/8/layout/gear1"/>
    <dgm:cxn modelId="{89A7686E-5EBD-7642-8909-F75CF542B3EA}" type="presOf" srcId="{18027C9F-C150-354E-90B4-BA92245FCAEA}" destId="{157FBEDC-580E-B34C-9F04-55476D6EB55E}" srcOrd="1" destOrd="0" presId="urn:microsoft.com/office/officeart/2005/8/layout/gear1"/>
    <dgm:cxn modelId="{8B7F0253-1EE7-8C42-8A37-EE71844A3751}" type="presOf" srcId="{8E8EF614-6BF9-1B47-BF16-0AD53A9E784F}" destId="{5D4E8B3B-7E3D-0D44-BEBD-C56CC69BA65C}" srcOrd="1" destOrd="0" presId="urn:microsoft.com/office/officeart/2005/8/layout/gear1"/>
    <dgm:cxn modelId="{CF98F16C-876A-2C48-A5EE-7754EC82E9DD}" type="presOf" srcId="{8E8EF614-6BF9-1B47-BF16-0AD53A9E784F}" destId="{F76319E6-4999-2243-AD35-47B48FB911D4}" srcOrd="2" destOrd="0" presId="urn:microsoft.com/office/officeart/2005/8/layout/gear1"/>
    <dgm:cxn modelId="{6D6E5D0F-D4A3-5E45-AC70-50BCC7BEF75D}" srcId="{25A634F9-9DF9-4D42-848D-DB319DC31BB4}" destId="{8E8EF614-6BF9-1B47-BF16-0AD53A9E784F}" srcOrd="0" destOrd="0" parTransId="{1FD35905-6B79-D343-8208-600302F30E7E}" sibTransId="{73347C28-D5E8-574D-A17D-3E12C0FE5E08}"/>
    <dgm:cxn modelId="{927258AB-FD54-BA4F-81E2-8D325A6A3817}" type="presParOf" srcId="{B66D3A57-4D2C-D94E-945D-84BFAD7800A9}" destId="{84C84055-8C38-A844-9F6F-CB568FDB823E}" srcOrd="0" destOrd="0" presId="urn:microsoft.com/office/officeart/2005/8/layout/gear1"/>
    <dgm:cxn modelId="{DAFA4BD3-1510-C14F-9A52-57536E86F56C}" type="presParOf" srcId="{B66D3A57-4D2C-D94E-945D-84BFAD7800A9}" destId="{5D4E8B3B-7E3D-0D44-BEBD-C56CC69BA65C}" srcOrd="1" destOrd="0" presId="urn:microsoft.com/office/officeart/2005/8/layout/gear1"/>
    <dgm:cxn modelId="{59B351CB-25A6-A546-B4EF-1A3C26845864}" type="presParOf" srcId="{B66D3A57-4D2C-D94E-945D-84BFAD7800A9}" destId="{F76319E6-4999-2243-AD35-47B48FB911D4}" srcOrd="2" destOrd="0" presId="urn:microsoft.com/office/officeart/2005/8/layout/gear1"/>
    <dgm:cxn modelId="{E0A471A5-50F6-2340-87DD-0030AF27D069}" type="presParOf" srcId="{B66D3A57-4D2C-D94E-945D-84BFAD7800A9}" destId="{184247DC-0E83-4D49-9458-8AB48D642DFB}" srcOrd="3" destOrd="0" presId="urn:microsoft.com/office/officeart/2005/8/layout/gear1"/>
    <dgm:cxn modelId="{783EA4B6-F22B-8D47-8034-ADBD79A4B384}" type="presParOf" srcId="{B66D3A57-4D2C-D94E-945D-84BFAD7800A9}" destId="{157FBEDC-580E-B34C-9F04-55476D6EB55E}" srcOrd="4" destOrd="0" presId="urn:microsoft.com/office/officeart/2005/8/layout/gear1"/>
    <dgm:cxn modelId="{1B8E1E74-E4A4-5348-A9F0-FB3A13E457D8}" type="presParOf" srcId="{B66D3A57-4D2C-D94E-945D-84BFAD7800A9}" destId="{ACAA2C17-AE79-3F47-9870-70222586A02B}" srcOrd="5" destOrd="0" presId="urn:microsoft.com/office/officeart/2005/8/layout/gear1"/>
    <dgm:cxn modelId="{4B53782C-BEDC-CA44-A2B5-8369FB17DDD6}" type="presParOf" srcId="{B66D3A57-4D2C-D94E-945D-84BFAD7800A9}" destId="{665891A7-DB09-5946-9C19-DF2901A00CA3}" srcOrd="6" destOrd="0" presId="urn:microsoft.com/office/officeart/2005/8/layout/gear1"/>
    <dgm:cxn modelId="{DE0DE6A8-70D1-724D-9886-A81710F14BC5}" type="presParOf" srcId="{B66D3A57-4D2C-D94E-945D-84BFAD7800A9}" destId="{AF53FE02-31BA-4848-ADC0-E2E3F567B014}" srcOrd="7" destOrd="0" presId="urn:microsoft.com/office/officeart/2005/8/layout/gear1"/>
    <dgm:cxn modelId="{58D2F39A-D08E-4D47-A54E-43E03CF9601E}" type="presParOf" srcId="{B66D3A57-4D2C-D94E-945D-84BFAD7800A9}" destId="{46DBA8E8-1E3F-5B46-BBF4-1B1F73998216}" srcOrd="8" destOrd="0" presId="urn:microsoft.com/office/officeart/2005/8/layout/gear1"/>
    <dgm:cxn modelId="{49729F0A-0898-4A42-A3E9-242143937F9C}" type="presParOf" srcId="{B66D3A57-4D2C-D94E-945D-84BFAD7800A9}" destId="{BBCB3B9D-F32B-564A-9131-98ED0D459B47}" srcOrd="9" destOrd="0" presId="urn:microsoft.com/office/officeart/2005/8/layout/gear1"/>
    <dgm:cxn modelId="{29C531D4-8C61-6F4E-A3A7-38F150C21204}" type="presParOf" srcId="{B66D3A57-4D2C-D94E-945D-84BFAD7800A9}" destId="{31B629D1-5404-774E-919D-44CA5E7AC7CE}" srcOrd="10" destOrd="0" presId="urn:microsoft.com/office/officeart/2005/8/layout/gear1"/>
    <dgm:cxn modelId="{1A5D70C1-B674-EB49-946B-769A6CEC2BAA}" type="presParOf" srcId="{B66D3A57-4D2C-D94E-945D-84BFAD7800A9}" destId="{5C97F754-318E-9542-B6D8-2FE9F20287A5}" srcOrd="11" destOrd="0" presId="urn:microsoft.com/office/officeart/2005/8/layout/gear1"/>
    <dgm:cxn modelId="{1F38E166-4308-6A4F-8BDE-246910787D84}" type="presParOf" srcId="{B66D3A57-4D2C-D94E-945D-84BFAD7800A9}" destId="{BEC37D48-5A04-EA4D-AE8B-12A3B376BD4F}"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9F63B37-9D97-4BC4-B33D-27A99C339467}"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FA46995E-99E9-4F2C-9A68-65C8E5A5A744}">
      <dgm:prSet/>
      <dgm:spPr/>
      <dgm:t>
        <a:bodyPr/>
        <a:lstStyle/>
        <a:p>
          <a:r>
            <a:rPr lang="en-AU" dirty="0"/>
            <a:t>Communication about &amp; of Sustainability</a:t>
          </a:r>
          <a:endParaRPr lang="en-US" dirty="0"/>
        </a:p>
      </dgm:t>
    </dgm:pt>
    <dgm:pt modelId="{625693ED-AC03-4451-BDBE-1087B8CCB1CC}" type="parTrans" cxnId="{AFE7EF10-2523-4312-84E1-D879BC487563}">
      <dgm:prSet/>
      <dgm:spPr/>
      <dgm:t>
        <a:bodyPr/>
        <a:lstStyle/>
        <a:p>
          <a:endParaRPr lang="en-US"/>
        </a:p>
      </dgm:t>
    </dgm:pt>
    <dgm:pt modelId="{82A2E445-1040-430F-B9A8-D75F40CFEC7D}" type="sibTrans" cxnId="{AFE7EF10-2523-4312-84E1-D879BC487563}">
      <dgm:prSet/>
      <dgm:spPr/>
      <dgm:t>
        <a:bodyPr/>
        <a:lstStyle/>
        <a:p>
          <a:endParaRPr lang="en-US"/>
        </a:p>
      </dgm:t>
    </dgm:pt>
    <dgm:pt modelId="{4D60A5B2-0C16-47B1-B35A-5A055F6793DF}">
      <dgm:prSet/>
      <dgm:spPr/>
      <dgm:t>
        <a:bodyPr/>
        <a:lstStyle/>
        <a:p>
          <a:r>
            <a:rPr lang="en-AU" dirty="0"/>
            <a:t>Communication </a:t>
          </a:r>
          <a:r>
            <a:rPr lang="en-AU" i="1" dirty="0"/>
            <a:t>for </a:t>
          </a:r>
          <a:r>
            <a:rPr lang="en-AU" i="0" dirty="0"/>
            <a:t>transformation</a:t>
          </a:r>
          <a:endParaRPr lang="en-US" dirty="0"/>
        </a:p>
      </dgm:t>
    </dgm:pt>
    <dgm:pt modelId="{16FE06E6-4584-4CE2-A133-C85A3877F31A}" type="parTrans" cxnId="{480837D0-4381-4028-9039-F1455C35F654}">
      <dgm:prSet/>
      <dgm:spPr/>
      <dgm:t>
        <a:bodyPr/>
        <a:lstStyle/>
        <a:p>
          <a:endParaRPr lang="en-US"/>
        </a:p>
      </dgm:t>
    </dgm:pt>
    <dgm:pt modelId="{2D0829CC-00C0-4148-8EC1-30786F7D9683}" type="sibTrans" cxnId="{480837D0-4381-4028-9039-F1455C35F654}">
      <dgm:prSet/>
      <dgm:spPr/>
      <dgm:t>
        <a:bodyPr/>
        <a:lstStyle/>
        <a:p>
          <a:endParaRPr lang="en-US"/>
        </a:p>
      </dgm:t>
    </dgm:pt>
    <dgm:pt modelId="{8E9E61EA-EABA-435E-B6B8-2074B3342A5F}" type="pres">
      <dgm:prSet presAssocID="{F9F63B37-9D97-4BC4-B33D-27A99C339467}" presName="root" presStyleCnt="0">
        <dgm:presLayoutVars>
          <dgm:dir/>
          <dgm:resizeHandles val="exact"/>
        </dgm:presLayoutVars>
      </dgm:prSet>
      <dgm:spPr/>
      <dgm:t>
        <a:bodyPr/>
        <a:lstStyle/>
        <a:p>
          <a:endParaRPr lang="de-DE"/>
        </a:p>
      </dgm:t>
    </dgm:pt>
    <dgm:pt modelId="{67D1BEDE-E8BA-480A-8501-F43A40F64457}" type="pres">
      <dgm:prSet presAssocID="{FA46995E-99E9-4F2C-9A68-65C8E5A5A744}" presName="compNode" presStyleCnt="0"/>
      <dgm:spPr/>
    </dgm:pt>
    <dgm:pt modelId="{930C6963-32C9-4D75-9E59-8A06BA3B607F}" type="pres">
      <dgm:prSet presAssocID="{FA46995E-99E9-4F2C-9A68-65C8E5A5A744}" presName="bgRect" presStyleLbl="bgShp" presStyleIdx="0" presStyleCnt="2"/>
      <dgm:spPr/>
    </dgm:pt>
    <dgm:pt modelId="{0B033D8B-91DF-4EFD-99E4-DD5570E394B8}" type="pres">
      <dgm:prSet presAssocID="{FA46995E-99E9-4F2C-9A68-65C8E5A5A744}" presName="iconRect" presStyleLbl="node1" presStyleIdx="0" presStyleCnt="2"/>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de-DE"/>
        </a:p>
      </dgm:t>
      <dgm:extLst>
        <a:ext uri="{E40237B7-FDA0-4F09-8148-C483321AD2D9}">
          <dgm14:cNvPr xmlns:dgm14="http://schemas.microsoft.com/office/drawing/2010/diagram" id="0" name="" descr="User Network"/>
        </a:ext>
      </dgm:extLst>
    </dgm:pt>
    <dgm:pt modelId="{4E3107A8-FFB4-42C1-858B-DBF0CC0B7D93}" type="pres">
      <dgm:prSet presAssocID="{FA46995E-99E9-4F2C-9A68-65C8E5A5A744}" presName="spaceRect" presStyleCnt="0"/>
      <dgm:spPr/>
    </dgm:pt>
    <dgm:pt modelId="{3BAF69CC-2690-4143-8E53-FB7FF611AF01}" type="pres">
      <dgm:prSet presAssocID="{FA46995E-99E9-4F2C-9A68-65C8E5A5A744}" presName="parTx" presStyleLbl="revTx" presStyleIdx="0" presStyleCnt="2">
        <dgm:presLayoutVars>
          <dgm:chMax val="0"/>
          <dgm:chPref val="0"/>
        </dgm:presLayoutVars>
      </dgm:prSet>
      <dgm:spPr/>
      <dgm:t>
        <a:bodyPr/>
        <a:lstStyle/>
        <a:p>
          <a:endParaRPr lang="de-DE"/>
        </a:p>
      </dgm:t>
    </dgm:pt>
    <dgm:pt modelId="{4CE2B3F7-46D2-4A76-8458-D0515C65A5B0}" type="pres">
      <dgm:prSet presAssocID="{82A2E445-1040-430F-B9A8-D75F40CFEC7D}" presName="sibTrans" presStyleCnt="0"/>
      <dgm:spPr/>
    </dgm:pt>
    <dgm:pt modelId="{390CD031-08B5-434B-B6B5-760E5B9E55C7}" type="pres">
      <dgm:prSet presAssocID="{4D60A5B2-0C16-47B1-B35A-5A055F6793DF}" presName="compNode" presStyleCnt="0"/>
      <dgm:spPr/>
    </dgm:pt>
    <dgm:pt modelId="{B1284FF2-67D7-4FA7-A71E-831DD8369A50}" type="pres">
      <dgm:prSet presAssocID="{4D60A5B2-0C16-47B1-B35A-5A055F6793DF}" presName="bgRect" presStyleLbl="bgShp" presStyleIdx="1" presStyleCnt="2"/>
      <dgm:spPr/>
    </dgm:pt>
    <dgm:pt modelId="{EF6D29D8-0105-4758-BA36-F6A792AF9D2D}" type="pres">
      <dgm:prSet presAssocID="{4D60A5B2-0C16-47B1-B35A-5A055F6793DF}" presName="iconRect" presStyleLbl="node1" presStyleIdx="1" presStyleCnt="2"/>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de-DE"/>
        </a:p>
      </dgm:t>
      <dgm:extLst>
        <a:ext uri="{E40237B7-FDA0-4F09-8148-C483321AD2D9}">
          <dgm14:cNvPr xmlns:dgm14="http://schemas.microsoft.com/office/drawing/2010/diagram" id="0" name="" descr="Social Network"/>
        </a:ext>
      </dgm:extLst>
    </dgm:pt>
    <dgm:pt modelId="{0A77AE2E-57B6-40EC-B0EE-F18B433CC2D3}" type="pres">
      <dgm:prSet presAssocID="{4D60A5B2-0C16-47B1-B35A-5A055F6793DF}" presName="spaceRect" presStyleCnt="0"/>
      <dgm:spPr/>
    </dgm:pt>
    <dgm:pt modelId="{56FB378D-2D2B-403F-B6F0-D0250A3187AA}" type="pres">
      <dgm:prSet presAssocID="{4D60A5B2-0C16-47B1-B35A-5A055F6793DF}" presName="parTx" presStyleLbl="revTx" presStyleIdx="1" presStyleCnt="2">
        <dgm:presLayoutVars>
          <dgm:chMax val="0"/>
          <dgm:chPref val="0"/>
        </dgm:presLayoutVars>
      </dgm:prSet>
      <dgm:spPr/>
      <dgm:t>
        <a:bodyPr/>
        <a:lstStyle/>
        <a:p>
          <a:endParaRPr lang="de-DE"/>
        </a:p>
      </dgm:t>
    </dgm:pt>
  </dgm:ptLst>
  <dgm:cxnLst>
    <dgm:cxn modelId="{AFE7EF10-2523-4312-84E1-D879BC487563}" srcId="{F9F63B37-9D97-4BC4-B33D-27A99C339467}" destId="{FA46995E-99E9-4F2C-9A68-65C8E5A5A744}" srcOrd="0" destOrd="0" parTransId="{625693ED-AC03-4451-BDBE-1087B8CCB1CC}" sibTransId="{82A2E445-1040-430F-B9A8-D75F40CFEC7D}"/>
    <dgm:cxn modelId="{480837D0-4381-4028-9039-F1455C35F654}" srcId="{F9F63B37-9D97-4BC4-B33D-27A99C339467}" destId="{4D60A5B2-0C16-47B1-B35A-5A055F6793DF}" srcOrd="1" destOrd="0" parTransId="{16FE06E6-4584-4CE2-A133-C85A3877F31A}" sibTransId="{2D0829CC-00C0-4148-8EC1-30786F7D9683}"/>
    <dgm:cxn modelId="{81ECA2A9-F747-48AD-953E-65D2C390DE36}" type="presOf" srcId="{FA46995E-99E9-4F2C-9A68-65C8E5A5A744}" destId="{3BAF69CC-2690-4143-8E53-FB7FF611AF01}" srcOrd="0" destOrd="0" presId="urn:microsoft.com/office/officeart/2018/2/layout/IconVerticalSolidList"/>
    <dgm:cxn modelId="{689FB0CF-E4BB-4382-96A3-008D86D20FA3}" type="presOf" srcId="{F9F63B37-9D97-4BC4-B33D-27A99C339467}" destId="{8E9E61EA-EABA-435E-B6B8-2074B3342A5F}" srcOrd="0" destOrd="0" presId="urn:microsoft.com/office/officeart/2018/2/layout/IconVerticalSolidList"/>
    <dgm:cxn modelId="{65B6A378-76EF-428B-8934-D14C3CEDC456}" type="presOf" srcId="{4D60A5B2-0C16-47B1-B35A-5A055F6793DF}" destId="{56FB378D-2D2B-403F-B6F0-D0250A3187AA}" srcOrd="0" destOrd="0" presId="urn:microsoft.com/office/officeart/2018/2/layout/IconVerticalSolidList"/>
    <dgm:cxn modelId="{1F5E53D1-EA37-4C92-9B1D-62D9EAA1EE10}" type="presParOf" srcId="{8E9E61EA-EABA-435E-B6B8-2074B3342A5F}" destId="{67D1BEDE-E8BA-480A-8501-F43A40F64457}" srcOrd="0" destOrd="0" presId="urn:microsoft.com/office/officeart/2018/2/layout/IconVerticalSolidList"/>
    <dgm:cxn modelId="{0DE04F58-9961-474E-8726-229224A46D31}" type="presParOf" srcId="{67D1BEDE-E8BA-480A-8501-F43A40F64457}" destId="{930C6963-32C9-4D75-9E59-8A06BA3B607F}" srcOrd="0" destOrd="0" presId="urn:microsoft.com/office/officeart/2018/2/layout/IconVerticalSolidList"/>
    <dgm:cxn modelId="{E3CC11CD-2835-44A4-A933-9484F1A4E4D8}" type="presParOf" srcId="{67D1BEDE-E8BA-480A-8501-F43A40F64457}" destId="{0B033D8B-91DF-4EFD-99E4-DD5570E394B8}" srcOrd="1" destOrd="0" presId="urn:microsoft.com/office/officeart/2018/2/layout/IconVerticalSolidList"/>
    <dgm:cxn modelId="{265685F3-79BE-4D5F-BA2F-60B78A9E4D8D}" type="presParOf" srcId="{67D1BEDE-E8BA-480A-8501-F43A40F64457}" destId="{4E3107A8-FFB4-42C1-858B-DBF0CC0B7D93}" srcOrd="2" destOrd="0" presId="urn:microsoft.com/office/officeart/2018/2/layout/IconVerticalSolidList"/>
    <dgm:cxn modelId="{7ED98413-8888-4A6D-85AE-8BC8ADB43EA5}" type="presParOf" srcId="{67D1BEDE-E8BA-480A-8501-F43A40F64457}" destId="{3BAF69CC-2690-4143-8E53-FB7FF611AF01}" srcOrd="3" destOrd="0" presId="urn:microsoft.com/office/officeart/2018/2/layout/IconVerticalSolidList"/>
    <dgm:cxn modelId="{ACF97423-79EC-4D98-B241-DDA5FAD48574}" type="presParOf" srcId="{8E9E61EA-EABA-435E-B6B8-2074B3342A5F}" destId="{4CE2B3F7-46D2-4A76-8458-D0515C65A5B0}" srcOrd="1" destOrd="0" presId="urn:microsoft.com/office/officeart/2018/2/layout/IconVerticalSolidList"/>
    <dgm:cxn modelId="{BFE66382-DCDB-4D30-9523-476E1E261606}" type="presParOf" srcId="{8E9E61EA-EABA-435E-B6B8-2074B3342A5F}" destId="{390CD031-08B5-434B-B6B5-760E5B9E55C7}" srcOrd="2" destOrd="0" presId="urn:microsoft.com/office/officeart/2018/2/layout/IconVerticalSolidList"/>
    <dgm:cxn modelId="{78F03338-18AC-43B7-9F02-C0117E37F758}" type="presParOf" srcId="{390CD031-08B5-434B-B6B5-760E5B9E55C7}" destId="{B1284FF2-67D7-4FA7-A71E-831DD8369A50}" srcOrd="0" destOrd="0" presId="urn:microsoft.com/office/officeart/2018/2/layout/IconVerticalSolidList"/>
    <dgm:cxn modelId="{B28A9A58-6F4A-499A-BB2A-49C51E722A08}" type="presParOf" srcId="{390CD031-08B5-434B-B6B5-760E5B9E55C7}" destId="{EF6D29D8-0105-4758-BA36-F6A792AF9D2D}" srcOrd="1" destOrd="0" presId="urn:microsoft.com/office/officeart/2018/2/layout/IconVerticalSolidList"/>
    <dgm:cxn modelId="{2FFC44C1-DFC0-4FEC-88B4-2330015F45DB}" type="presParOf" srcId="{390CD031-08B5-434B-B6B5-760E5B9E55C7}" destId="{0A77AE2E-57B6-40EC-B0EE-F18B433CC2D3}" srcOrd="2" destOrd="0" presId="urn:microsoft.com/office/officeart/2018/2/layout/IconVerticalSolidList"/>
    <dgm:cxn modelId="{C63192A9-9D6B-43DA-BE81-59428A74A046}" type="presParOf" srcId="{390CD031-08B5-434B-B6B5-760E5B9E55C7}" destId="{56FB378D-2D2B-403F-B6F0-D0250A3187A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03C013-96E4-4B43-AD57-9EE7BECCE586}">
      <dsp:nvSpPr>
        <dsp:cNvPr id="0" name=""/>
        <dsp:cNvSpPr/>
      </dsp:nvSpPr>
      <dsp:spPr>
        <a:xfrm>
          <a:off x="4245107" y="0"/>
          <a:ext cx="2262981" cy="2262981"/>
        </a:xfrm>
        <a:prstGeom prst="triangl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1" kern="1200" dirty="0"/>
            <a:t>Science &amp; </a:t>
          </a:r>
          <a:r>
            <a:rPr lang="de-DE" sz="1200" b="1" kern="1200" dirty="0" err="1"/>
            <a:t>Risk</a:t>
          </a:r>
          <a:r>
            <a:rPr lang="de-DE" sz="1200" b="1" kern="1200" dirty="0"/>
            <a:t> Communication</a:t>
          </a:r>
        </a:p>
      </dsp:txBody>
      <dsp:txXfrm>
        <a:off x="4810852" y="1131491"/>
        <a:ext cx="1131491" cy="1131490"/>
      </dsp:txXfrm>
    </dsp:sp>
    <dsp:sp modelId="{E006B595-B18F-FB42-BBED-9C3671EAC38F}">
      <dsp:nvSpPr>
        <dsp:cNvPr id="0" name=""/>
        <dsp:cNvSpPr/>
      </dsp:nvSpPr>
      <dsp:spPr>
        <a:xfrm>
          <a:off x="3113616" y="2262981"/>
          <a:ext cx="2262981" cy="2262981"/>
        </a:xfrm>
        <a:prstGeom prst="triangl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1" kern="1200" dirty="0"/>
            <a:t>Strategic / CSR Communication</a:t>
          </a:r>
        </a:p>
      </dsp:txBody>
      <dsp:txXfrm>
        <a:off x="3679361" y="3394472"/>
        <a:ext cx="1131491" cy="1131490"/>
      </dsp:txXfrm>
    </dsp:sp>
    <dsp:sp modelId="{8537A2BA-DF87-844A-A2C0-4C7451A9D45C}">
      <dsp:nvSpPr>
        <dsp:cNvPr id="0" name=""/>
        <dsp:cNvSpPr/>
      </dsp:nvSpPr>
      <dsp:spPr>
        <a:xfrm rot="10800000">
          <a:off x="4245107" y="2262981"/>
          <a:ext cx="2262981" cy="2262981"/>
        </a:xfrm>
        <a:prstGeom prst="triangl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1" kern="1200"/>
            <a:t>Sustainability Communication</a:t>
          </a:r>
        </a:p>
      </dsp:txBody>
      <dsp:txXfrm rot="10800000">
        <a:off x="4810852" y="2262981"/>
        <a:ext cx="1131491" cy="1131490"/>
      </dsp:txXfrm>
    </dsp:sp>
    <dsp:sp modelId="{FF99BDAF-4FD8-E948-822F-B361EC3D0CD9}">
      <dsp:nvSpPr>
        <dsp:cNvPr id="0" name=""/>
        <dsp:cNvSpPr/>
      </dsp:nvSpPr>
      <dsp:spPr>
        <a:xfrm>
          <a:off x="5376598" y="2262981"/>
          <a:ext cx="2262981" cy="2262981"/>
        </a:xfrm>
        <a:prstGeom prst="triangl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1" kern="1200" dirty="0"/>
            <a:t>Environmental </a:t>
          </a:r>
          <a:r>
            <a:rPr lang="de-DE" sz="1200" b="1" kern="1200" dirty="0" err="1"/>
            <a:t>and</a:t>
          </a:r>
          <a:r>
            <a:rPr lang="de-DE" sz="1200" b="1" kern="1200" dirty="0"/>
            <a:t> </a:t>
          </a:r>
          <a:r>
            <a:rPr lang="de-DE" sz="1200" b="1" kern="1200" dirty="0" err="1"/>
            <a:t>Social</a:t>
          </a:r>
          <a:r>
            <a:rPr lang="de-DE" sz="1200" b="1" kern="1200" dirty="0"/>
            <a:t> Change Communication</a:t>
          </a:r>
        </a:p>
      </dsp:txBody>
      <dsp:txXfrm>
        <a:off x="5942343" y="3394472"/>
        <a:ext cx="1131491" cy="11314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0C6963-32C9-4D75-9E59-8A06BA3B607F}">
      <dsp:nvSpPr>
        <dsp:cNvPr id="0" name=""/>
        <dsp:cNvSpPr/>
      </dsp:nvSpPr>
      <dsp:spPr>
        <a:xfrm>
          <a:off x="0" y="603469"/>
          <a:ext cx="9552384" cy="111409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033D8B-91DF-4EFD-99E4-DD5570E394B8}">
      <dsp:nvSpPr>
        <dsp:cNvPr id="0" name=""/>
        <dsp:cNvSpPr/>
      </dsp:nvSpPr>
      <dsp:spPr>
        <a:xfrm>
          <a:off x="337014" y="854141"/>
          <a:ext cx="612753" cy="612753"/>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BAF69CC-2690-4143-8E53-FB7FF611AF01}">
      <dsp:nvSpPr>
        <dsp:cNvPr id="0" name=""/>
        <dsp:cNvSpPr/>
      </dsp:nvSpPr>
      <dsp:spPr>
        <a:xfrm>
          <a:off x="1286783" y="603469"/>
          <a:ext cx="8265600" cy="1114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909" tIns="117909" rIns="117909" bIns="117909" numCol="1" spcCol="1270" anchor="ctr" anchorCtr="0">
          <a:noAutofit/>
        </a:bodyPr>
        <a:lstStyle/>
        <a:p>
          <a:pPr lvl="0" algn="l" defTabSz="1111250">
            <a:lnSpc>
              <a:spcPct val="90000"/>
            </a:lnSpc>
            <a:spcBef>
              <a:spcPct val="0"/>
            </a:spcBef>
            <a:spcAft>
              <a:spcPct val="35000"/>
            </a:spcAft>
          </a:pPr>
          <a:r>
            <a:rPr lang="en-AU" sz="2500" kern="1200" dirty="0"/>
            <a:t>Communication about &amp; of environment, risk, CC, CSR</a:t>
          </a:r>
          <a:endParaRPr lang="en-US" sz="2500" kern="1200" dirty="0"/>
        </a:p>
      </dsp:txBody>
      <dsp:txXfrm>
        <a:off x="1286783" y="603469"/>
        <a:ext cx="8265600" cy="1114098"/>
      </dsp:txXfrm>
    </dsp:sp>
    <dsp:sp modelId="{B1284FF2-67D7-4FA7-A71E-831DD8369A50}">
      <dsp:nvSpPr>
        <dsp:cNvPr id="0" name=""/>
        <dsp:cNvSpPr/>
      </dsp:nvSpPr>
      <dsp:spPr>
        <a:xfrm>
          <a:off x="0" y="1996092"/>
          <a:ext cx="9552384" cy="111409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6D29D8-0105-4758-BA36-F6A792AF9D2D}">
      <dsp:nvSpPr>
        <dsp:cNvPr id="0" name=""/>
        <dsp:cNvSpPr/>
      </dsp:nvSpPr>
      <dsp:spPr>
        <a:xfrm>
          <a:off x="337014" y="2246764"/>
          <a:ext cx="612753" cy="612753"/>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6FB378D-2D2B-403F-B6F0-D0250A3187AA}">
      <dsp:nvSpPr>
        <dsp:cNvPr id="0" name=""/>
        <dsp:cNvSpPr/>
      </dsp:nvSpPr>
      <dsp:spPr>
        <a:xfrm>
          <a:off x="1286783" y="1996092"/>
          <a:ext cx="8265600" cy="1114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909" tIns="117909" rIns="117909" bIns="117909" numCol="1" spcCol="1270" anchor="ctr" anchorCtr="0">
          <a:noAutofit/>
        </a:bodyPr>
        <a:lstStyle/>
        <a:p>
          <a:pPr lvl="0" algn="l" defTabSz="1111250">
            <a:lnSpc>
              <a:spcPct val="90000"/>
            </a:lnSpc>
            <a:spcBef>
              <a:spcPct val="0"/>
            </a:spcBef>
            <a:spcAft>
              <a:spcPct val="35000"/>
            </a:spcAft>
          </a:pPr>
          <a:r>
            <a:rPr lang="en-AU" sz="2500" kern="1200" dirty="0"/>
            <a:t>Communication </a:t>
          </a:r>
          <a:r>
            <a:rPr lang="en-AU" sz="2500" i="1" kern="1200" dirty="0"/>
            <a:t>for </a:t>
          </a:r>
          <a:r>
            <a:rPr lang="en-AU" sz="2500" i="0" kern="1200" dirty="0"/>
            <a:t>transformation</a:t>
          </a:r>
          <a:endParaRPr lang="en-US" sz="2500" kern="1200" dirty="0"/>
        </a:p>
      </dsp:txBody>
      <dsp:txXfrm>
        <a:off x="1286783" y="1996092"/>
        <a:ext cx="8265600" cy="11140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03C013-96E4-4B43-AD57-9EE7BECCE586}">
      <dsp:nvSpPr>
        <dsp:cNvPr id="0" name=""/>
        <dsp:cNvSpPr/>
      </dsp:nvSpPr>
      <dsp:spPr>
        <a:xfrm>
          <a:off x="4245107" y="0"/>
          <a:ext cx="2262981" cy="2262981"/>
        </a:xfrm>
        <a:prstGeom prst="triangl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1" kern="1200" dirty="0"/>
            <a:t>Science &amp; </a:t>
          </a:r>
          <a:r>
            <a:rPr lang="de-DE" sz="1200" b="1" kern="1200" dirty="0" err="1"/>
            <a:t>Risk</a:t>
          </a:r>
          <a:r>
            <a:rPr lang="de-DE" sz="1200" b="1" kern="1200" dirty="0"/>
            <a:t> Communication</a:t>
          </a:r>
        </a:p>
      </dsp:txBody>
      <dsp:txXfrm>
        <a:off x="4810852" y="1131491"/>
        <a:ext cx="1131491" cy="1131490"/>
      </dsp:txXfrm>
    </dsp:sp>
    <dsp:sp modelId="{E006B595-B18F-FB42-BBED-9C3671EAC38F}">
      <dsp:nvSpPr>
        <dsp:cNvPr id="0" name=""/>
        <dsp:cNvSpPr/>
      </dsp:nvSpPr>
      <dsp:spPr>
        <a:xfrm>
          <a:off x="3113616" y="2262981"/>
          <a:ext cx="2262981" cy="2262981"/>
        </a:xfrm>
        <a:prstGeom prst="triangl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1" kern="1200" dirty="0"/>
            <a:t>Strategic / CSR Communication</a:t>
          </a:r>
        </a:p>
      </dsp:txBody>
      <dsp:txXfrm>
        <a:off x="3679361" y="3394472"/>
        <a:ext cx="1131491" cy="1131490"/>
      </dsp:txXfrm>
    </dsp:sp>
    <dsp:sp modelId="{8537A2BA-DF87-844A-A2C0-4C7451A9D45C}">
      <dsp:nvSpPr>
        <dsp:cNvPr id="0" name=""/>
        <dsp:cNvSpPr/>
      </dsp:nvSpPr>
      <dsp:spPr>
        <a:xfrm rot="10800000">
          <a:off x="4245107" y="2262981"/>
          <a:ext cx="2262981" cy="2262981"/>
        </a:xfrm>
        <a:prstGeom prst="triangl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1" kern="1200"/>
            <a:t>Sustainability Communication</a:t>
          </a:r>
        </a:p>
      </dsp:txBody>
      <dsp:txXfrm rot="10800000">
        <a:off x="4810852" y="2262981"/>
        <a:ext cx="1131491" cy="1131490"/>
      </dsp:txXfrm>
    </dsp:sp>
    <dsp:sp modelId="{FF99BDAF-4FD8-E948-822F-B361EC3D0CD9}">
      <dsp:nvSpPr>
        <dsp:cNvPr id="0" name=""/>
        <dsp:cNvSpPr/>
      </dsp:nvSpPr>
      <dsp:spPr>
        <a:xfrm>
          <a:off x="5376598" y="2262981"/>
          <a:ext cx="2262981" cy="2262981"/>
        </a:xfrm>
        <a:prstGeom prst="triangl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1" kern="1200" dirty="0"/>
            <a:t>Environmental </a:t>
          </a:r>
          <a:r>
            <a:rPr lang="de-DE" sz="1200" b="1" kern="1200" dirty="0" err="1"/>
            <a:t>and</a:t>
          </a:r>
          <a:r>
            <a:rPr lang="de-DE" sz="1200" b="1" kern="1200" dirty="0"/>
            <a:t> </a:t>
          </a:r>
          <a:r>
            <a:rPr lang="de-DE" sz="1200" b="1" kern="1200" dirty="0" err="1"/>
            <a:t>Social</a:t>
          </a:r>
          <a:r>
            <a:rPr lang="de-DE" sz="1200" b="1" kern="1200" dirty="0"/>
            <a:t> Change Communication</a:t>
          </a:r>
        </a:p>
      </dsp:txBody>
      <dsp:txXfrm>
        <a:off x="5942343" y="3394472"/>
        <a:ext cx="1131491" cy="11314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4E95A0-5B16-4B4B-8287-2156A25911A9}">
      <dsp:nvSpPr>
        <dsp:cNvPr id="0" name=""/>
        <dsp:cNvSpPr/>
      </dsp:nvSpPr>
      <dsp:spPr>
        <a:xfrm>
          <a:off x="0" y="217368"/>
          <a:ext cx="8128000" cy="647595"/>
        </a:xfrm>
        <a:prstGeom prst="roundRect">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de-DE" sz="2700" kern="1200" dirty="0" err="1"/>
            <a:t>Functionalist</a:t>
          </a:r>
          <a:r>
            <a:rPr lang="de-DE" sz="2700" kern="1200" dirty="0"/>
            <a:t> </a:t>
          </a:r>
          <a:r>
            <a:rPr lang="de-DE" sz="2700" kern="1200" dirty="0" err="1"/>
            <a:t>approach</a:t>
          </a:r>
          <a:r>
            <a:rPr lang="de-DE" sz="2700" kern="1200" dirty="0"/>
            <a:t> </a:t>
          </a:r>
          <a:r>
            <a:rPr lang="de-DE" sz="2700" kern="1200" dirty="0" err="1"/>
            <a:t>to</a:t>
          </a:r>
          <a:r>
            <a:rPr lang="de-DE" sz="2700" kern="1200" dirty="0"/>
            <a:t> </a:t>
          </a:r>
          <a:r>
            <a:rPr lang="de-DE" sz="2700" kern="1200" dirty="0" err="1"/>
            <a:t>sustainability</a:t>
          </a:r>
          <a:r>
            <a:rPr lang="de-DE" sz="2700" kern="1200" dirty="0"/>
            <a:t> </a:t>
          </a:r>
          <a:r>
            <a:rPr lang="de-DE" sz="2700" kern="1200" dirty="0" err="1"/>
            <a:t>communication</a:t>
          </a:r>
          <a:endParaRPr lang="de-DE" sz="2700" kern="1200" dirty="0"/>
        </a:p>
      </dsp:txBody>
      <dsp:txXfrm>
        <a:off x="31613" y="248981"/>
        <a:ext cx="8064774" cy="584369"/>
      </dsp:txXfrm>
    </dsp:sp>
    <dsp:sp modelId="{563BF79A-79C0-ED42-98A6-75579D7D2E91}">
      <dsp:nvSpPr>
        <dsp:cNvPr id="0" name=""/>
        <dsp:cNvSpPr/>
      </dsp:nvSpPr>
      <dsp:spPr>
        <a:xfrm>
          <a:off x="0" y="864963"/>
          <a:ext cx="8128000" cy="18443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064"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de-DE" sz="2100" kern="1200" dirty="0" err="1"/>
            <a:t>Concept</a:t>
          </a:r>
          <a:r>
            <a:rPr lang="de-DE" sz="2100" kern="1200" dirty="0"/>
            <a:t>: Messaging</a:t>
          </a:r>
        </a:p>
        <a:p>
          <a:pPr marL="228600" lvl="1" indent="-228600" algn="l" defTabSz="933450">
            <a:lnSpc>
              <a:spcPct val="90000"/>
            </a:lnSpc>
            <a:spcBef>
              <a:spcPct val="0"/>
            </a:spcBef>
            <a:spcAft>
              <a:spcPct val="20000"/>
            </a:spcAft>
            <a:buChar char="••"/>
          </a:pPr>
          <a:r>
            <a:rPr lang="de-DE" sz="2100" kern="1200" dirty="0" err="1"/>
            <a:t>Objective</a:t>
          </a:r>
          <a:r>
            <a:rPr lang="de-DE" sz="2100" kern="1200" dirty="0"/>
            <a:t>: </a:t>
          </a:r>
          <a:r>
            <a:rPr lang="de-DE" sz="2100" kern="1200" dirty="0" err="1"/>
            <a:t>Transparency</a:t>
          </a:r>
          <a:endParaRPr lang="de-DE" sz="2100" kern="1200" dirty="0"/>
        </a:p>
        <a:p>
          <a:pPr marL="228600" lvl="1" indent="-228600" algn="l" defTabSz="933450">
            <a:lnSpc>
              <a:spcPct val="90000"/>
            </a:lnSpc>
            <a:spcBef>
              <a:spcPct val="0"/>
            </a:spcBef>
            <a:spcAft>
              <a:spcPct val="20000"/>
            </a:spcAft>
            <a:buChar char="••"/>
          </a:pPr>
          <a:r>
            <a:rPr lang="de-DE" sz="2100" kern="1200" dirty="0" err="1"/>
            <a:t>Metaphor</a:t>
          </a:r>
          <a:r>
            <a:rPr lang="de-DE" sz="2100" kern="1200" dirty="0"/>
            <a:t>: </a:t>
          </a:r>
          <a:r>
            <a:rPr lang="de-DE" sz="2100" kern="1200" dirty="0" err="1"/>
            <a:t>Conduit</a:t>
          </a:r>
          <a:endParaRPr lang="de-DE" sz="2100" kern="1200" dirty="0"/>
        </a:p>
        <a:p>
          <a:pPr marL="228600" lvl="1" indent="-228600" algn="l" defTabSz="933450">
            <a:lnSpc>
              <a:spcPct val="90000"/>
            </a:lnSpc>
            <a:spcBef>
              <a:spcPct val="0"/>
            </a:spcBef>
            <a:spcAft>
              <a:spcPct val="20000"/>
            </a:spcAft>
            <a:buChar char="••"/>
          </a:pPr>
          <a:r>
            <a:rPr lang="de-DE" sz="2100" kern="1200" dirty="0"/>
            <a:t>Channels: </a:t>
          </a:r>
          <a:r>
            <a:rPr lang="de-DE" sz="2100" kern="1200" dirty="0" smtClean="0"/>
            <a:t>Monological/</a:t>
          </a:r>
          <a:r>
            <a:rPr lang="de-DE" sz="2100" kern="1200" dirty="0" err="1" smtClean="0"/>
            <a:t>one-directional</a:t>
          </a:r>
          <a:endParaRPr lang="de-DE" sz="2100" kern="1200" dirty="0"/>
        </a:p>
        <a:p>
          <a:pPr marL="228600" lvl="1" indent="-228600" algn="l" defTabSz="933450">
            <a:lnSpc>
              <a:spcPct val="90000"/>
            </a:lnSpc>
            <a:spcBef>
              <a:spcPct val="0"/>
            </a:spcBef>
            <a:spcAft>
              <a:spcPct val="20000"/>
            </a:spcAft>
            <a:buChar char="••"/>
          </a:pPr>
          <a:r>
            <a:rPr lang="de-DE" sz="2100" kern="1200" dirty="0" err="1"/>
            <a:t>Perspective</a:t>
          </a:r>
          <a:r>
            <a:rPr lang="de-DE" sz="2100" kern="1200" dirty="0"/>
            <a:t>: </a:t>
          </a:r>
          <a:r>
            <a:rPr lang="de-DE" sz="2100" kern="1200" dirty="0" err="1"/>
            <a:t>Seqential</a:t>
          </a:r>
          <a:endParaRPr lang="de-DE" sz="2100" kern="1200" dirty="0"/>
        </a:p>
      </dsp:txBody>
      <dsp:txXfrm>
        <a:off x="0" y="864963"/>
        <a:ext cx="8128000" cy="1844369"/>
      </dsp:txXfrm>
    </dsp:sp>
    <dsp:sp modelId="{F167A470-2F59-134E-ACBD-C0AB8A6D4A41}">
      <dsp:nvSpPr>
        <dsp:cNvPr id="0" name=""/>
        <dsp:cNvSpPr/>
      </dsp:nvSpPr>
      <dsp:spPr>
        <a:xfrm>
          <a:off x="0" y="2709333"/>
          <a:ext cx="8128000" cy="647595"/>
        </a:xfrm>
        <a:prstGeom prst="roundRect">
          <a:avLst/>
        </a:prstGeom>
        <a:solidFill>
          <a:schemeClr val="accent2">
            <a:shade val="80000"/>
            <a:hueOff val="-35872"/>
            <a:satOff val="-4024"/>
            <a:lumOff val="256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de-DE" sz="2700" kern="1200" dirty="0" err="1"/>
            <a:t>Constitutive</a:t>
          </a:r>
          <a:r>
            <a:rPr lang="de-DE" sz="2700" kern="1200" dirty="0"/>
            <a:t> </a:t>
          </a:r>
          <a:r>
            <a:rPr lang="de-DE" sz="2700" kern="1200" dirty="0" err="1"/>
            <a:t>approach</a:t>
          </a:r>
          <a:r>
            <a:rPr lang="de-DE" sz="2700" kern="1200" dirty="0"/>
            <a:t> </a:t>
          </a:r>
          <a:r>
            <a:rPr lang="de-DE" sz="2700" kern="1200" dirty="0" err="1"/>
            <a:t>to</a:t>
          </a:r>
          <a:r>
            <a:rPr lang="de-DE" sz="2700" kern="1200" dirty="0"/>
            <a:t> </a:t>
          </a:r>
          <a:r>
            <a:rPr lang="de-DE" sz="2700" kern="1200" dirty="0" err="1"/>
            <a:t>sustainability</a:t>
          </a:r>
          <a:r>
            <a:rPr lang="de-DE" sz="2700" kern="1200" dirty="0"/>
            <a:t> </a:t>
          </a:r>
          <a:r>
            <a:rPr lang="de-DE" sz="2700" kern="1200" dirty="0" err="1"/>
            <a:t>communication</a:t>
          </a:r>
          <a:endParaRPr lang="de-DE" sz="2700" kern="1200" dirty="0"/>
        </a:p>
      </dsp:txBody>
      <dsp:txXfrm>
        <a:off x="31613" y="2740946"/>
        <a:ext cx="8064774" cy="584369"/>
      </dsp:txXfrm>
    </dsp:sp>
    <dsp:sp modelId="{FD8EB84C-BA9E-4947-9255-62E5D24A4CB8}">
      <dsp:nvSpPr>
        <dsp:cNvPr id="0" name=""/>
        <dsp:cNvSpPr/>
      </dsp:nvSpPr>
      <dsp:spPr>
        <a:xfrm>
          <a:off x="0" y="3356928"/>
          <a:ext cx="8128000" cy="18443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064"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de-DE" sz="2100" kern="1200" dirty="0" err="1"/>
            <a:t>Concept</a:t>
          </a:r>
          <a:r>
            <a:rPr lang="de-DE" sz="2100" kern="1200" dirty="0"/>
            <a:t>: Interaction</a:t>
          </a:r>
        </a:p>
        <a:p>
          <a:pPr marL="228600" lvl="1" indent="-228600" algn="l" defTabSz="933450">
            <a:lnSpc>
              <a:spcPct val="90000"/>
            </a:lnSpc>
            <a:spcBef>
              <a:spcPct val="0"/>
            </a:spcBef>
            <a:spcAft>
              <a:spcPct val="20000"/>
            </a:spcAft>
            <a:buChar char="••"/>
          </a:pPr>
          <a:r>
            <a:rPr lang="de-DE" sz="2100" kern="1200" dirty="0" err="1"/>
            <a:t>Objective</a:t>
          </a:r>
          <a:r>
            <a:rPr lang="de-DE" sz="2100" kern="1200" dirty="0"/>
            <a:t>: Co-</a:t>
          </a:r>
          <a:r>
            <a:rPr lang="de-DE" sz="2100" kern="1200" dirty="0" err="1"/>
            <a:t>creation</a:t>
          </a:r>
          <a:endParaRPr lang="de-DE" sz="2100" kern="1200" dirty="0"/>
        </a:p>
        <a:p>
          <a:pPr marL="228600" lvl="1" indent="-228600" algn="l" defTabSz="933450">
            <a:lnSpc>
              <a:spcPct val="90000"/>
            </a:lnSpc>
            <a:spcBef>
              <a:spcPct val="0"/>
            </a:spcBef>
            <a:spcAft>
              <a:spcPct val="20000"/>
            </a:spcAft>
            <a:buChar char="••"/>
          </a:pPr>
          <a:r>
            <a:rPr lang="de-DE" sz="2100" kern="1200" dirty="0" err="1"/>
            <a:t>Metapor</a:t>
          </a:r>
          <a:r>
            <a:rPr lang="de-DE" sz="2100" kern="1200" dirty="0"/>
            <a:t>: </a:t>
          </a:r>
          <a:r>
            <a:rPr lang="de-DE" sz="2100" kern="1200" dirty="0" err="1"/>
            <a:t>Connectedness</a:t>
          </a:r>
          <a:endParaRPr lang="de-DE" sz="2100" kern="1200" dirty="0"/>
        </a:p>
        <a:p>
          <a:pPr marL="228600" lvl="1" indent="-228600" algn="l" defTabSz="933450">
            <a:lnSpc>
              <a:spcPct val="90000"/>
            </a:lnSpc>
            <a:spcBef>
              <a:spcPct val="0"/>
            </a:spcBef>
            <a:spcAft>
              <a:spcPct val="20000"/>
            </a:spcAft>
            <a:buChar char="••"/>
          </a:pPr>
          <a:r>
            <a:rPr lang="de-DE" sz="2100" kern="1200" dirty="0"/>
            <a:t>Channel: Dialogical</a:t>
          </a:r>
        </a:p>
        <a:p>
          <a:pPr marL="228600" lvl="1" indent="-228600" algn="l" defTabSz="933450">
            <a:lnSpc>
              <a:spcPct val="90000"/>
            </a:lnSpc>
            <a:spcBef>
              <a:spcPct val="0"/>
            </a:spcBef>
            <a:spcAft>
              <a:spcPct val="20000"/>
            </a:spcAft>
            <a:buChar char="••"/>
          </a:pPr>
          <a:r>
            <a:rPr lang="de-DE" sz="2100" kern="1200" dirty="0" err="1"/>
            <a:t>Perspective</a:t>
          </a:r>
          <a:r>
            <a:rPr lang="de-DE" sz="2100" kern="1200" dirty="0"/>
            <a:t>: </a:t>
          </a:r>
          <a:r>
            <a:rPr lang="de-DE" sz="2100" kern="1200" dirty="0" err="1"/>
            <a:t>Holistic</a:t>
          </a:r>
          <a:endParaRPr lang="de-DE" sz="2100" kern="1200" dirty="0"/>
        </a:p>
      </dsp:txBody>
      <dsp:txXfrm>
        <a:off x="0" y="3356928"/>
        <a:ext cx="8128000" cy="184436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C84055-8C38-A844-9F6F-CB568FDB823E}">
      <dsp:nvSpPr>
        <dsp:cNvPr id="0" name=""/>
        <dsp:cNvSpPr/>
      </dsp:nvSpPr>
      <dsp:spPr>
        <a:xfrm>
          <a:off x="4481594" y="2438400"/>
          <a:ext cx="2980266" cy="2980266"/>
        </a:xfrm>
        <a:prstGeom prst="gear9">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e-DE" sz="1400" kern="1200" dirty="0" err="1"/>
            <a:t>Institutionalization</a:t>
          </a:r>
          <a:r>
            <a:rPr lang="de-DE" sz="1400" kern="1200" dirty="0"/>
            <a:t> (</a:t>
          </a:r>
          <a:r>
            <a:rPr lang="de-DE" sz="1400" kern="1200" dirty="0" err="1"/>
            <a:t>programs</a:t>
          </a:r>
          <a:r>
            <a:rPr lang="de-DE" sz="1400" kern="1200" dirty="0"/>
            <a:t>, </a:t>
          </a:r>
          <a:r>
            <a:rPr lang="de-DE" sz="1400" kern="1200" dirty="0" err="1"/>
            <a:t>journals</a:t>
          </a:r>
          <a:r>
            <a:rPr lang="de-DE" sz="1400" kern="1200" dirty="0"/>
            <a:t>, </a:t>
          </a:r>
          <a:r>
            <a:rPr lang="de-DE" sz="1400" kern="1200" dirty="0" err="1"/>
            <a:t>organizations</a:t>
          </a:r>
          <a:r>
            <a:rPr lang="de-DE" sz="1400" kern="1200"/>
            <a:t>, chairs</a:t>
          </a:r>
          <a:r>
            <a:rPr lang="de-DE" sz="1400" kern="1200" dirty="0"/>
            <a:t>)</a:t>
          </a:r>
        </a:p>
      </dsp:txBody>
      <dsp:txXfrm>
        <a:off x="5080760" y="3136513"/>
        <a:ext cx="1781934" cy="1531918"/>
      </dsp:txXfrm>
    </dsp:sp>
    <dsp:sp modelId="{184247DC-0E83-4D49-9458-8AB48D642DFB}">
      <dsp:nvSpPr>
        <dsp:cNvPr id="0" name=""/>
        <dsp:cNvSpPr/>
      </dsp:nvSpPr>
      <dsp:spPr>
        <a:xfrm>
          <a:off x="2664292" y="1733973"/>
          <a:ext cx="2334123" cy="2167466"/>
        </a:xfrm>
        <a:prstGeom prst="gear6">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e-DE" sz="1400" kern="1200" dirty="0" err="1"/>
            <a:t>Methodologies</a:t>
          </a:r>
          <a:r>
            <a:rPr lang="de-DE" sz="1400" kern="1200" dirty="0"/>
            <a:t>, </a:t>
          </a:r>
          <a:r>
            <a:rPr lang="de-DE" sz="1400" kern="1200" dirty="0" err="1"/>
            <a:t>heuristic</a:t>
          </a:r>
          <a:endParaRPr lang="de-DE" sz="1400" kern="1200" dirty="0"/>
        </a:p>
      </dsp:txBody>
      <dsp:txXfrm>
        <a:off x="3234184" y="2282937"/>
        <a:ext cx="1194339" cy="1069538"/>
      </dsp:txXfrm>
    </dsp:sp>
    <dsp:sp modelId="{665891A7-DB09-5946-9C19-DF2901A00CA3}">
      <dsp:nvSpPr>
        <dsp:cNvPr id="0" name=""/>
        <dsp:cNvSpPr/>
      </dsp:nvSpPr>
      <dsp:spPr>
        <a:xfrm rot="20700000">
          <a:off x="3911915" y="251961"/>
          <a:ext cx="2223092" cy="2097036"/>
        </a:xfrm>
        <a:prstGeom prst="gear6">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e-DE" sz="1400" kern="1200" dirty="0" err="1"/>
            <a:t>Epistemic</a:t>
          </a:r>
          <a:r>
            <a:rPr lang="de-DE" sz="1400" kern="1200" dirty="0"/>
            <a:t> "</a:t>
          </a:r>
          <a:r>
            <a:rPr lang="de-DE" sz="1400" kern="1200" dirty="0" err="1"/>
            <a:t>core</a:t>
          </a:r>
          <a:r>
            <a:rPr lang="de-DE" sz="1400" kern="1200" dirty="0"/>
            <a:t>", </a:t>
          </a:r>
          <a:r>
            <a:rPr lang="de-DE" sz="1400" kern="1200" dirty="0" err="1"/>
            <a:t>paradigms</a:t>
          </a:r>
          <a:endParaRPr lang="de-DE" sz="1400" kern="1200" dirty="0"/>
        </a:p>
      </dsp:txBody>
      <dsp:txXfrm rot="-20700000">
        <a:off x="4406981" y="704426"/>
        <a:ext cx="1232960" cy="1192106"/>
      </dsp:txXfrm>
    </dsp:sp>
    <dsp:sp modelId="{31B629D1-5404-774E-919D-44CA5E7AC7CE}">
      <dsp:nvSpPr>
        <dsp:cNvPr id="0" name=""/>
        <dsp:cNvSpPr/>
      </dsp:nvSpPr>
      <dsp:spPr>
        <a:xfrm>
          <a:off x="4266105" y="1980864"/>
          <a:ext cx="3814741" cy="3814741"/>
        </a:xfrm>
        <a:prstGeom prst="circularArrow">
          <a:avLst>
            <a:gd name="adj1" fmla="val 4688"/>
            <a:gd name="adj2" fmla="val 299029"/>
            <a:gd name="adj3" fmla="val 2539295"/>
            <a:gd name="adj4" fmla="val 15812321"/>
            <a:gd name="adj5" fmla="val 5469"/>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C97F754-318E-9542-B6D8-2FE9F20287A5}">
      <dsp:nvSpPr>
        <dsp:cNvPr id="0" name=""/>
        <dsp:cNvSpPr/>
      </dsp:nvSpPr>
      <dsp:spPr>
        <a:xfrm>
          <a:off x="2363766" y="1249140"/>
          <a:ext cx="2771648" cy="2771648"/>
        </a:xfrm>
        <a:prstGeom prst="leftCircularArrow">
          <a:avLst>
            <a:gd name="adj1" fmla="val 6452"/>
            <a:gd name="adj2" fmla="val 429999"/>
            <a:gd name="adj3" fmla="val 10489124"/>
            <a:gd name="adj4" fmla="val 14837806"/>
            <a:gd name="adj5" fmla="val 7527"/>
          </a:avLst>
        </a:prstGeom>
        <a:solidFill>
          <a:schemeClr val="accent5">
            <a:hueOff val="-4966938"/>
            <a:satOff val="19906"/>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EC37D48-5A04-EA4D-AE8B-12A3B376BD4F}">
      <dsp:nvSpPr>
        <dsp:cNvPr id="0" name=""/>
        <dsp:cNvSpPr/>
      </dsp:nvSpPr>
      <dsp:spPr>
        <a:xfrm>
          <a:off x="3470395" y="-231776"/>
          <a:ext cx="2988394" cy="2988394"/>
        </a:xfrm>
        <a:prstGeom prst="circularArrow">
          <a:avLst>
            <a:gd name="adj1" fmla="val 5984"/>
            <a:gd name="adj2" fmla="val 394124"/>
            <a:gd name="adj3" fmla="val 13313824"/>
            <a:gd name="adj4" fmla="val 10508221"/>
            <a:gd name="adj5" fmla="val 6981"/>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0C6963-32C9-4D75-9E59-8A06BA3B607F}">
      <dsp:nvSpPr>
        <dsp:cNvPr id="0" name=""/>
        <dsp:cNvSpPr/>
      </dsp:nvSpPr>
      <dsp:spPr>
        <a:xfrm>
          <a:off x="0" y="603469"/>
          <a:ext cx="9552384" cy="111409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033D8B-91DF-4EFD-99E4-DD5570E394B8}">
      <dsp:nvSpPr>
        <dsp:cNvPr id="0" name=""/>
        <dsp:cNvSpPr/>
      </dsp:nvSpPr>
      <dsp:spPr>
        <a:xfrm>
          <a:off x="337014" y="854141"/>
          <a:ext cx="612753" cy="612753"/>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BAF69CC-2690-4143-8E53-FB7FF611AF01}">
      <dsp:nvSpPr>
        <dsp:cNvPr id="0" name=""/>
        <dsp:cNvSpPr/>
      </dsp:nvSpPr>
      <dsp:spPr>
        <a:xfrm>
          <a:off x="1286783" y="603469"/>
          <a:ext cx="8265600" cy="1114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909" tIns="117909" rIns="117909" bIns="117909" numCol="1" spcCol="1270" anchor="ctr" anchorCtr="0">
          <a:noAutofit/>
        </a:bodyPr>
        <a:lstStyle/>
        <a:p>
          <a:pPr lvl="0" algn="l" defTabSz="1111250">
            <a:lnSpc>
              <a:spcPct val="90000"/>
            </a:lnSpc>
            <a:spcBef>
              <a:spcPct val="0"/>
            </a:spcBef>
            <a:spcAft>
              <a:spcPct val="35000"/>
            </a:spcAft>
          </a:pPr>
          <a:r>
            <a:rPr lang="en-AU" sz="2500" kern="1200" dirty="0"/>
            <a:t>Communication about &amp; of Sustainability</a:t>
          </a:r>
          <a:endParaRPr lang="en-US" sz="2500" kern="1200" dirty="0"/>
        </a:p>
      </dsp:txBody>
      <dsp:txXfrm>
        <a:off x="1286783" y="603469"/>
        <a:ext cx="8265600" cy="1114098"/>
      </dsp:txXfrm>
    </dsp:sp>
    <dsp:sp modelId="{B1284FF2-67D7-4FA7-A71E-831DD8369A50}">
      <dsp:nvSpPr>
        <dsp:cNvPr id="0" name=""/>
        <dsp:cNvSpPr/>
      </dsp:nvSpPr>
      <dsp:spPr>
        <a:xfrm>
          <a:off x="0" y="1996092"/>
          <a:ext cx="9552384" cy="111409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6D29D8-0105-4758-BA36-F6A792AF9D2D}">
      <dsp:nvSpPr>
        <dsp:cNvPr id="0" name=""/>
        <dsp:cNvSpPr/>
      </dsp:nvSpPr>
      <dsp:spPr>
        <a:xfrm>
          <a:off x="337014" y="2246764"/>
          <a:ext cx="612753" cy="612753"/>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6FB378D-2D2B-403F-B6F0-D0250A3187AA}">
      <dsp:nvSpPr>
        <dsp:cNvPr id="0" name=""/>
        <dsp:cNvSpPr/>
      </dsp:nvSpPr>
      <dsp:spPr>
        <a:xfrm>
          <a:off x="1286783" y="1996092"/>
          <a:ext cx="8265600" cy="1114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909" tIns="117909" rIns="117909" bIns="117909" numCol="1" spcCol="1270" anchor="ctr" anchorCtr="0">
          <a:noAutofit/>
        </a:bodyPr>
        <a:lstStyle/>
        <a:p>
          <a:pPr lvl="0" algn="l" defTabSz="1111250">
            <a:lnSpc>
              <a:spcPct val="90000"/>
            </a:lnSpc>
            <a:spcBef>
              <a:spcPct val="0"/>
            </a:spcBef>
            <a:spcAft>
              <a:spcPct val="35000"/>
            </a:spcAft>
          </a:pPr>
          <a:r>
            <a:rPr lang="en-AU" sz="2500" kern="1200" dirty="0"/>
            <a:t>Communication </a:t>
          </a:r>
          <a:r>
            <a:rPr lang="en-AU" sz="2500" i="1" kern="1200" dirty="0"/>
            <a:t>for </a:t>
          </a:r>
          <a:r>
            <a:rPr lang="en-AU" sz="2500" i="0" kern="1200" dirty="0"/>
            <a:t>transformation</a:t>
          </a:r>
          <a:endParaRPr lang="en-US" sz="2500" kern="1200" dirty="0"/>
        </a:p>
      </dsp:txBody>
      <dsp:txXfrm>
        <a:off x="1286783" y="1996092"/>
        <a:ext cx="8265600" cy="1114098"/>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C2F70D2-5293-4E7C-B3A8-3D6A290C9A05}" type="datetimeFigureOut">
              <a:rPr lang="de-DE" smtClean="0"/>
              <a:pPr/>
              <a:t>29.08.2023</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6340F1-05AF-4B90-B4A7-8D90F677B99A}" type="slidenum">
              <a:rPr lang="de-DE" smtClean="0"/>
              <a:pPr/>
              <a:t>‹Nr.›</a:t>
            </a:fld>
            <a:endParaRPr lang="de-DE"/>
          </a:p>
        </p:txBody>
      </p:sp>
    </p:spTree>
    <p:extLst>
      <p:ext uri="{BB962C8B-B14F-4D97-AF65-F5344CB8AC3E}">
        <p14:creationId xmlns:p14="http://schemas.microsoft.com/office/powerpoint/2010/main" val="2175190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A30301-E527-46B8-9863-C3D2C740A9BD}" type="datetimeFigureOut">
              <a:rPr lang="de-DE" smtClean="0"/>
              <a:pPr/>
              <a:t>29.08.2023</a:t>
            </a:fld>
            <a:endParaRPr lang="de-DE"/>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824780-DB00-4A87-AF52-AE94F8FBEF0E}" type="slidenum">
              <a:rPr lang="de-DE" smtClean="0"/>
              <a:pPr/>
              <a:t>‹Nr.›</a:t>
            </a:fld>
            <a:endParaRPr lang="de-DE"/>
          </a:p>
        </p:txBody>
      </p:sp>
    </p:spTree>
    <p:extLst>
      <p:ext uri="{BB962C8B-B14F-4D97-AF65-F5344CB8AC3E}">
        <p14:creationId xmlns:p14="http://schemas.microsoft.com/office/powerpoint/2010/main" val="380188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sciencedirect.com/topics/earth-and-planetary-sciences/non-governmental-organisation"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E07AED8D-7B7D-4B5D-985D-DF4EC90DE877}" type="slidenum">
              <a:rPr lang="de-DE" smtClean="0"/>
              <a:pPr/>
              <a:t>1</a:t>
            </a:fld>
            <a:endParaRPr lang="de-DE"/>
          </a:p>
        </p:txBody>
      </p:sp>
      <p:sp>
        <p:nvSpPr>
          <p:cNvPr id="30723" name="Rectangle 2"/>
          <p:cNvSpPr>
            <a:spLocks noGrp="1" noRot="1" noChangeAspect="1" noChangeArrowheads="1" noTextEdit="1"/>
          </p:cNvSpPr>
          <p:nvPr>
            <p:ph type="sldImg"/>
          </p:nvPr>
        </p:nvSpPr>
        <p:spPr>
          <a:xfrm>
            <a:off x="381000" y="685800"/>
            <a:ext cx="6096000" cy="3429000"/>
          </a:xfrm>
          <a:ln/>
        </p:spPr>
      </p:sp>
      <p:sp>
        <p:nvSpPr>
          <p:cNvPr id="30724" name="Rectangle 3"/>
          <p:cNvSpPr>
            <a:spLocks noGrp="1" noChangeArrowheads="1"/>
          </p:cNvSpPr>
          <p:nvPr>
            <p:ph type="body" idx="1"/>
          </p:nvPr>
        </p:nvSpPr>
        <p:spPr>
          <a:noFill/>
          <a:ln/>
        </p:spPr>
        <p:txBody>
          <a:bodyPr/>
          <a:lstStyle/>
          <a:p>
            <a:endParaRPr lang="de-D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EE300E31-BE6B-41B7-B2AC-8E024A02AB1F}" type="slidenum">
              <a:rPr lang="de-DE" smtClean="0"/>
              <a:pPr/>
              <a:t>12</a:t>
            </a:fld>
            <a:endParaRPr lang="de-DE"/>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endParaRPr lang="de-DE"/>
          </a:p>
        </p:txBody>
      </p:sp>
    </p:spTree>
    <p:extLst>
      <p:ext uri="{BB962C8B-B14F-4D97-AF65-F5344CB8AC3E}">
        <p14:creationId xmlns:p14="http://schemas.microsoft.com/office/powerpoint/2010/main" val="38177654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Public sustainability communication: consists of the recursive order of contributions and arguments of the theme of a better ecological economic and social life</a:t>
            </a:r>
            <a:endParaRPr lang="de-AT" dirty="0">
              <a:solidFill>
                <a:srgbClr val="FFFF00"/>
              </a:solidFill>
            </a:endParaRPr>
          </a:p>
          <a:p>
            <a:endParaRPr lang="en-AU" dirty="0"/>
          </a:p>
        </p:txBody>
      </p:sp>
      <p:sp>
        <p:nvSpPr>
          <p:cNvPr id="4" name="Foliennummernplatzhalter 3"/>
          <p:cNvSpPr>
            <a:spLocks noGrp="1"/>
          </p:cNvSpPr>
          <p:nvPr>
            <p:ph type="sldNum" sz="quarter" idx="5"/>
          </p:nvPr>
        </p:nvSpPr>
        <p:spPr/>
        <p:txBody>
          <a:bodyPr/>
          <a:lstStyle/>
          <a:p>
            <a:fld id="{83824780-DB00-4A87-AF52-AE94F8FBEF0E}" type="slidenum">
              <a:rPr lang="de-DE" smtClean="0"/>
              <a:pPr/>
              <a:t>17</a:t>
            </a:fld>
            <a:endParaRPr lang="de-DE"/>
          </a:p>
        </p:txBody>
      </p:sp>
    </p:spTree>
    <p:extLst>
      <p:ext uri="{BB962C8B-B14F-4D97-AF65-F5344CB8AC3E}">
        <p14:creationId xmlns:p14="http://schemas.microsoft.com/office/powerpoint/2010/main" val="8267849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AU" dirty="0"/>
              <a:t>Is currently discussed within capitalism – and not as alternative TO capitalism</a:t>
            </a:r>
          </a:p>
          <a:p>
            <a:endParaRPr lang="en-AU" dirty="0"/>
          </a:p>
          <a:p>
            <a:r>
              <a:rPr lang="en-AU" dirty="0"/>
              <a:t>So if we really want to understand CULTURE AS SD… we need new theories, new methodologies, new pedagogies … and a bit of a revolution!</a:t>
            </a:r>
          </a:p>
        </p:txBody>
      </p:sp>
      <p:sp>
        <p:nvSpPr>
          <p:cNvPr id="4" name="Foliennummernplatzhalter 3"/>
          <p:cNvSpPr>
            <a:spLocks noGrp="1"/>
          </p:cNvSpPr>
          <p:nvPr>
            <p:ph type="sldNum" sz="quarter" idx="5"/>
          </p:nvPr>
        </p:nvSpPr>
        <p:spPr/>
        <p:txBody>
          <a:bodyPr/>
          <a:lstStyle/>
          <a:p>
            <a:fld id="{04AF8A53-73D3-C047-A141-913B51A3B7A5}" type="slidenum">
              <a:rPr lang="en-AU" smtClean="0"/>
              <a:t>25</a:t>
            </a:fld>
            <a:endParaRPr lang="en-AU"/>
          </a:p>
        </p:txBody>
      </p:sp>
    </p:spTree>
    <p:extLst>
      <p:ext uri="{BB962C8B-B14F-4D97-AF65-F5344CB8AC3E}">
        <p14:creationId xmlns:p14="http://schemas.microsoft.com/office/powerpoint/2010/main" val="17293895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AU" dirty="0"/>
              <a:t>Is currently discussed within capitalism – and not as alternative TO capitalism</a:t>
            </a:r>
          </a:p>
          <a:p>
            <a:endParaRPr lang="en-AU" dirty="0"/>
          </a:p>
          <a:p>
            <a:r>
              <a:rPr lang="en-AU" dirty="0"/>
              <a:t>So if we really want to understand CULTURE AS SD… we need new theories, new methodologies, new pedagogies … and a bit of a revolution!</a:t>
            </a:r>
          </a:p>
        </p:txBody>
      </p:sp>
      <p:sp>
        <p:nvSpPr>
          <p:cNvPr id="4" name="Foliennummernplatzhalter 3"/>
          <p:cNvSpPr>
            <a:spLocks noGrp="1"/>
          </p:cNvSpPr>
          <p:nvPr>
            <p:ph type="sldNum" sz="quarter" idx="5"/>
          </p:nvPr>
        </p:nvSpPr>
        <p:spPr/>
        <p:txBody>
          <a:bodyPr/>
          <a:lstStyle/>
          <a:p>
            <a:fld id="{04AF8A53-73D3-C047-A141-913B51A3B7A5}" type="slidenum">
              <a:rPr lang="en-AU" smtClean="0"/>
              <a:t>26</a:t>
            </a:fld>
            <a:endParaRPr lang="en-AU"/>
          </a:p>
        </p:txBody>
      </p:sp>
    </p:spTree>
    <p:extLst>
      <p:ext uri="{BB962C8B-B14F-4D97-AF65-F5344CB8AC3E}">
        <p14:creationId xmlns:p14="http://schemas.microsoft.com/office/powerpoint/2010/main" val="37558148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AU" dirty="0"/>
              <a:t>Is currently discussed within capitalism – and not as alternative TO capitalism</a:t>
            </a:r>
          </a:p>
          <a:p>
            <a:endParaRPr lang="en-AU" dirty="0"/>
          </a:p>
          <a:p>
            <a:r>
              <a:rPr lang="en-AU" dirty="0"/>
              <a:t>So if we really want to understand CULTURE AS SD… we need new theories, new methodologies, new pedagogies … and a bit of a revolution!</a:t>
            </a:r>
          </a:p>
        </p:txBody>
      </p:sp>
      <p:sp>
        <p:nvSpPr>
          <p:cNvPr id="4" name="Foliennummernplatzhalter 3"/>
          <p:cNvSpPr>
            <a:spLocks noGrp="1"/>
          </p:cNvSpPr>
          <p:nvPr>
            <p:ph type="sldNum" sz="quarter" idx="5"/>
          </p:nvPr>
        </p:nvSpPr>
        <p:spPr/>
        <p:txBody>
          <a:bodyPr/>
          <a:lstStyle/>
          <a:p>
            <a:fld id="{04AF8A53-73D3-C047-A141-913B51A3B7A5}" type="slidenum">
              <a:rPr lang="en-AU" smtClean="0"/>
              <a:t>27</a:t>
            </a:fld>
            <a:endParaRPr lang="en-AU"/>
          </a:p>
        </p:txBody>
      </p:sp>
    </p:spTree>
    <p:extLst>
      <p:ext uri="{BB962C8B-B14F-4D97-AF65-F5344CB8AC3E}">
        <p14:creationId xmlns:p14="http://schemas.microsoft.com/office/powerpoint/2010/main" val="2094555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9DC837A0-3F0F-4539-87DB-BF73527050FF}" type="slidenum">
              <a:rPr lang="de-DE" smtClean="0"/>
              <a:pPr/>
              <a:t>2</a:t>
            </a:fld>
            <a:endParaRPr lang="de-DE"/>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endParaRPr lang="de-DE" dirty="0"/>
          </a:p>
        </p:txBody>
      </p:sp>
    </p:spTree>
    <p:extLst>
      <p:ext uri="{BB962C8B-B14F-4D97-AF65-F5344CB8AC3E}">
        <p14:creationId xmlns:p14="http://schemas.microsoft.com/office/powerpoint/2010/main" val="3330858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EE300E31-BE6B-41B7-B2AC-8E024A02AB1F}" type="slidenum">
              <a:rPr lang="de-DE" smtClean="0"/>
              <a:pPr/>
              <a:t>3</a:t>
            </a:fld>
            <a:endParaRPr lang="de-DE"/>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endParaRPr lang="de-DE"/>
          </a:p>
        </p:txBody>
      </p:sp>
    </p:spTree>
    <p:extLst>
      <p:ext uri="{BB962C8B-B14F-4D97-AF65-F5344CB8AC3E}">
        <p14:creationId xmlns:p14="http://schemas.microsoft.com/office/powerpoint/2010/main" val="331062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AU" dirty="0"/>
          </a:p>
        </p:txBody>
      </p:sp>
      <p:sp>
        <p:nvSpPr>
          <p:cNvPr id="4" name="Foliennummernplatzhalter 3"/>
          <p:cNvSpPr>
            <a:spLocks noGrp="1"/>
          </p:cNvSpPr>
          <p:nvPr>
            <p:ph type="sldNum" sz="quarter" idx="5"/>
          </p:nvPr>
        </p:nvSpPr>
        <p:spPr/>
        <p:txBody>
          <a:bodyPr/>
          <a:lstStyle/>
          <a:p>
            <a:fld id="{83824780-DB00-4A87-AF52-AE94F8FBEF0E}" type="slidenum">
              <a:rPr lang="de-DE" smtClean="0"/>
              <a:pPr/>
              <a:t>4</a:t>
            </a:fld>
            <a:endParaRPr lang="de-DE"/>
          </a:p>
        </p:txBody>
      </p:sp>
    </p:spTree>
    <p:extLst>
      <p:ext uri="{BB962C8B-B14F-4D97-AF65-F5344CB8AC3E}">
        <p14:creationId xmlns:p14="http://schemas.microsoft.com/office/powerpoint/2010/main" val="18320576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AU" dirty="0"/>
          </a:p>
        </p:txBody>
      </p:sp>
      <p:sp>
        <p:nvSpPr>
          <p:cNvPr id="4" name="Foliennummernplatzhalter 3"/>
          <p:cNvSpPr>
            <a:spLocks noGrp="1"/>
          </p:cNvSpPr>
          <p:nvPr>
            <p:ph type="sldNum" sz="quarter" idx="5"/>
          </p:nvPr>
        </p:nvSpPr>
        <p:spPr/>
        <p:txBody>
          <a:bodyPr/>
          <a:lstStyle/>
          <a:p>
            <a:fld id="{83824780-DB00-4A87-AF52-AE94F8FBEF0E}" type="slidenum">
              <a:rPr lang="de-DE" smtClean="0"/>
              <a:pPr/>
              <a:t>5</a:t>
            </a:fld>
            <a:endParaRPr lang="de-DE"/>
          </a:p>
        </p:txBody>
      </p:sp>
    </p:spTree>
    <p:extLst>
      <p:ext uri="{BB962C8B-B14F-4D97-AF65-F5344CB8AC3E}">
        <p14:creationId xmlns:p14="http://schemas.microsoft.com/office/powerpoint/2010/main" val="256870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AU" dirty="0"/>
          </a:p>
        </p:txBody>
      </p:sp>
      <p:sp>
        <p:nvSpPr>
          <p:cNvPr id="4" name="Foliennummernplatzhalter 3"/>
          <p:cNvSpPr>
            <a:spLocks noGrp="1"/>
          </p:cNvSpPr>
          <p:nvPr>
            <p:ph type="sldNum" sz="quarter" idx="5"/>
          </p:nvPr>
        </p:nvSpPr>
        <p:spPr/>
        <p:txBody>
          <a:bodyPr/>
          <a:lstStyle/>
          <a:p>
            <a:fld id="{83824780-DB00-4A87-AF52-AE94F8FBEF0E}" type="slidenum">
              <a:rPr lang="de-DE" smtClean="0"/>
              <a:pPr/>
              <a:t>7</a:t>
            </a:fld>
            <a:endParaRPr lang="de-DE"/>
          </a:p>
        </p:txBody>
      </p:sp>
    </p:spTree>
    <p:extLst>
      <p:ext uri="{BB962C8B-B14F-4D97-AF65-F5344CB8AC3E}">
        <p14:creationId xmlns:p14="http://schemas.microsoft.com/office/powerpoint/2010/main" val="214769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AU" dirty="0"/>
              <a:t>But what is behind this? </a:t>
            </a:r>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has been hampered by the fact that research on SC is organized across several fields of practice (e.g., education, </a:t>
            </a:r>
            <a:r>
              <a:rPr lang="en-US" sz="1200" kern="1200" dirty="0">
                <a:solidFill>
                  <a:schemeClr val="tx1"/>
                </a:solidFill>
                <a:effectLst/>
                <a:latin typeface="+mn-lt"/>
                <a:ea typeface="+mn-ea"/>
                <a:cs typeface="+mn-cs"/>
                <a:hlinkClick r:id="rId3" tooltip="Learn more about NGO from ScienceDirect's AI-generated Topic Pages"/>
              </a:rPr>
              <a:t>NGO</a:t>
            </a:r>
            <a:r>
              <a:rPr lang="en-US" sz="1200" kern="1200" dirty="0">
                <a:solidFill>
                  <a:schemeClr val="tx1"/>
                </a:solidFill>
                <a:effectLst/>
                <a:latin typeface="+mn-lt"/>
                <a:ea typeface="+mn-ea"/>
                <a:cs typeface="+mn-cs"/>
              </a:rPr>
              <a:t> campaigning, corporate communication) and conducted through different academic disciplines (e.g., marketing</a:t>
            </a:r>
            <a:r>
              <a:rPr lang="en-US" sz="1200" kern="1200">
                <a:solidFill>
                  <a:schemeClr val="tx1"/>
                </a:solidFill>
                <a:effectLst/>
                <a:latin typeface="+mn-lt"/>
                <a:ea typeface="+mn-ea"/>
                <a:cs typeface="+mn-cs"/>
              </a:rPr>
              <a:t>, media or </a:t>
            </a:r>
            <a:r>
              <a:rPr lang="en-US" sz="1200" kern="1200" dirty="0">
                <a:solidFill>
                  <a:schemeClr val="tx1"/>
                </a:solidFill>
                <a:effectLst/>
                <a:latin typeface="+mn-lt"/>
                <a:ea typeface="+mn-ea"/>
                <a:cs typeface="+mn-cs"/>
              </a:rPr>
              <a:t>communication research), which makes it difficult to take stock of the field and systematically develop it further.</a:t>
            </a:r>
            <a:endParaRPr lang="en-AU" dirty="0"/>
          </a:p>
          <a:p>
            <a:endParaRPr lang="en-AU" dirty="0"/>
          </a:p>
          <a:p>
            <a:r>
              <a:rPr lang="en-AU" dirty="0"/>
              <a:t>What is media / comm studies? What is the background, what do we need to understand to better understand the science of sustainability communication</a:t>
            </a:r>
          </a:p>
        </p:txBody>
      </p:sp>
      <p:sp>
        <p:nvSpPr>
          <p:cNvPr id="4" name="Foliennummernplatzhalter 3"/>
          <p:cNvSpPr>
            <a:spLocks noGrp="1"/>
          </p:cNvSpPr>
          <p:nvPr>
            <p:ph type="sldNum" sz="quarter" idx="5"/>
          </p:nvPr>
        </p:nvSpPr>
        <p:spPr/>
        <p:txBody>
          <a:bodyPr/>
          <a:lstStyle/>
          <a:p>
            <a:fld id="{83824780-DB00-4A87-AF52-AE94F8FBEF0E}" type="slidenum">
              <a:rPr lang="de-DE" smtClean="0"/>
              <a:pPr/>
              <a:t>8</a:t>
            </a:fld>
            <a:endParaRPr lang="de-DE"/>
          </a:p>
        </p:txBody>
      </p:sp>
    </p:spTree>
    <p:extLst>
      <p:ext uri="{BB962C8B-B14F-4D97-AF65-F5344CB8AC3E}">
        <p14:creationId xmlns:p14="http://schemas.microsoft.com/office/powerpoint/2010/main" val="1553819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err="1"/>
              <a:t>Did</a:t>
            </a:r>
            <a:r>
              <a:rPr lang="de-DE" dirty="0"/>
              <a:t> </a:t>
            </a:r>
            <a:r>
              <a:rPr lang="de-DE" dirty="0" err="1"/>
              <a:t>you</a:t>
            </a:r>
            <a:r>
              <a:rPr lang="de-DE" dirty="0"/>
              <a:t> bring </a:t>
            </a:r>
            <a:r>
              <a:rPr lang="de-DE" dirty="0" err="1"/>
              <a:t>your</a:t>
            </a:r>
            <a:r>
              <a:rPr lang="de-DE" dirty="0"/>
              <a:t> „</a:t>
            </a:r>
            <a:r>
              <a:rPr lang="de-DE" dirty="0" err="1"/>
              <a:t>glasses</a:t>
            </a:r>
            <a:r>
              <a:rPr lang="de-DE" dirty="0"/>
              <a:t>“?!? </a:t>
            </a:r>
            <a:r>
              <a:rPr lang="de-DE" dirty="0" err="1"/>
              <a:t>What</a:t>
            </a:r>
            <a:r>
              <a:rPr lang="de-DE" dirty="0"/>
              <a:t> </a:t>
            </a:r>
            <a:r>
              <a:rPr lang="de-DE" dirty="0" err="1"/>
              <a:t>are</a:t>
            </a:r>
            <a:r>
              <a:rPr lang="de-DE" dirty="0"/>
              <a:t> </a:t>
            </a:r>
            <a:r>
              <a:rPr lang="de-DE" dirty="0" err="1"/>
              <a:t>the</a:t>
            </a:r>
            <a:r>
              <a:rPr lang="de-DE" dirty="0"/>
              <a:t> </a:t>
            </a:r>
            <a:r>
              <a:rPr lang="de-DE" dirty="0" err="1"/>
              <a:t>persepctives</a:t>
            </a:r>
            <a:r>
              <a:rPr lang="de-DE" dirty="0"/>
              <a:t> </a:t>
            </a:r>
            <a:r>
              <a:rPr lang="de-DE" dirty="0" err="1"/>
              <a:t>from</a:t>
            </a:r>
            <a:r>
              <a:rPr lang="de-DE" dirty="0"/>
              <a:t> </a:t>
            </a:r>
            <a:r>
              <a:rPr lang="de-DE" dirty="0" err="1"/>
              <a:t>which</a:t>
            </a:r>
            <a:r>
              <a:rPr lang="de-DE" dirty="0"/>
              <a:t> </a:t>
            </a:r>
            <a:r>
              <a:rPr lang="de-DE" dirty="0" err="1"/>
              <a:t>we‘re</a:t>
            </a:r>
            <a:r>
              <a:rPr lang="de-DE" dirty="0"/>
              <a:t> </a:t>
            </a:r>
            <a:r>
              <a:rPr lang="de-DE" dirty="0" err="1"/>
              <a:t>coming</a:t>
            </a:r>
            <a:r>
              <a:rPr lang="de-DE" dirty="0"/>
              <a:t> </a:t>
            </a:r>
            <a:r>
              <a:rPr lang="de-DE" dirty="0" err="1"/>
              <a:t>analysing</a:t>
            </a:r>
            <a:r>
              <a:rPr lang="de-DE" dirty="0"/>
              <a:t> </a:t>
            </a:r>
            <a:r>
              <a:rPr lang="de-DE" dirty="0" err="1"/>
              <a:t>wahts</a:t>
            </a:r>
            <a:r>
              <a:rPr lang="de-DE" dirty="0"/>
              <a:t> </a:t>
            </a:r>
            <a:r>
              <a:rPr lang="de-DE" dirty="0" err="1"/>
              <a:t>going</a:t>
            </a:r>
            <a:r>
              <a:rPr lang="de-DE" dirty="0"/>
              <a:t> on out </a:t>
            </a:r>
            <a:r>
              <a:rPr lang="de-DE" dirty="0" err="1"/>
              <a:t>there</a:t>
            </a:r>
            <a:r>
              <a:rPr lang="de-DE" dirty="0"/>
              <a:t>? ... </a:t>
            </a:r>
          </a:p>
          <a:p>
            <a:endParaRPr lang="de-DE" dirty="0"/>
          </a:p>
          <a:p>
            <a:r>
              <a:rPr lang="de-DE" dirty="0" err="1"/>
              <a:t>When</a:t>
            </a:r>
            <a:r>
              <a:rPr lang="de-DE" dirty="0"/>
              <a:t> </a:t>
            </a:r>
            <a:r>
              <a:rPr lang="de-DE" dirty="0" err="1"/>
              <a:t>we</a:t>
            </a:r>
            <a:r>
              <a:rPr lang="de-DE" dirty="0"/>
              <a:t> </a:t>
            </a:r>
            <a:r>
              <a:rPr lang="de-DE" dirty="0" err="1"/>
              <a:t>started</a:t>
            </a:r>
            <a:r>
              <a:rPr lang="de-DE" dirty="0"/>
              <a:t> on </a:t>
            </a:r>
            <a:r>
              <a:rPr lang="de-DE" dirty="0" err="1"/>
              <a:t>our</a:t>
            </a:r>
            <a:r>
              <a:rPr lang="de-DE" dirty="0"/>
              <a:t> „</a:t>
            </a:r>
            <a:r>
              <a:rPr lang="de-DE" dirty="0" err="1"/>
              <a:t>trip</a:t>
            </a:r>
            <a:r>
              <a:rPr lang="de-DE" dirty="0"/>
              <a:t>“ </a:t>
            </a:r>
            <a:r>
              <a:rPr lang="de-DE" dirty="0" err="1"/>
              <a:t>to</a:t>
            </a:r>
            <a:r>
              <a:rPr lang="de-DE" dirty="0"/>
              <a:t> </a:t>
            </a:r>
            <a:r>
              <a:rPr lang="de-DE" dirty="0" err="1"/>
              <a:t>understanding</a:t>
            </a:r>
            <a:r>
              <a:rPr lang="de-DE" dirty="0"/>
              <a:t> </a:t>
            </a:r>
            <a:r>
              <a:rPr lang="de-DE" dirty="0" err="1"/>
              <a:t>strategic</a:t>
            </a:r>
            <a:r>
              <a:rPr lang="de-DE" dirty="0"/>
              <a:t> </a:t>
            </a:r>
            <a:r>
              <a:rPr lang="de-DE" dirty="0" err="1"/>
              <a:t>communication</a:t>
            </a:r>
            <a:r>
              <a:rPr lang="de-DE" dirty="0"/>
              <a:t> </a:t>
            </a:r>
            <a:r>
              <a:rPr lang="de-DE" dirty="0" err="1"/>
              <a:t>we</a:t>
            </a:r>
            <a:r>
              <a:rPr lang="de-DE" dirty="0"/>
              <a:t> </a:t>
            </a:r>
            <a:r>
              <a:rPr lang="de-DE" dirty="0" err="1"/>
              <a:t>started</a:t>
            </a:r>
            <a:r>
              <a:rPr lang="de-DE" dirty="0"/>
              <a:t> </a:t>
            </a:r>
            <a:r>
              <a:rPr lang="de-DE" dirty="0" err="1"/>
              <a:t>with</a:t>
            </a:r>
            <a:r>
              <a:rPr lang="de-DE" dirty="0"/>
              <a:t> </a:t>
            </a:r>
            <a:r>
              <a:rPr lang="de-DE" dirty="0" err="1"/>
              <a:t>various</a:t>
            </a:r>
            <a:r>
              <a:rPr lang="de-DE" dirty="0"/>
              <a:t> </a:t>
            </a:r>
            <a:r>
              <a:rPr lang="de-DE" dirty="0" err="1"/>
              <a:t>theoretical</a:t>
            </a:r>
            <a:r>
              <a:rPr lang="de-DE" dirty="0"/>
              <a:t> </a:t>
            </a:r>
            <a:r>
              <a:rPr lang="de-DE" dirty="0" err="1"/>
              <a:t>approaches</a:t>
            </a:r>
            <a:r>
              <a:rPr lang="de-DE" dirty="0"/>
              <a:t> ... all </a:t>
            </a:r>
            <a:r>
              <a:rPr lang="de-DE" dirty="0" err="1"/>
              <a:t>exploring</a:t>
            </a:r>
            <a:r>
              <a:rPr lang="de-DE" dirty="0"/>
              <a:t> </a:t>
            </a:r>
            <a:r>
              <a:rPr lang="de-DE" dirty="0" err="1"/>
              <a:t>and</a:t>
            </a:r>
            <a:r>
              <a:rPr lang="de-DE" dirty="0"/>
              <a:t> </a:t>
            </a:r>
            <a:r>
              <a:rPr lang="de-DE" dirty="0" err="1"/>
              <a:t>explaining</a:t>
            </a:r>
            <a:r>
              <a:rPr lang="de-DE" dirty="0"/>
              <a:t> </a:t>
            </a:r>
            <a:r>
              <a:rPr lang="de-DE" dirty="0" err="1"/>
              <a:t>organizational</a:t>
            </a:r>
            <a:r>
              <a:rPr lang="de-DE" dirty="0"/>
              <a:t> </a:t>
            </a:r>
            <a:r>
              <a:rPr lang="de-DE" dirty="0" err="1"/>
              <a:t>communication</a:t>
            </a:r>
            <a:r>
              <a:rPr lang="de-DE" dirty="0"/>
              <a:t> </a:t>
            </a:r>
            <a:r>
              <a:rPr lang="de-DE" dirty="0" err="1"/>
              <a:t>and</a:t>
            </a:r>
            <a:r>
              <a:rPr lang="de-DE" dirty="0"/>
              <a:t> </a:t>
            </a:r>
            <a:r>
              <a:rPr lang="de-DE" dirty="0" err="1"/>
              <a:t>communictaio</a:t>
            </a:r>
            <a:r>
              <a:rPr lang="de-DE" dirty="0"/>
              <a:t> </a:t>
            </a:r>
            <a:r>
              <a:rPr lang="de-DE" dirty="0" err="1"/>
              <a:t>management</a:t>
            </a:r>
            <a:r>
              <a:rPr lang="de-DE" dirty="0"/>
              <a:t> </a:t>
            </a:r>
            <a:r>
              <a:rPr lang="de-DE" dirty="0" err="1"/>
              <a:t>with</a:t>
            </a:r>
            <a:r>
              <a:rPr lang="de-DE" dirty="0"/>
              <a:t> a „</a:t>
            </a:r>
            <a:r>
              <a:rPr lang="de-DE" dirty="0" err="1"/>
              <a:t>paradigm</a:t>
            </a:r>
            <a:r>
              <a:rPr lang="de-DE" dirty="0"/>
              <a:t>“/</a:t>
            </a:r>
            <a:r>
              <a:rPr lang="de-DE" dirty="0" err="1"/>
              <a:t>basic</a:t>
            </a:r>
            <a:r>
              <a:rPr lang="de-DE" dirty="0"/>
              <a:t> </a:t>
            </a:r>
            <a:r>
              <a:rPr lang="de-DE" dirty="0" err="1"/>
              <a:t>understanding</a:t>
            </a:r>
            <a:r>
              <a:rPr lang="de-DE" dirty="0"/>
              <a:t> in </a:t>
            </a:r>
            <a:r>
              <a:rPr lang="de-DE" dirty="0" err="1"/>
              <a:t>the</a:t>
            </a:r>
            <a:r>
              <a:rPr lang="de-DE" dirty="0"/>
              <a:t> </a:t>
            </a:r>
            <a:r>
              <a:rPr lang="de-DE" dirty="0" err="1"/>
              <a:t>background</a:t>
            </a:r>
            <a:r>
              <a:rPr lang="de-DE" dirty="0"/>
              <a:t> ... </a:t>
            </a:r>
          </a:p>
          <a:p>
            <a:endParaRPr lang="de-DE" dirty="0"/>
          </a:p>
          <a:p>
            <a:endParaRPr lang="de-DE" dirty="0"/>
          </a:p>
        </p:txBody>
      </p:sp>
      <p:sp>
        <p:nvSpPr>
          <p:cNvPr id="4" name="Foliennummernplatzhalter 3"/>
          <p:cNvSpPr>
            <a:spLocks noGrp="1"/>
          </p:cNvSpPr>
          <p:nvPr>
            <p:ph type="sldNum" sz="quarter" idx="5"/>
          </p:nvPr>
        </p:nvSpPr>
        <p:spPr/>
        <p:txBody>
          <a:bodyPr/>
          <a:lstStyle/>
          <a:p>
            <a:fld id="{9CAFC0AA-A021-C142-9D73-BF6F3A2B1936}" type="slidenum">
              <a:rPr lang="de-DE" smtClean="0"/>
              <a:t>9</a:t>
            </a:fld>
            <a:endParaRPr lang="de-DE"/>
          </a:p>
        </p:txBody>
      </p:sp>
    </p:spTree>
    <p:extLst>
      <p:ext uri="{BB962C8B-B14F-4D97-AF65-F5344CB8AC3E}">
        <p14:creationId xmlns:p14="http://schemas.microsoft.com/office/powerpoint/2010/main" val="542535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9DC837A0-3F0F-4539-87DB-BF73527050FF}" type="slidenum">
              <a:rPr lang="de-DE" smtClean="0"/>
              <a:pPr/>
              <a:t>11</a:t>
            </a:fld>
            <a:endParaRPr lang="de-DE"/>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r>
              <a:rPr lang="de-DE" dirty="0" err="1"/>
              <a:t>Is</a:t>
            </a:r>
            <a:r>
              <a:rPr lang="de-DE" dirty="0"/>
              <a:t> </a:t>
            </a:r>
            <a:r>
              <a:rPr lang="de-DE" dirty="0" err="1"/>
              <a:t>Sustainability</a:t>
            </a:r>
            <a:r>
              <a:rPr lang="de-DE" dirty="0"/>
              <a:t> </a:t>
            </a:r>
            <a:r>
              <a:rPr lang="de-DE" dirty="0" err="1"/>
              <a:t>communication</a:t>
            </a:r>
            <a:r>
              <a:rPr lang="de-DE" dirty="0"/>
              <a:t> a </a:t>
            </a:r>
            <a:r>
              <a:rPr lang="de-DE" dirty="0" err="1"/>
              <a:t>research</a:t>
            </a:r>
            <a:r>
              <a:rPr lang="de-DE" dirty="0"/>
              <a:t> </a:t>
            </a:r>
            <a:r>
              <a:rPr lang="de-DE" dirty="0" err="1"/>
              <a:t>field</a:t>
            </a:r>
            <a:r>
              <a:rPr lang="de-DE" dirty="0"/>
              <a:t>? </a:t>
            </a:r>
            <a:r>
              <a:rPr lang="de-DE" dirty="0" err="1"/>
              <a:t>And</a:t>
            </a:r>
            <a:endParaRPr lang="de-DE" dirty="0"/>
          </a:p>
        </p:txBody>
      </p:sp>
    </p:spTree>
    <p:extLst>
      <p:ext uri="{BB962C8B-B14F-4D97-AF65-F5344CB8AC3E}">
        <p14:creationId xmlns:p14="http://schemas.microsoft.com/office/powerpoint/2010/main" val="28799819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elfolie">
    <p:spTree>
      <p:nvGrpSpPr>
        <p:cNvPr id="1" name=""/>
        <p:cNvGrpSpPr/>
        <p:nvPr/>
      </p:nvGrpSpPr>
      <p:grpSpPr>
        <a:xfrm>
          <a:off x="0" y="0"/>
          <a:ext cx="0" cy="0"/>
          <a:chOff x="0" y="0"/>
          <a:chExt cx="0" cy="0"/>
        </a:xfrm>
      </p:grpSpPr>
      <p:sp>
        <p:nvSpPr>
          <p:cNvPr id="18" name="Rechteck 17"/>
          <p:cNvSpPr/>
          <p:nvPr userDrawn="1"/>
        </p:nvSpPr>
        <p:spPr>
          <a:xfrm>
            <a:off x="0" y="1772816"/>
            <a:ext cx="12192000" cy="2304256"/>
          </a:xfrm>
          <a:prstGeom prst="rect">
            <a:avLst/>
          </a:prstGeom>
          <a:solidFill>
            <a:srgbClr val="861A59">
              <a:alpha val="80000"/>
            </a:srgbClr>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latin typeface="Verdana" pitchFamily="34" charset="0"/>
            </a:endParaRPr>
          </a:p>
        </p:txBody>
      </p:sp>
      <p:sp>
        <p:nvSpPr>
          <p:cNvPr id="11" name="Rechteck 10"/>
          <p:cNvSpPr/>
          <p:nvPr userDrawn="1"/>
        </p:nvSpPr>
        <p:spPr>
          <a:xfrm>
            <a:off x="0" y="3212976"/>
            <a:ext cx="11376587" cy="864096"/>
          </a:xfrm>
          <a:prstGeom prst="rect">
            <a:avLst/>
          </a:pr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5166" name="Rectangle 46"/>
          <p:cNvSpPr>
            <a:spLocks noGrp="1" noChangeArrowheads="1"/>
          </p:cNvSpPr>
          <p:nvPr>
            <p:ph type="ctrTitle" sz="quarter" hasCustomPrompt="1"/>
          </p:nvPr>
        </p:nvSpPr>
        <p:spPr>
          <a:xfrm>
            <a:off x="1007533" y="1772817"/>
            <a:ext cx="10363200" cy="1470025"/>
          </a:xfrm>
          <a:prstGeom prst="rect">
            <a:avLst/>
          </a:prstGeom>
        </p:spPr>
        <p:txBody>
          <a:bodyPr>
            <a:normAutofit/>
          </a:bodyPr>
          <a:lstStyle>
            <a:lvl1pPr marL="0" indent="0" algn="l">
              <a:defRPr sz="4000" b="0" baseline="0">
                <a:solidFill>
                  <a:schemeClr val="bg1"/>
                </a:solidFill>
                <a:latin typeface="Verdana" pitchFamily="34" charset="0"/>
              </a:defRPr>
            </a:lvl1pPr>
          </a:lstStyle>
          <a:p>
            <a:r>
              <a:rPr lang="en-GB" noProof="0" dirty="0"/>
              <a:t>Title of the Chapter</a:t>
            </a:r>
          </a:p>
        </p:txBody>
      </p:sp>
      <p:sp>
        <p:nvSpPr>
          <p:cNvPr id="5167" name="Rectangle 47"/>
          <p:cNvSpPr>
            <a:spLocks noGrp="1" noChangeArrowheads="1"/>
          </p:cNvSpPr>
          <p:nvPr>
            <p:ph type="subTitle" sz="quarter" idx="1" hasCustomPrompt="1"/>
          </p:nvPr>
        </p:nvSpPr>
        <p:spPr>
          <a:xfrm>
            <a:off x="1007434" y="3429000"/>
            <a:ext cx="10369153" cy="432048"/>
          </a:xfrm>
        </p:spPr>
        <p:txBody>
          <a:bodyPr/>
          <a:lstStyle>
            <a:lvl1pPr marL="0" marR="0" indent="0" algn="l" defTabSz="914400" rtl="0" eaLnBrk="1" fontAlgn="auto" latinLnBrk="0" hangingPunct="1">
              <a:lnSpc>
                <a:spcPct val="100000"/>
              </a:lnSpc>
              <a:spcBef>
                <a:spcPct val="20000"/>
              </a:spcBef>
              <a:spcAft>
                <a:spcPts val="0"/>
              </a:spcAft>
              <a:buClrTx/>
              <a:buSzTx/>
              <a:buFontTx/>
              <a:buNone/>
              <a:tabLst/>
              <a:defRPr sz="2200" baseline="0">
                <a:solidFill>
                  <a:schemeClr val="bg1"/>
                </a:solidFill>
                <a:latin typeface="Verdana" pitchFamily="34" charset="0"/>
              </a:defRPr>
            </a:lvl1p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GB" noProof="0" dirty="0"/>
              <a:t>Lesson XX: Title</a:t>
            </a:r>
          </a:p>
          <a:p>
            <a:endParaRPr lang="en-GB" noProof="0" dirty="0"/>
          </a:p>
        </p:txBody>
      </p:sp>
      <p:sp>
        <p:nvSpPr>
          <p:cNvPr id="20" name="Rechteck 19"/>
          <p:cNvSpPr/>
          <p:nvPr userDrawn="1"/>
        </p:nvSpPr>
        <p:spPr>
          <a:xfrm>
            <a:off x="11376587" y="1772816"/>
            <a:ext cx="815413" cy="2304256"/>
          </a:xfrm>
          <a:prstGeom prst="rect">
            <a:avLst/>
          </a:prstGeom>
          <a:solidFill>
            <a:srgbClr val="95843F">
              <a:alpha val="80000"/>
            </a:srgbClr>
          </a:solidFill>
          <a:ln>
            <a:solidFill>
              <a:srgbClr val="9584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29" name="Textfeld 28"/>
          <p:cNvSpPr txBox="1"/>
          <p:nvPr userDrawn="1"/>
        </p:nvSpPr>
        <p:spPr>
          <a:xfrm>
            <a:off x="895912" y="6441952"/>
            <a:ext cx="9940269" cy="253916"/>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noProof="0" dirty="0">
                <a:solidFill>
                  <a:schemeClr val="bg1">
                    <a:lumMod val="65000"/>
                  </a:schemeClr>
                </a:solidFill>
                <a:latin typeface="Verdana" pitchFamily="34" charset="0"/>
              </a:rPr>
              <a:t>Course: </a:t>
            </a:r>
            <a:r>
              <a:rPr lang="en-GB" sz="1050" kern="1200" noProof="0" dirty="0" smtClean="0">
                <a:solidFill>
                  <a:schemeClr val="bg1">
                    <a:lumMod val="65000"/>
                  </a:schemeClr>
                </a:solidFill>
                <a:effectLst/>
                <a:latin typeface="Verdana" panose="020B0604030504040204" pitchFamily="34" charset="0"/>
                <a:ea typeface="Verdana" panose="020B0604030504040204" pitchFamily="34" charset="0"/>
                <a:cs typeface="+mn-cs"/>
              </a:rPr>
              <a:t>Sustainability</a:t>
            </a:r>
            <a:r>
              <a:rPr lang="en-GB" sz="1050" kern="1200" baseline="0" noProof="0" dirty="0" smtClean="0">
                <a:solidFill>
                  <a:schemeClr val="bg1">
                    <a:lumMod val="65000"/>
                  </a:schemeClr>
                </a:solidFill>
                <a:effectLst/>
                <a:latin typeface="Verdana" panose="020B0604030504040204" pitchFamily="34" charset="0"/>
                <a:ea typeface="Verdana" panose="020B0604030504040204" pitchFamily="34" charset="0"/>
                <a:cs typeface="+mn-cs"/>
              </a:rPr>
              <a:t> Communication</a:t>
            </a:r>
            <a:r>
              <a:rPr lang="en-GB" sz="1050" kern="1200" noProof="0" dirty="0" smtClean="0">
                <a:solidFill>
                  <a:schemeClr val="bg1">
                    <a:lumMod val="65000"/>
                  </a:schemeClr>
                </a:solidFill>
                <a:effectLst/>
                <a:latin typeface="Verdana" panose="020B0604030504040204" pitchFamily="34" charset="0"/>
                <a:ea typeface="Verdana" panose="020B0604030504040204" pitchFamily="34" charset="0"/>
                <a:cs typeface="+mn-cs"/>
              </a:rPr>
              <a:t>                          	                                   </a:t>
            </a:r>
            <a:r>
              <a:rPr lang="en-GB" sz="1050" kern="1200" noProof="0" dirty="0">
                <a:solidFill>
                  <a:schemeClr val="bg1">
                    <a:lumMod val="65000"/>
                  </a:schemeClr>
                </a:solidFill>
                <a:effectLst/>
                <a:latin typeface="Verdana" panose="020B0604030504040204" pitchFamily="34" charset="0"/>
                <a:ea typeface="Verdana" panose="020B0604030504040204" pitchFamily="34" charset="0"/>
                <a:cs typeface="+mn-cs"/>
              </a:rPr>
              <a:t>			</a:t>
            </a:r>
            <a:r>
              <a:rPr lang="en-GB" sz="1050" i="1" noProof="0" dirty="0">
                <a:solidFill>
                  <a:schemeClr val="bg1">
                    <a:lumMod val="65000"/>
                  </a:schemeClr>
                </a:solidFill>
                <a:latin typeface="Verdana" panose="020B0604030504040204" pitchFamily="34" charset="0"/>
                <a:ea typeface="Verdana" panose="020B0604030504040204" pitchFamily="34" charset="0"/>
              </a:rPr>
              <a:t>produced by…</a:t>
            </a:r>
            <a:endParaRPr lang="en-GB" sz="1050" i="1" noProof="0" dirty="0">
              <a:solidFill>
                <a:schemeClr val="bg1">
                  <a:lumMod val="65000"/>
                </a:schemeClr>
              </a:solidFill>
              <a:latin typeface="Verdana" pitchFamily="34" charset="0"/>
            </a:endParaRPr>
          </a:p>
        </p:txBody>
      </p:sp>
      <p:sp>
        <p:nvSpPr>
          <p:cNvPr id="2" name="Textfeld 1"/>
          <p:cNvSpPr txBox="1"/>
          <p:nvPr userDrawn="1"/>
        </p:nvSpPr>
        <p:spPr>
          <a:xfrm>
            <a:off x="927319" y="4509651"/>
            <a:ext cx="8160907" cy="1077218"/>
          </a:xfrm>
          <a:prstGeom prst="rect">
            <a:avLst/>
          </a:prstGeom>
          <a:noFill/>
        </p:spPr>
        <p:txBody>
          <a:bodyPr wrap="square" rtlCol="0">
            <a:spAutoFit/>
          </a:bodyPr>
          <a:lstStyle/>
          <a:p>
            <a:r>
              <a:rPr lang="en-GB" sz="1600" noProof="0" dirty="0"/>
              <a:t>Assoc Prof. </a:t>
            </a:r>
            <a:r>
              <a:rPr lang="en-GB" sz="1600" noProof="0" dirty="0" err="1"/>
              <a:t>Dr.</a:t>
            </a:r>
            <a:r>
              <a:rPr lang="en-GB" sz="1600" noProof="0" dirty="0"/>
              <a:t> habil Franzisca Weder</a:t>
            </a:r>
            <a:endParaRPr lang="en-GB" sz="1600" baseline="0" noProof="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noProof="0" dirty="0">
                <a:solidFill>
                  <a:schemeClr val="tx1"/>
                </a:solidFill>
                <a:effectLst/>
                <a:latin typeface="+mn-lt"/>
                <a:ea typeface="+mn-ea"/>
                <a:cs typeface="+mn-cs"/>
              </a:rPr>
              <a:t>School of Communication and Arts</a:t>
            </a:r>
          </a:p>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noProof="0" dirty="0">
                <a:solidFill>
                  <a:schemeClr val="tx1"/>
                </a:solidFill>
                <a:effectLst/>
                <a:latin typeface="+mn-lt"/>
                <a:ea typeface="+mn-ea"/>
                <a:cs typeface="+mn-cs"/>
              </a:rPr>
              <a:t>The University of Queensland, Brisbane, Australia</a:t>
            </a:r>
          </a:p>
          <a:p>
            <a:endParaRPr lang="en-GB" sz="1600" noProof="0" dirty="0"/>
          </a:p>
        </p:txBody>
      </p:sp>
      <p:grpSp>
        <p:nvGrpSpPr>
          <p:cNvPr id="4" name="Gruppieren 3"/>
          <p:cNvGrpSpPr/>
          <p:nvPr userDrawn="1"/>
        </p:nvGrpSpPr>
        <p:grpSpPr>
          <a:xfrm>
            <a:off x="10384219" y="5420193"/>
            <a:ext cx="1622556" cy="805735"/>
            <a:chOff x="7610964" y="4365104"/>
            <a:chExt cx="1504950" cy="805735"/>
          </a:xfrm>
        </p:grpSpPr>
        <p:pic>
          <p:nvPicPr>
            <p:cNvPr id="15" name="Grafik 14" descr="logo4c"/>
            <p:cNvPicPr/>
            <p:nvPr userDrawn="1"/>
          </p:nvPicPr>
          <p:blipFill>
            <a:blip r:embed="rId2" cstate="print"/>
            <a:srcRect/>
            <a:stretch>
              <a:fillRect/>
            </a:stretch>
          </p:blipFill>
          <p:spPr bwMode="auto">
            <a:xfrm>
              <a:off x="7610964" y="4365104"/>
              <a:ext cx="1468100" cy="288032"/>
            </a:xfrm>
            <a:prstGeom prst="rect">
              <a:avLst/>
            </a:prstGeom>
            <a:noFill/>
            <a:ln w="9525">
              <a:noFill/>
              <a:miter lim="800000"/>
              <a:headEnd/>
              <a:tailEnd/>
            </a:ln>
          </p:spPr>
        </p:pic>
        <p:pic>
          <p:nvPicPr>
            <p:cNvPr id="1027"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10964" y="4785076"/>
              <a:ext cx="1504950" cy="385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16" name="Grafik 15"/>
          <p:cNvPicPr>
            <a:picLocks noChangeAspect="1"/>
          </p:cNvPicPr>
          <p:nvPr userDrawn="1"/>
        </p:nvPicPr>
        <p:blipFill>
          <a:blip r:embed="rId4"/>
          <a:stretch>
            <a:fillRect/>
          </a:stretch>
        </p:blipFill>
        <p:spPr>
          <a:xfrm>
            <a:off x="11016660" y="6441300"/>
            <a:ext cx="1056004" cy="372076"/>
          </a:xfrm>
          <a:prstGeom prst="rect">
            <a:avLst/>
          </a:prstGeom>
        </p:spPr>
      </p:pic>
      <p:pic>
        <p:nvPicPr>
          <p:cNvPr id="7" name="Grafik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9336" y="116632"/>
            <a:ext cx="2916070" cy="133325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199456" y="476672"/>
            <a:ext cx="10753195" cy="504056"/>
          </a:xfrm>
          <a:noFill/>
          <a:ln>
            <a:noFill/>
          </a:ln>
        </p:spPr>
        <p:txBody>
          <a:bodyPr anchor="ctr">
            <a:normAutofit/>
          </a:bodyPr>
          <a:lstStyle>
            <a:lvl1pPr algn="ctr">
              <a:defRPr sz="2400"/>
            </a:lvl1pPr>
          </a:lstStyle>
          <a:p>
            <a:r>
              <a:rPr lang="de-DE" dirty="0"/>
              <a:t>Titelmasterformat durch Klicken bearbeiten</a:t>
            </a:r>
          </a:p>
        </p:txBody>
      </p:sp>
      <p:sp>
        <p:nvSpPr>
          <p:cNvPr id="3" name="Inhaltsplatzhalter 2"/>
          <p:cNvSpPr>
            <a:spLocks noGrp="1"/>
          </p:cNvSpPr>
          <p:nvPr>
            <p:ph idx="1"/>
          </p:nvPr>
        </p:nvSpPr>
        <p:spPr>
          <a:xfrm>
            <a:off x="1199456" y="1600201"/>
            <a:ext cx="10753196" cy="4525963"/>
          </a:xfrm>
        </p:spPr>
        <p:txBody>
          <a:bodyPr/>
          <a:lstStyle>
            <a:lvl1pPr>
              <a:defRPr sz="2200"/>
            </a:lvl1pPr>
            <a:lvl2pPr>
              <a:defRPr sz="2000"/>
            </a:lvl2pPr>
            <a:lvl3pPr>
              <a:defRPr sz="1800"/>
            </a:lvl3pPr>
            <a:lvl4pPr>
              <a:defRPr sz="1600"/>
            </a:lvl4pPr>
            <a:lvl5pPr>
              <a:defRPr sz="1400"/>
            </a:lvl5pPr>
          </a:lstStyle>
          <a:p>
            <a:pPr lvl="0"/>
            <a:r>
              <a:rPr lang="en-GB" noProof="0" dirty="0" err="1"/>
              <a:t>Textmasterformate</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1199456" y="476672"/>
            <a:ext cx="10753195" cy="504056"/>
          </a:xfrm>
        </p:spPr>
        <p:txBody>
          <a:bodyPr/>
          <a:lstStyle/>
          <a:p>
            <a:r>
              <a:rPr lang="de-DE" dirty="0"/>
              <a:t>Titelmasterformat durch Klicken bearbeiten</a:t>
            </a:r>
          </a:p>
        </p:txBody>
      </p:sp>
      <p:sp>
        <p:nvSpPr>
          <p:cNvPr id="3" name="Inhaltsplatzhalter 2"/>
          <p:cNvSpPr>
            <a:spLocks noGrp="1"/>
          </p:cNvSpPr>
          <p:nvPr>
            <p:ph sz="half" idx="1"/>
          </p:nvPr>
        </p:nvSpPr>
        <p:spPr>
          <a:xfrm>
            <a:off x="1199456" y="1600201"/>
            <a:ext cx="516877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a:t>Textmasterformate</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4" name="Inhaltsplatzhalter 3"/>
          <p:cNvSpPr>
            <a:spLocks noGrp="1"/>
          </p:cNvSpPr>
          <p:nvPr>
            <p:ph sz="half" idx="2"/>
          </p:nvPr>
        </p:nvSpPr>
        <p:spPr>
          <a:xfrm>
            <a:off x="6600056" y="1600201"/>
            <a:ext cx="535617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a:t>Textmasterformate</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1199456" y="476672"/>
            <a:ext cx="10992544" cy="504056"/>
          </a:xfrm>
        </p:spPr>
        <p:txBody>
          <a:bodyPr/>
          <a:lstStyle/>
          <a:p>
            <a:r>
              <a:rPr lang="de-DE" dirty="0"/>
              <a:t>Titelmasterformat durch Klicken bearbeiten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de-DE"/>
              <a:t>Titelmasterformat durch Klicken bearbeiten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96DFF08F-DC6B-4601-B491-B0F83F6DD2DA}" type="datetimeFigureOut">
              <a:rPr lang="en-US" dirty="0"/>
              <a:t>8/29/2023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extLst>
      <p:ext uri="{BB962C8B-B14F-4D97-AF65-F5344CB8AC3E}">
        <p14:creationId xmlns:p14="http://schemas.microsoft.com/office/powerpoint/2010/main" val="236361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hteck 6"/>
          <p:cNvSpPr/>
          <p:nvPr userDrawn="1"/>
        </p:nvSpPr>
        <p:spPr>
          <a:xfrm>
            <a:off x="1187844" y="505119"/>
            <a:ext cx="10753195" cy="619625"/>
          </a:xfrm>
          <a:prstGeom prst="rect">
            <a:avLst/>
          </a:prstGeom>
          <a:solidFill>
            <a:srgbClr val="861A59"/>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2" name="Titelplatzhalter 1"/>
          <p:cNvSpPr>
            <a:spLocks noGrp="1"/>
          </p:cNvSpPr>
          <p:nvPr>
            <p:ph type="title"/>
          </p:nvPr>
        </p:nvSpPr>
        <p:spPr>
          <a:xfrm>
            <a:off x="1223718" y="500753"/>
            <a:ext cx="10728933" cy="504056"/>
          </a:xfrm>
          <a:prstGeom prst="rect">
            <a:avLst/>
          </a:prstGeom>
        </p:spPr>
        <p:txBody>
          <a:bodyPr vert="horz" lIns="91440" tIns="45720" rIns="91440" bIns="45720" rtlCol="0" anchor="ctr">
            <a:normAutofit/>
          </a:bodyPr>
          <a:lstStyle/>
          <a:p>
            <a:r>
              <a:rPr lang="de-DE" dirty="0"/>
              <a:t>Titelmasterformat durch Klicken bearbeiten</a:t>
            </a:r>
          </a:p>
        </p:txBody>
      </p:sp>
      <p:sp>
        <p:nvSpPr>
          <p:cNvPr id="3" name="Textplatzhalter 2"/>
          <p:cNvSpPr>
            <a:spLocks noGrp="1"/>
          </p:cNvSpPr>
          <p:nvPr>
            <p:ph type="body" idx="1"/>
          </p:nvPr>
        </p:nvSpPr>
        <p:spPr>
          <a:xfrm>
            <a:off x="1199456" y="1600201"/>
            <a:ext cx="10753196" cy="4525963"/>
          </a:xfrm>
          <a:prstGeom prst="rect">
            <a:avLst/>
          </a:prstGeom>
        </p:spPr>
        <p:txBody>
          <a:bodyPr vert="horz" lIns="91440" tIns="45720" rIns="91440" bIns="45720" rtlCol="0">
            <a:normAutofit/>
          </a:bodyPr>
          <a:lstStyle/>
          <a:p>
            <a:pPr lvl="0"/>
            <a:r>
              <a:rPr lang="en-GB" noProof="0" dirty="0" err="1"/>
              <a:t>Textmasterformate</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11" name="Fußzeilenplatzhalter 12"/>
          <p:cNvSpPr txBox="1">
            <a:spLocks/>
          </p:cNvSpPr>
          <p:nvPr userDrawn="1"/>
        </p:nvSpPr>
        <p:spPr>
          <a:xfrm>
            <a:off x="1104800" y="44624"/>
            <a:ext cx="10967864" cy="432048"/>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smtClean="0">
                <a:solidFill>
                  <a:schemeClr val="bg1">
                    <a:lumMod val="50000"/>
                  </a:schemeClr>
                </a:solidFill>
                <a:effectLst/>
                <a:latin typeface="+mn-lt"/>
                <a:ea typeface="+mn-ea"/>
                <a:cs typeface="+mn-cs"/>
              </a:rPr>
              <a:t>Sustainability </a:t>
            </a:r>
            <a:r>
              <a:rPr lang="en-GB" sz="1000" kern="1200" dirty="0">
                <a:solidFill>
                  <a:schemeClr val="bg1">
                    <a:lumMod val="50000"/>
                  </a:schemeClr>
                </a:solidFill>
                <a:effectLst/>
                <a:latin typeface="+mn-lt"/>
                <a:ea typeface="+mn-ea"/>
                <a:cs typeface="+mn-cs"/>
              </a:rPr>
              <a:t>Communication</a:t>
            </a:r>
          </a:p>
          <a:p>
            <a:r>
              <a:rPr lang="en-GB" sz="1000" kern="1200" dirty="0">
                <a:solidFill>
                  <a:schemeClr val="bg1">
                    <a:lumMod val="50000"/>
                  </a:schemeClr>
                </a:solidFill>
                <a:effectLst/>
                <a:latin typeface="+mn-lt"/>
                <a:ea typeface="Verdana" panose="020B0604030504040204" pitchFamily="34" charset="0"/>
                <a:cs typeface="+mn-cs"/>
              </a:rPr>
              <a:t>SC as field of research </a:t>
            </a:r>
            <a:r>
              <a:rPr kumimoji="0" lang="en-GB" sz="1000" b="0" i="0" u="none" strike="noStrike" kern="1200" cap="none" spc="0" normalizeH="0" baseline="0" noProof="0" dirty="0">
                <a:ln>
                  <a:noFill/>
                </a:ln>
                <a:solidFill>
                  <a:schemeClr val="bg1">
                    <a:lumMod val="50000"/>
                  </a:schemeClr>
                </a:solidFill>
                <a:effectLst/>
                <a:uLnTx/>
                <a:uFillTx/>
                <a:latin typeface="+mn-lt"/>
                <a:ea typeface="Verdana" panose="020B0604030504040204" pitchFamily="34" charset="0"/>
                <a:cs typeface="+mn-cs"/>
              </a:rPr>
              <a:t>• </a:t>
            </a:r>
            <a:r>
              <a:rPr lang="de-DE" sz="1000" dirty="0" err="1" smtClean="0">
                <a:solidFill>
                  <a:schemeClr val="bg1">
                    <a:lumMod val="50000"/>
                  </a:schemeClr>
                </a:solidFill>
                <a:latin typeface="+mn-lt"/>
              </a:rPr>
              <a:t>Lesson</a:t>
            </a:r>
            <a:r>
              <a:rPr lang="de-DE" sz="1000" dirty="0" smtClean="0">
                <a:solidFill>
                  <a:schemeClr val="bg1">
                    <a:lumMod val="50000"/>
                  </a:schemeClr>
                </a:solidFill>
                <a:latin typeface="+mn-lt"/>
              </a:rPr>
              <a:t> 01: </a:t>
            </a:r>
            <a:r>
              <a:rPr lang="de-DE" sz="1000" dirty="0" err="1" smtClean="0">
                <a:solidFill>
                  <a:schemeClr val="bg1">
                    <a:lumMod val="50000"/>
                  </a:schemeClr>
                </a:solidFill>
                <a:latin typeface="+mn-lt"/>
              </a:rPr>
              <a:t>Literature</a:t>
            </a:r>
            <a:r>
              <a:rPr lang="de-DE" sz="1000" dirty="0" smtClean="0">
                <a:solidFill>
                  <a:schemeClr val="bg1">
                    <a:lumMod val="50000"/>
                  </a:schemeClr>
                </a:solidFill>
                <a:latin typeface="+mn-lt"/>
              </a:rPr>
              <a:t> Review / Status Quo of a Research Area</a:t>
            </a:r>
            <a:endParaRPr lang="de-DE" sz="1000" dirty="0">
              <a:solidFill>
                <a:schemeClr val="bg1">
                  <a:lumMod val="50000"/>
                </a:schemeClr>
              </a:solidFill>
              <a:latin typeface="+mn-lt"/>
            </a:endParaRPr>
          </a:p>
        </p:txBody>
      </p:sp>
      <p:sp>
        <p:nvSpPr>
          <p:cNvPr id="12" name="Rechteck 11"/>
          <p:cNvSpPr/>
          <p:nvPr userDrawn="1"/>
        </p:nvSpPr>
        <p:spPr>
          <a:xfrm>
            <a:off x="11941039" y="476672"/>
            <a:ext cx="250961" cy="648072"/>
          </a:xfrm>
          <a:prstGeom prst="rect">
            <a:avLst/>
          </a:prstGeom>
          <a:solidFill>
            <a:srgbClr val="95843F">
              <a:alpha val="80000"/>
            </a:srgbClr>
          </a:solidFill>
          <a:ln w="3175">
            <a:solidFill>
              <a:srgbClr val="BEBC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13" name="Rechteck 12"/>
          <p:cNvSpPr/>
          <p:nvPr userDrawn="1"/>
        </p:nvSpPr>
        <p:spPr>
          <a:xfrm>
            <a:off x="1091834" y="992769"/>
            <a:ext cx="10849205" cy="144016"/>
          </a:xfrm>
          <a:prstGeom prst="rect">
            <a:avLst/>
          </a:pr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pic>
        <p:nvPicPr>
          <p:cNvPr id="6" name="Grafik 5"/>
          <p:cNvPicPr>
            <a:picLocks noChangeAspect="1"/>
          </p:cNvPicPr>
          <p:nvPr userDrawn="1"/>
        </p:nvPicPr>
        <p:blipFill>
          <a:blip r:embed="rId7"/>
          <a:stretch>
            <a:fillRect/>
          </a:stretch>
        </p:blipFill>
        <p:spPr>
          <a:xfrm>
            <a:off x="10896647" y="6309320"/>
            <a:ext cx="1056004" cy="372076"/>
          </a:xfrm>
          <a:prstGeom prst="rect">
            <a:avLst/>
          </a:prstGeom>
        </p:spPr>
      </p:pic>
      <p:pic>
        <p:nvPicPr>
          <p:cNvPr id="8" name="Grafik 7"/>
          <p:cNvPicPr>
            <a:picLocks noChangeAspect="1"/>
          </p:cNvPicPr>
          <p:nvPr userDrawn="1"/>
        </p:nvPicPr>
        <p:blipFill>
          <a:blip r:embed="rId8"/>
          <a:stretch>
            <a:fillRect/>
          </a:stretch>
        </p:blipFill>
        <p:spPr>
          <a:xfrm>
            <a:off x="163902" y="158442"/>
            <a:ext cx="916320" cy="1347038"/>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63" r:id="rId2"/>
    <p:sldLayoutId id="2147483665" r:id="rId3"/>
    <p:sldLayoutId id="2147483667" r:id="rId4"/>
    <p:sldLayoutId id="2147483675" r:id="rId5"/>
  </p:sldLayoutIdLst>
  <p:hf sldNum="0" hdr="0" dt="0"/>
  <p:txStyles>
    <p:titleStyle>
      <a:lvl1pPr marL="0" indent="0" algn="ctr" defTabSz="914400" rtl="0" eaLnBrk="1" latinLnBrk="0" hangingPunct="1">
        <a:spcBef>
          <a:spcPct val="0"/>
        </a:spcBef>
        <a:buNone/>
        <a:defRPr sz="2400" b="0" kern="1200">
          <a:solidFill>
            <a:schemeClr val="bg1"/>
          </a:solidFill>
          <a:latin typeface="Verdana"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3.svg"/><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3.svg"/><Relationship Id="rId5" Type="http://schemas.openxmlformats.org/officeDocument/2006/relationships/image" Target="../media/image9.png"/><Relationship Id="rId4" Type="http://schemas.openxmlformats.org/officeDocument/2006/relationships/image" Target="../media/image1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sz="quarter"/>
          </p:nvPr>
        </p:nvSpPr>
        <p:spPr/>
        <p:txBody>
          <a:bodyPr/>
          <a:lstStyle/>
          <a:p>
            <a:r>
              <a:rPr lang="de-DE" dirty="0" err="1" smtClean="0">
                <a:solidFill>
                  <a:schemeClr val="bg1"/>
                </a:solidFill>
              </a:rPr>
              <a:t>Sustainability</a:t>
            </a:r>
            <a:r>
              <a:rPr lang="de-DE" dirty="0" smtClean="0">
                <a:solidFill>
                  <a:schemeClr val="bg1"/>
                </a:solidFill>
              </a:rPr>
              <a:t> </a:t>
            </a:r>
            <a:r>
              <a:rPr lang="de-DE" dirty="0"/>
              <a:t>C</a:t>
            </a:r>
            <a:r>
              <a:rPr lang="de-DE" dirty="0">
                <a:solidFill>
                  <a:schemeClr val="bg1"/>
                </a:solidFill>
              </a:rPr>
              <a:t>ommunication </a:t>
            </a:r>
            <a:r>
              <a:rPr lang="de-DE" dirty="0" err="1">
                <a:solidFill>
                  <a:schemeClr val="bg1"/>
                </a:solidFill>
              </a:rPr>
              <a:t>as</a:t>
            </a:r>
            <a:r>
              <a:rPr lang="de-DE" dirty="0">
                <a:solidFill>
                  <a:schemeClr val="bg1"/>
                </a:solidFill>
              </a:rPr>
              <a:t> </a:t>
            </a:r>
            <a:r>
              <a:rPr lang="de-DE" dirty="0"/>
              <a:t>F</a:t>
            </a:r>
            <a:r>
              <a:rPr lang="de-DE" dirty="0" smtClean="0">
                <a:solidFill>
                  <a:schemeClr val="bg1"/>
                </a:solidFill>
              </a:rPr>
              <a:t>ield </a:t>
            </a:r>
            <a:r>
              <a:rPr lang="de-DE" dirty="0">
                <a:solidFill>
                  <a:schemeClr val="bg1"/>
                </a:solidFill>
              </a:rPr>
              <a:t>of </a:t>
            </a:r>
            <a:r>
              <a:rPr lang="de-DE" dirty="0"/>
              <a:t>R</a:t>
            </a:r>
            <a:r>
              <a:rPr lang="de-DE" dirty="0" smtClean="0">
                <a:solidFill>
                  <a:schemeClr val="bg1"/>
                </a:solidFill>
              </a:rPr>
              <a:t>esearch</a:t>
            </a:r>
            <a:endParaRPr lang="en-US" dirty="0">
              <a:solidFill>
                <a:schemeClr val="bg1"/>
              </a:solidFill>
            </a:endParaRPr>
          </a:p>
        </p:txBody>
      </p:sp>
      <p:sp>
        <p:nvSpPr>
          <p:cNvPr id="10" name="Untertitel 9"/>
          <p:cNvSpPr>
            <a:spLocks noGrp="1"/>
          </p:cNvSpPr>
          <p:nvPr>
            <p:ph type="subTitle" sz="quarter" idx="1"/>
          </p:nvPr>
        </p:nvSpPr>
        <p:spPr/>
        <p:txBody>
          <a:bodyPr/>
          <a:lstStyle/>
          <a:p>
            <a:r>
              <a:rPr lang="de-DE" dirty="0" err="1" smtClean="0"/>
              <a:t>Lesson</a:t>
            </a:r>
            <a:r>
              <a:rPr lang="de-DE" dirty="0" smtClean="0"/>
              <a:t> </a:t>
            </a:r>
            <a:r>
              <a:rPr lang="de-DE" dirty="0" smtClean="0">
                <a:solidFill>
                  <a:schemeClr val="bg1"/>
                </a:solidFill>
              </a:rPr>
              <a:t>01</a:t>
            </a:r>
            <a:r>
              <a:rPr lang="de-DE" dirty="0">
                <a:solidFill>
                  <a:schemeClr val="bg1"/>
                </a:solidFill>
              </a:rPr>
              <a:t>: </a:t>
            </a:r>
            <a:r>
              <a:rPr lang="de-DE" dirty="0" err="1">
                <a:solidFill>
                  <a:schemeClr val="bg1"/>
                </a:solidFill>
              </a:rPr>
              <a:t>Literature</a:t>
            </a:r>
            <a:r>
              <a:rPr lang="de-DE" dirty="0">
                <a:solidFill>
                  <a:schemeClr val="bg1"/>
                </a:solidFill>
              </a:rPr>
              <a:t> </a:t>
            </a:r>
            <a:r>
              <a:rPr lang="de-DE" dirty="0"/>
              <a:t>R</a:t>
            </a:r>
            <a:r>
              <a:rPr lang="de-DE" dirty="0" smtClean="0">
                <a:solidFill>
                  <a:schemeClr val="bg1"/>
                </a:solidFill>
              </a:rPr>
              <a:t>eview </a:t>
            </a:r>
            <a:r>
              <a:rPr lang="de-DE" dirty="0">
                <a:solidFill>
                  <a:schemeClr val="bg1"/>
                </a:solidFill>
              </a:rPr>
              <a:t>/ </a:t>
            </a:r>
            <a:r>
              <a:rPr lang="de-DE" dirty="0"/>
              <a:t>S</a:t>
            </a:r>
            <a:r>
              <a:rPr lang="de-DE" dirty="0" smtClean="0">
                <a:solidFill>
                  <a:schemeClr val="bg1"/>
                </a:solidFill>
              </a:rPr>
              <a:t>tatus </a:t>
            </a:r>
            <a:r>
              <a:rPr lang="de-DE" dirty="0"/>
              <a:t>Q</a:t>
            </a:r>
            <a:r>
              <a:rPr lang="de-DE" dirty="0" smtClean="0">
                <a:solidFill>
                  <a:schemeClr val="bg1"/>
                </a:solidFill>
              </a:rPr>
              <a:t>uo </a:t>
            </a:r>
            <a:r>
              <a:rPr lang="de-DE" dirty="0">
                <a:solidFill>
                  <a:schemeClr val="bg1"/>
                </a:solidFill>
              </a:rPr>
              <a:t>of a </a:t>
            </a:r>
            <a:r>
              <a:rPr lang="de-DE" dirty="0"/>
              <a:t>R</a:t>
            </a:r>
            <a:r>
              <a:rPr lang="de-DE" dirty="0" smtClean="0">
                <a:solidFill>
                  <a:schemeClr val="bg1"/>
                </a:solidFill>
              </a:rPr>
              <a:t>esearch </a:t>
            </a:r>
            <a:r>
              <a:rPr lang="de-DE" dirty="0"/>
              <a:t>A</a:t>
            </a:r>
            <a:r>
              <a:rPr lang="de-DE" dirty="0" smtClean="0">
                <a:solidFill>
                  <a:schemeClr val="bg1"/>
                </a:solidFill>
              </a:rPr>
              <a:t>rea</a:t>
            </a:r>
            <a:endParaRPr lang="de-DE" dirty="0">
              <a:solidFill>
                <a:schemeClr val="bg1"/>
              </a:solidFill>
            </a:endParaRPr>
          </a:p>
          <a:p>
            <a:endParaRPr lang="en-US"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8B67E3-2EA8-4F46-96B5-53309D7C850E}"/>
              </a:ext>
            </a:extLst>
          </p:cNvPr>
          <p:cNvSpPr>
            <a:spLocks noGrp="1"/>
          </p:cNvSpPr>
          <p:nvPr>
            <p:ph type="title"/>
          </p:nvPr>
        </p:nvSpPr>
        <p:spPr/>
        <p:txBody>
          <a:bodyPr/>
          <a:lstStyle/>
          <a:p>
            <a:r>
              <a:rPr lang="en-AU" dirty="0"/>
              <a:t>We found: Sustainability Communication Research … </a:t>
            </a:r>
          </a:p>
        </p:txBody>
      </p:sp>
      <p:graphicFrame>
        <p:nvGraphicFramePr>
          <p:cNvPr id="5" name="Diagramm 4">
            <a:extLst>
              <a:ext uri="{FF2B5EF4-FFF2-40B4-BE49-F238E27FC236}">
                <a16:creationId xmlns:a16="http://schemas.microsoft.com/office/drawing/2014/main" id="{2400CD72-36AF-924B-9080-D78CFD1BFD77}"/>
              </a:ext>
            </a:extLst>
          </p:cNvPr>
          <p:cNvGraphicFramePr/>
          <p:nvPr>
            <p:extLst>
              <p:ext uri="{D42A27DB-BD31-4B8C-83A1-F6EECF244321}">
                <p14:modId xmlns:p14="http://schemas.microsoft.com/office/powerpoint/2010/main" val="982434677"/>
              </p:ext>
            </p:extLst>
          </p:nvPr>
        </p:nvGraphicFramePr>
        <p:xfrm>
          <a:off x="1222360" y="1268760"/>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0312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199456" y="476672"/>
            <a:ext cx="10753200" cy="505528"/>
          </a:xfrm>
        </p:spPr>
        <p:txBody>
          <a:bodyPr/>
          <a:lstStyle/>
          <a:p>
            <a:pPr algn="ctr"/>
            <a:r>
              <a:rPr lang="de-DE" dirty="0" err="1">
                <a:solidFill>
                  <a:schemeClr val="bg1"/>
                </a:solidFill>
              </a:rPr>
              <a:t>Where</a:t>
            </a:r>
            <a:r>
              <a:rPr lang="de-DE" dirty="0">
                <a:solidFill>
                  <a:schemeClr val="bg1"/>
                </a:solidFill>
              </a:rPr>
              <a:t> </a:t>
            </a:r>
            <a:r>
              <a:rPr lang="de-DE" dirty="0" err="1">
                <a:solidFill>
                  <a:schemeClr val="bg1"/>
                </a:solidFill>
              </a:rPr>
              <a:t>are</a:t>
            </a:r>
            <a:r>
              <a:rPr lang="de-DE" dirty="0">
                <a:solidFill>
                  <a:schemeClr val="bg1"/>
                </a:solidFill>
              </a:rPr>
              <a:t> </a:t>
            </a:r>
            <a:r>
              <a:rPr lang="de-DE" dirty="0" err="1">
                <a:solidFill>
                  <a:schemeClr val="bg1"/>
                </a:solidFill>
              </a:rPr>
              <a:t>we</a:t>
            </a:r>
            <a:r>
              <a:rPr lang="de-DE" dirty="0">
                <a:solidFill>
                  <a:schemeClr val="bg1"/>
                </a:solidFill>
              </a:rPr>
              <a:t> </a:t>
            </a:r>
            <a:r>
              <a:rPr lang="de-DE" dirty="0" err="1">
                <a:solidFill>
                  <a:schemeClr val="bg1"/>
                </a:solidFill>
              </a:rPr>
              <a:t>now</a:t>
            </a:r>
            <a:r>
              <a:rPr lang="de-DE" dirty="0">
                <a:solidFill>
                  <a:schemeClr val="bg1"/>
                </a:solidFill>
              </a:rPr>
              <a:t> (</a:t>
            </a:r>
            <a:r>
              <a:rPr lang="de-DE" dirty="0" err="1">
                <a:solidFill>
                  <a:schemeClr val="bg1"/>
                </a:solidFill>
              </a:rPr>
              <a:t>again</a:t>
            </a:r>
            <a:r>
              <a:rPr lang="de-DE" dirty="0">
                <a:solidFill>
                  <a:schemeClr val="bg1"/>
                </a:solidFill>
              </a:rPr>
              <a:t> </a:t>
            </a:r>
            <a:r>
              <a:rPr lang="de-DE" dirty="0">
                <a:solidFill>
                  <a:schemeClr val="bg1"/>
                </a:solidFill>
                <a:sym typeface="Wingdings" pitchFamily="2" charset="2"/>
              </a:rPr>
              <a:t>) </a:t>
            </a:r>
            <a:r>
              <a:rPr lang="de-DE" dirty="0">
                <a:solidFill>
                  <a:schemeClr val="bg1"/>
                </a:solidFill>
              </a:rPr>
              <a:t>?</a:t>
            </a:r>
          </a:p>
        </p:txBody>
      </p:sp>
      <p:sp>
        <p:nvSpPr>
          <p:cNvPr id="4099" name="Rectangle 3"/>
          <p:cNvSpPr>
            <a:spLocks noGrp="1" noChangeArrowheads="1"/>
          </p:cNvSpPr>
          <p:nvPr>
            <p:ph type="body" idx="1"/>
          </p:nvPr>
        </p:nvSpPr>
        <p:spPr>
          <a:xfrm>
            <a:off x="1199456" y="1484784"/>
            <a:ext cx="10753200" cy="4525200"/>
          </a:xfrm>
        </p:spPr>
        <p:txBody>
          <a:bodyPr/>
          <a:lstStyle/>
          <a:p>
            <a:pPr>
              <a:buNone/>
            </a:pPr>
            <a:r>
              <a:rPr lang="de-DE" b="1" dirty="0">
                <a:solidFill>
                  <a:srgbClr val="95843F"/>
                </a:solidFill>
              </a:rPr>
              <a:t>Episode </a:t>
            </a:r>
            <a:r>
              <a:rPr lang="de-DE" b="1" dirty="0" smtClean="0">
                <a:solidFill>
                  <a:srgbClr val="95843F"/>
                </a:solidFill>
              </a:rPr>
              <a:t>1</a:t>
            </a:r>
            <a:r>
              <a:rPr lang="de-DE" b="1" dirty="0">
                <a:solidFill>
                  <a:srgbClr val="95843F"/>
                </a:solidFill>
              </a:rPr>
              <a:t>: </a:t>
            </a:r>
            <a:r>
              <a:rPr lang="de-DE" b="1" dirty="0" smtClean="0">
                <a:solidFill>
                  <a:srgbClr val="95843F"/>
                </a:solidFill>
              </a:rPr>
              <a:t>	</a:t>
            </a:r>
            <a:r>
              <a:rPr lang="de-DE" b="1" dirty="0" err="1" smtClean="0">
                <a:solidFill>
                  <a:srgbClr val="95843F"/>
                </a:solidFill>
              </a:rPr>
              <a:t>Sustainability</a:t>
            </a:r>
            <a:r>
              <a:rPr lang="de-DE" b="1" dirty="0" smtClean="0">
                <a:solidFill>
                  <a:srgbClr val="95843F"/>
                </a:solidFill>
              </a:rPr>
              <a:t> </a:t>
            </a:r>
            <a:r>
              <a:rPr lang="de-DE" b="1" dirty="0">
                <a:solidFill>
                  <a:srgbClr val="95843F"/>
                </a:solidFill>
              </a:rPr>
              <a:t>Communication </a:t>
            </a:r>
            <a:r>
              <a:rPr lang="de-DE" b="1" dirty="0" err="1">
                <a:solidFill>
                  <a:srgbClr val="95843F"/>
                </a:solidFill>
              </a:rPr>
              <a:t>as</a:t>
            </a:r>
            <a:r>
              <a:rPr lang="de-DE" b="1" dirty="0">
                <a:solidFill>
                  <a:srgbClr val="95843F"/>
                </a:solidFill>
              </a:rPr>
              <a:t> </a:t>
            </a:r>
            <a:r>
              <a:rPr lang="de-DE" b="1" dirty="0" err="1">
                <a:solidFill>
                  <a:srgbClr val="95843F"/>
                </a:solidFill>
              </a:rPr>
              <a:t>research</a:t>
            </a:r>
            <a:r>
              <a:rPr lang="de-DE" b="1" dirty="0">
                <a:solidFill>
                  <a:srgbClr val="95843F"/>
                </a:solidFill>
              </a:rPr>
              <a:t> </a:t>
            </a:r>
            <a:r>
              <a:rPr lang="de-DE" b="1" dirty="0" err="1">
                <a:solidFill>
                  <a:srgbClr val="95843F"/>
                </a:solidFill>
              </a:rPr>
              <a:t>field</a:t>
            </a:r>
            <a:r>
              <a:rPr lang="de-DE" b="1" dirty="0">
                <a:solidFill>
                  <a:srgbClr val="95843F"/>
                </a:solidFill>
              </a:rPr>
              <a:t>: </a:t>
            </a:r>
            <a:r>
              <a:rPr lang="de-DE" b="1" dirty="0" smtClean="0">
                <a:solidFill>
                  <a:srgbClr val="95843F"/>
                </a:solidFill>
              </a:rPr>
              <a:t>			</a:t>
            </a:r>
            <a:r>
              <a:rPr lang="de-DE" b="1" dirty="0" err="1" smtClean="0">
                <a:solidFill>
                  <a:srgbClr val="95843F"/>
                </a:solidFill>
              </a:rPr>
              <a:t>Literature</a:t>
            </a:r>
            <a:r>
              <a:rPr lang="de-DE" b="1" dirty="0" smtClean="0">
                <a:solidFill>
                  <a:srgbClr val="95843F"/>
                </a:solidFill>
              </a:rPr>
              <a:t> </a:t>
            </a:r>
            <a:r>
              <a:rPr lang="de-DE" b="1" dirty="0" err="1">
                <a:solidFill>
                  <a:srgbClr val="95843F"/>
                </a:solidFill>
              </a:rPr>
              <a:t>review</a:t>
            </a:r>
            <a:r>
              <a:rPr lang="de-DE" b="1" dirty="0">
                <a:solidFill>
                  <a:srgbClr val="95843F"/>
                </a:solidFill>
              </a:rPr>
              <a:t>, </a:t>
            </a:r>
            <a:r>
              <a:rPr lang="de-DE" b="1" dirty="0" err="1">
                <a:solidFill>
                  <a:srgbClr val="95843F"/>
                </a:solidFill>
              </a:rPr>
              <a:t>status</a:t>
            </a:r>
            <a:r>
              <a:rPr lang="de-DE" b="1" dirty="0">
                <a:solidFill>
                  <a:srgbClr val="95843F"/>
                </a:solidFill>
              </a:rPr>
              <a:t> quo</a:t>
            </a:r>
          </a:p>
          <a:p>
            <a:pPr>
              <a:buNone/>
            </a:pPr>
            <a:endParaRPr lang="de-DE" dirty="0" smtClean="0"/>
          </a:p>
          <a:p>
            <a:pPr>
              <a:buNone/>
            </a:pPr>
            <a:r>
              <a:rPr lang="de-DE" dirty="0" smtClean="0"/>
              <a:t>Episode </a:t>
            </a:r>
            <a:r>
              <a:rPr lang="de-DE" dirty="0" smtClean="0"/>
              <a:t>2</a:t>
            </a:r>
            <a:r>
              <a:rPr lang="de-DE" dirty="0"/>
              <a:t>: </a:t>
            </a:r>
            <a:r>
              <a:rPr lang="de-DE" dirty="0" smtClean="0"/>
              <a:t>	</a:t>
            </a:r>
            <a:r>
              <a:rPr lang="de-DE" dirty="0" err="1" smtClean="0"/>
              <a:t>Methodologies</a:t>
            </a:r>
            <a:r>
              <a:rPr lang="de-DE" dirty="0" smtClean="0"/>
              <a:t> </a:t>
            </a:r>
            <a:r>
              <a:rPr lang="de-DE" dirty="0" err="1"/>
              <a:t>used</a:t>
            </a:r>
            <a:r>
              <a:rPr lang="de-DE" dirty="0"/>
              <a:t> / </a:t>
            </a:r>
            <a:r>
              <a:rPr lang="de-DE" dirty="0" err="1"/>
              <a:t>studies</a:t>
            </a:r>
            <a:endParaRPr lang="de-DE" dirty="0"/>
          </a:p>
          <a:p>
            <a:pPr>
              <a:buNone/>
            </a:pPr>
            <a:endParaRPr lang="de-DE" dirty="0" smtClean="0"/>
          </a:p>
          <a:p>
            <a:pPr>
              <a:buNone/>
            </a:pPr>
            <a:r>
              <a:rPr lang="de-DE" dirty="0" smtClean="0"/>
              <a:t>Episode </a:t>
            </a:r>
            <a:r>
              <a:rPr lang="de-DE" dirty="0" smtClean="0"/>
              <a:t>3</a:t>
            </a:r>
            <a:r>
              <a:rPr lang="de-DE" dirty="0"/>
              <a:t>: </a:t>
            </a:r>
            <a:r>
              <a:rPr lang="de-DE" dirty="0" smtClean="0"/>
              <a:t>	</a:t>
            </a:r>
            <a:r>
              <a:rPr lang="de-DE" dirty="0" err="1" smtClean="0"/>
              <a:t>Institutionalization</a:t>
            </a:r>
            <a:r>
              <a:rPr lang="de-DE" dirty="0" smtClean="0"/>
              <a:t> </a:t>
            </a:r>
            <a:r>
              <a:rPr lang="de-DE" dirty="0"/>
              <a:t>of </a:t>
            </a:r>
            <a:r>
              <a:rPr lang="de-DE" dirty="0" err="1"/>
              <a:t>sustainability</a:t>
            </a:r>
            <a:r>
              <a:rPr lang="de-DE" dirty="0"/>
              <a:t> </a:t>
            </a:r>
            <a:r>
              <a:rPr lang="de-DE" dirty="0" err="1"/>
              <a:t>communication</a:t>
            </a:r>
            <a:endParaRPr lang="de-DE" dirty="0"/>
          </a:p>
          <a:p>
            <a:pPr>
              <a:buNone/>
            </a:pPr>
            <a:endParaRPr lang="de-DE" dirty="0" smtClean="0"/>
          </a:p>
          <a:p>
            <a:pPr>
              <a:buNone/>
            </a:pPr>
            <a:r>
              <a:rPr lang="de-DE" dirty="0" smtClean="0"/>
              <a:t>Episode </a:t>
            </a:r>
            <a:r>
              <a:rPr lang="de-DE" dirty="0" smtClean="0"/>
              <a:t>4</a:t>
            </a:r>
            <a:r>
              <a:rPr lang="de-DE" dirty="0"/>
              <a:t>: </a:t>
            </a:r>
            <a:r>
              <a:rPr lang="de-DE" dirty="0" smtClean="0"/>
              <a:t>	Future </a:t>
            </a:r>
            <a:r>
              <a:rPr lang="de-DE" dirty="0" err="1"/>
              <a:t>methodologies</a:t>
            </a:r>
            <a:r>
              <a:rPr lang="de-DE" dirty="0"/>
              <a:t>, </a:t>
            </a:r>
            <a:r>
              <a:rPr lang="de-DE" dirty="0" err="1"/>
              <a:t>engagement</a:t>
            </a:r>
            <a:endParaRPr lang="de-DE" dirty="0"/>
          </a:p>
          <a:p>
            <a:pPr>
              <a:buNone/>
            </a:pPr>
            <a:endParaRPr lang="de-DE" dirty="0"/>
          </a:p>
          <a:p>
            <a:pPr>
              <a:buNone/>
            </a:pPr>
            <a:endParaRPr lang="de-DE" b="1" dirty="0">
              <a:solidFill>
                <a:srgbClr val="DFC638"/>
              </a:solidFill>
            </a:endParaRPr>
          </a:p>
          <a:p>
            <a:pPr>
              <a:buFontTx/>
              <a:buNone/>
            </a:pPr>
            <a:endParaRPr lang="de-DE" b="0" dirty="0"/>
          </a:p>
        </p:txBody>
      </p:sp>
    </p:spTree>
    <p:extLst>
      <p:ext uri="{BB962C8B-B14F-4D97-AF65-F5344CB8AC3E}">
        <p14:creationId xmlns:p14="http://schemas.microsoft.com/office/powerpoint/2010/main" val="3812196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D8C6464B-4F58-C34F-A744-C39749CC117F}"/>
              </a:ext>
            </a:extLst>
          </p:cNvPr>
          <p:cNvSpPr/>
          <p:nvPr/>
        </p:nvSpPr>
        <p:spPr>
          <a:xfrm>
            <a:off x="1186463" y="3573016"/>
            <a:ext cx="10992544" cy="936104"/>
          </a:xfrm>
          <a:prstGeom prst="rect">
            <a:avLst/>
          </a:prstGeom>
          <a:solidFill>
            <a:srgbClr val="BEBC32"/>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122" name="Rectangle 2"/>
          <p:cNvSpPr>
            <a:spLocks noGrp="1" noChangeArrowheads="1"/>
          </p:cNvSpPr>
          <p:nvPr>
            <p:ph type="title"/>
          </p:nvPr>
        </p:nvSpPr>
        <p:spPr/>
        <p:txBody>
          <a:bodyPr/>
          <a:lstStyle/>
          <a:p>
            <a:pPr algn="ctr"/>
            <a:r>
              <a:rPr lang="de-DE" dirty="0">
                <a:solidFill>
                  <a:schemeClr val="bg1"/>
                </a:solidFill>
              </a:rPr>
              <a:t>Learning </a:t>
            </a:r>
            <a:r>
              <a:rPr lang="de-DE" dirty="0" err="1">
                <a:solidFill>
                  <a:schemeClr val="bg1"/>
                </a:solidFill>
              </a:rPr>
              <a:t>outcomes</a:t>
            </a:r>
            <a:endParaRPr lang="de-DE" dirty="0">
              <a:solidFill>
                <a:schemeClr val="bg1"/>
              </a:solidFill>
            </a:endParaRPr>
          </a:p>
        </p:txBody>
      </p:sp>
      <p:sp>
        <p:nvSpPr>
          <p:cNvPr id="5123" name="Rectangle 3"/>
          <p:cNvSpPr>
            <a:spLocks noGrp="1" noChangeArrowheads="1"/>
          </p:cNvSpPr>
          <p:nvPr>
            <p:ph type="body" idx="1"/>
          </p:nvPr>
        </p:nvSpPr>
        <p:spPr>
          <a:xfrm>
            <a:off x="1199457" y="1484784"/>
            <a:ext cx="10753194" cy="4525200"/>
          </a:xfrm>
        </p:spPr>
        <p:txBody>
          <a:bodyPr>
            <a:noAutofit/>
          </a:bodyPr>
          <a:lstStyle/>
          <a:p>
            <a:pPr>
              <a:lnSpc>
                <a:spcPct val="90000"/>
              </a:lnSpc>
              <a:buFontTx/>
              <a:buNone/>
            </a:pPr>
            <a:r>
              <a:rPr lang="en-GB" sz="1400" b="1" dirty="0" smtClean="0">
                <a:solidFill>
                  <a:srgbClr val="95843F"/>
                </a:solidFill>
              </a:rPr>
              <a:t>Learning outcome 1: </a:t>
            </a:r>
          </a:p>
          <a:p>
            <a:pPr>
              <a:lnSpc>
                <a:spcPct val="90000"/>
              </a:lnSpc>
              <a:buFontTx/>
              <a:buNone/>
            </a:pPr>
            <a:r>
              <a:rPr lang="en-GB" sz="1400" b="1" dirty="0" smtClean="0"/>
              <a:t>Describe </a:t>
            </a:r>
            <a:r>
              <a:rPr lang="en-GB" sz="1400" dirty="0" smtClean="0"/>
              <a:t>the diverse nature of contemporary practices of sustainability communication on an individual, organizational and societal level, the relationship of strategic communication practices to other public communication practices, the role of stakeholders and publics and the communication practitioners in and outside of organizations (corporate, NGO, political and educational institutions etc.)</a:t>
            </a:r>
          </a:p>
          <a:p>
            <a:pPr>
              <a:lnSpc>
                <a:spcPct val="90000"/>
              </a:lnSpc>
              <a:buFontTx/>
              <a:buNone/>
            </a:pPr>
            <a:endParaRPr lang="en-GB" sz="1400" dirty="0" smtClean="0"/>
          </a:p>
          <a:p>
            <a:pPr>
              <a:lnSpc>
                <a:spcPct val="90000"/>
              </a:lnSpc>
              <a:buNone/>
            </a:pPr>
            <a:r>
              <a:rPr lang="en-GB" sz="1400" b="1" dirty="0" smtClean="0">
                <a:solidFill>
                  <a:srgbClr val="95843F"/>
                </a:solidFill>
              </a:rPr>
              <a:t>Learning outcome 2: </a:t>
            </a:r>
            <a:endParaRPr lang="en-GB" sz="1400" dirty="0" smtClean="0"/>
          </a:p>
          <a:p>
            <a:pPr>
              <a:lnSpc>
                <a:spcPct val="90000"/>
              </a:lnSpc>
              <a:buFontTx/>
              <a:buNone/>
            </a:pPr>
            <a:r>
              <a:rPr lang="en-GB" sz="1400" b="1" dirty="0" smtClean="0"/>
              <a:t>Develop </a:t>
            </a:r>
            <a:r>
              <a:rPr lang="en-GB" sz="1400" dirty="0" smtClean="0"/>
              <a:t>comprehensive and well-founded knowledge in sustainability communication as field of study, an understanding of how other disciplines relate to the field and an international perspective on the field.</a:t>
            </a:r>
          </a:p>
          <a:p>
            <a:pPr>
              <a:lnSpc>
                <a:spcPct val="90000"/>
              </a:lnSpc>
              <a:buFontTx/>
              <a:buNone/>
            </a:pPr>
            <a:endParaRPr lang="en-GB" sz="1400" dirty="0" smtClean="0"/>
          </a:p>
          <a:p>
            <a:pPr>
              <a:lnSpc>
                <a:spcPct val="90000"/>
              </a:lnSpc>
              <a:buFontTx/>
              <a:buNone/>
            </a:pPr>
            <a:r>
              <a:rPr lang="en-GB" sz="1400" b="1" dirty="0" smtClean="0">
                <a:solidFill>
                  <a:srgbClr val="95843F"/>
                </a:solidFill>
              </a:rPr>
              <a:t>Learning outcome 3: </a:t>
            </a:r>
          </a:p>
          <a:p>
            <a:pPr>
              <a:lnSpc>
                <a:spcPct val="90000"/>
              </a:lnSpc>
              <a:buFontTx/>
              <a:buNone/>
            </a:pPr>
            <a:r>
              <a:rPr lang="en-GB" sz="1400" b="1" dirty="0" smtClean="0"/>
              <a:t>Understand</a:t>
            </a:r>
            <a:r>
              <a:rPr lang="en-GB" sz="1400" dirty="0" smtClean="0"/>
              <a:t> the key elements of communication theories, strategies and tactics, and, thus, the character and operationalization of best practice sustainability communication planning frameworks.</a:t>
            </a:r>
          </a:p>
          <a:p>
            <a:pPr>
              <a:lnSpc>
                <a:spcPct val="90000"/>
              </a:lnSpc>
              <a:buFontTx/>
              <a:buNone/>
            </a:pPr>
            <a:endParaRPr lang="en-GB" sz="1400" dirty="0" smtClean="0"/>
          </a:p>
          <a:p>
            <a:pPr>
              <a:lnSpc>
                <a:spcPct val="90000"/>
              </a:lnSpc>
              <a:buFontTx/>
              <a:buNone/>
            </a:pPr>
            <a:r>
              <a:rPr lang="en-GB" sz="1400" b="1" dirty="0" smtClean="0">
                <a:solidFill>
                  <a:srgbClr val="95843F"/>
                </a:solidFill>
              </a:rPr>
              <a:t>Learning outcome 4: </a:t>
            </a:r>
            <a:endParaRPr lang="en-GB" sz="1400" dirty="0" smtClean="0"/>
          </a:p>
          <a:p>
            <a:pPr>
              <a:lnSpc>
                <a:spcPct val="90000"/>
              </a:lnSpc>
              <a:buFontTx/>
              <a:buNone/>
            </a:pPr>
            <a:r>
              <a:rPr lang="en-GB" sz="1400" b="1" dirty="0" smtClean="0"/>
              <a:t>Advance</a:t>
            </a:r>
            <a:r>
              <a:rPr lang="en-GB" sz="1400" dirty="0" smtClean="0"/>
              <a:t> your understanding of social and civic responsibility and develop an appreciation of the philosophical and social context of sustainability communication. Advance your knowledge and respect of ethics and ethical standards in relation to communication of, about and for sustainability.</a:t>
            </a:r>
          </a:p>
          <a:p>
            <a:pPr>
              <a:lnSpc>
                <a:spcPct val="90000"/>
              </a:lnSpc>
              <a:buFontTx/>
              <a:buNone/>
            </a:pPr>
            <a:endParaRPr lang="en-GB" sz="1400" dirty="0" smtClean="0"/>
          </a:p>
          <a:p>
            <a:pPr>
              <a:lnSpc>
                <a:spcPct val="90000"/>
              </a:lnSpc>
              <a:buFontTx/>
              <a:buNone/>
            </a:pPr>
            <a:r>
              <a:rPr lang="en-GB" sz="1400" b="1" dirty="0" smtClean="0">
                <a:solidFill>
                  <a:srgbClr val="95843F"/>
                </a:solidFill>
              </a:rPr>
              <a:t>Learning outcome 5: </a:t>
            </a:r>
          </a:p>
          <a:p>
            <a:pPr>
              <a:lnSpc>
                <a:spcPct val="90000"/>
              </a:lnSpc>
              <a:buFontTx/>
              <a:buNone/>
            </a:pPr>
            <a:r>
              <a:rPr lang="en-GB" sz="1400" b="1" dirty="0" smtClean="0"/>
              <a:t>Anticipate and Interpret </a:t>
            </a:r>
            <a:r>
              <a:rPr lang="en-GB" sz="1400" dirty="0" smtClean="0"/>
              <a:t>current issues and challenges of a world in transformation and social change. Develop a deep understanding of and skills to create change, develop advocacy, leadership and authorship in and for sustainability communication.</a:t>
            </a:r>
          </a:p>
          <a:p>
            <a:pPr>
              <a:lnSpc>
                <a:spcPct val="90000"/>
              </a:lnSpc>
              <a:buFontTx/>
              <a:buNone/>
            </a:pPr>
            <a:endParaRPr lang="en-GB" sz="1400" dirty="0"/>
          </a:p>
        </p:txBody>
      </p:sp>
    </p:spTree>
    <p:extLst>
      <p:ext uri="{BB962C8B-B14F-4D97-AF65-F5344CB8AC3E}">
        <p14:creationId xmlns:p14="http://schemas.microsoft.com/office/powerpoint/2010/main" val="3376663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44C3BC-4BD7-E546-8F2B-CBFA0A338929}"/>
              </a:ext>
            </a:extLst>
          </p:cNvPr>
          <p:cNvSpPr>
            <a:spLocks noGrp="1"/>
          </p:cNvSpPr>
          <p:nvPr>
            <p:ph type="title"/>
          </p:nvPr>
        </p:nvSpPr>
        <p:spPr/>
        <p:txBody>
          <a:bodyPr/>
          <a:lstStyle/>
          <a:p>
            <a:r>
              <a:rPr lang="en-AU" dirty="0"/>
              <a:t>Overview</a:t>
            </a:r>
          </a:p>
        </p:txBody>
      </p:sp>
      <p:graphicFrame>
        <p:nvGraphicFramePr>
          <p:cNvPr id="7" name="Diagramm 6">
            <a:extLst>
              <a:ext uri="{FF2B5EF4-FFF2-40B4-BE49-F238E27FC236}">
                <a16:creationId xmlns:a16="http://schemas.microsoft.com/office/drawing/2014/main" id="{2FC0928C-5125-184E-959F-B98E655D0485}"/>
              </a:ext>
            </a:extLst>
          </p:cNvPr>
          <p:cNvGraphicFramePr/>
          <p:nvPr>
            <p:extLst>
              <p:ext uri="{D42A27DB-BD31-4B8C-83A1-F6EECF244321}">
                <p14:modId xmlns:p14="http://schemas.microsoft.com/office/powerpoint/2010/main" val="3381564295"/>
              </p:ext>
            </p:extLst>
          </p:nvPr>
        </p:nvGraphicFramePr>
        <p:xfrm>
          <a:off x="911424" y="1268760"/>
          <a:ext cx="9505056"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Pfeil nach rechts 7">
            <a:extLst>
              <a:ext uri="{FF2B5EF4-FFF2-40B4-BE49-F238E27FC236}">
                <a16:creationId xmlns:a16="http://schemas.microsoft.com/office/drawing/2014/main" id="{75DB4543-9BC9-D54A-8D68-3A7DFAF4669A}"/>
              </a:ext>
            </a:extLst>
          </p:cNvPr>
          <p:cNvSpPr/>
          <p:nvPr/>
        </p:nvSpPr>
        <p:spPr>
          <a:xfrm rot="10800000">
            <a:off x="7032104" y="2204864"/>
            <a:ext cx="1080120" cy="576064"/>
          </a:xfrm>
          <a:prstGeom prst="rightArrow">
            <a:avLst/>
          </a:prstGeom>
          <a:solidFill>
            <a:srgbClr val="95843F"/>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850449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44C3BC-4BD7-E546-8F2B-CBFA0A338929}"/>
              </a:ext>
            </a:extLst>
          </p:cNvPr>
          <p:cNvSpPr>
            <a:spLocks noGrp="1"/>
          </p:cNvSpPr>
          <p:nvPr>
            <p:ph type="title"/>
          </p:nvPr>
        </p:nvSpPr>
        <p:spPr/>
        <p:txBody>
          <a:bodyPr/>
          <a:lstStyle/>
          <a:p>
            <a:r>
              <a:rPr lang="en-AU" dirty="0"/>
              <a:t>Overview</a:t>
            </a:r>
          </a:p>
        </p:txBody>
      </p:sp>
      <p:sp>
        <p:nvSpPr>
          <p:cNvPr id="3" name="Inhaltsplatzhalter 2">
            <a:extLst>
              <a:ext uri="{FF2B5EF4-FFF2-40B4-BE49-F238E27FC236}">
                <a16:creationId xmlns:a16="http://schemas.microsoft.com/office/drawing/2014/main" id="{AC37D194-EF00-7F43-8A02-C3847D8C499A}"/>
              </a:ext>
            </a:extLst>
          </p:cNvPr>
          <p:cNvSpPr>
            <a:spLocks noGrp="1"/>
          </p:cNvSpPr>
          <p:nvPr>
            <p:ph idx="1"/>
          </p:nvPr>
        </p:nvSpPr>
        <p:spPr/>
        <p:txBody>
          <a:bodyPr/>
          <a:lstStyle/>
          <a:p>
            <a:pPr marL="457200" indent="-457200">
              <a:buAutoNum type="alphaUcPeriod"/>
            </a:pPr>
            <a:r>
              <a:rPr lang="en-AU" dirty="0"/>
              <a:t>Research field or discipline?</a:t>
            </a:r>
          </a:p>
          <a:p>
            <a:pPr marL="457200" indent="-457200">
              <a:buAutoNum type="alphaUcPeriod"/>
            </a:pPr>
            <a:r>
              <a:rPr lang="en-AU" dirty="0"/>
              <a:t>Research questions</a:t>
            </a:r>
          </a:p>
          <a:p>
            <a:pPr marL="457200" indent="-457200">
              <a:buAutoNum type="alphaUcPeriod"/>
            </a:pPr>
            <a:r>
              <a:rPr lang="en-AU" dirty="0"/>
              <a:t>Existing body of knowledge</a:t>
            </a:r>
          </a:p>
          <a:p>
            <a:pPr marL="457200" indent="-457200">
              <a:buAutoNum type="alphaUcPeriod"/>
            </a:pPr>
            <a:r>
              <a:rPr lang="en-AU" dirty="0"/>
              <a:t>Epistemic “core”?</a:t>
            </a:r>
          </a:p>
          <a:p>
            <a:pPr marL="457200" indent="-457200">
              <a:buAutoNum type="alphaUcPeriod"/>
            </a:pPr>
            <a:endParaRPr lang="en-AU" dirty="0"/>
          </a:p>
          <a:p>
            <a:pPr marL="457200" indent="-457200">
              <a:buAutoNum type="alphaUcPeriod"/>
            </a:pPr>
            <a:endParaRPr lang="en-AU" dirty="0"/>
          </a:p>
        </p:txBody>
      </p:sp>
    </p:spTree>
    <p:extLst>
      <p:ext uri="{BB962C8B-B14F-4D97-AF65-F5344CB8AC3E}">
        <p14:creationId xmlns:p14="http://schemas.microsoft.com/office/powerpoint/2010/main" val="712875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5E5A81-4063-9142-9975-99A877A17AFF}"/>
              </a:ext>
            </a:extLst>
          </p:cNvPr>
          <p:cNvSpPr>
            <a:spLocks noGrp="1"/>
          </p:cNvSpPr>
          <p:nvPr>
            <p:ph type="title"/>
          </p:nvPr>
        </p:nvSpPr>
        <p:spPr/>
        <p:txBody>
          <a:bodyPr/>
          <a:lstStyle/>
          <a:p>
            <a:r>
              <a:rPr lang="en-AU" dirty="0"/>
              <a:t>A. Research field or discipline? </a:t>
            </a:r>
          </a:p>
        </p:txBody>
      </p:sp>
      <p:sp>
        <p:nvSpPr>
          <p:cNvPr id="3" name="Abgerundete rechteckige Legende 2">
            <a:extLst>
              <a:ext uri="{FF2B5EF4-FFF2-40B4-BE49-F238E27FC236}">
                <a16:creationId xmlns:a16="http://schemas.microsoft.com/office/drawing/2014/main" id="{106C9DDB-2E9A-014A-989A-C08946AE1B9A}"/>
              </a:ext>
            </a:extLst>
          </p:cNvPr>
          <p:cNvSpPr/>
          <p:nvPr/>
        </p:nvSpPr>
        <p:spPr>
          <a:xfrm>
            <a:off x="1055440" y="4959737"/>
            <a:ext cx="9937104" cy="1277575"/>
          </a:xfrm>
          <a:prstGeom prst="wedgeRoundRectCallout">
            <a:avLst>
              <a:gd name="adj1" fmla="val 57642"/>
              <a:gd name="adj2" fmla="val 30394"/>
              <a:gd name="adj3" fmla="val 16667"/>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Bef>
                <a:spcPct val="20000"/>
              </a:spcBef>
            </a:pPr>
            <a:r>
              <a:rPr lang="de-AT" sz="2000" dirty="0" err="1">
                <a:solidFill>
                  <a:prstClr val="black"/>
                </a:solidFill>
                <a:latin typeface="Verdana" pitchFamily="34" charset="0"/>
              </a:rPr>
              <a:t>Sustainability</a:t>
            </a:r>
            <a:r>
              <a:rPr lang="de-AT" sz="2000" dirty="0">
                <a:solidFill>
                  <a:prstClr val="black"/>
                </a:solidFill>
                <a:latin typeface="Verdana" pitchFamily="34" charset="0"/>
              </a:rPr>
              <a:t> </a:t>
            </a:r>
            <a:r>
              <a:rPr lang="de-AT" sz="2000" dirty="0" err="1">
                <a:solidFill>
                  <a:prstClr val="black"/>
                </a:solidFill>
                <a:latin typeface="Verdana" pitchFamily="34" charset="0"/>
              </a:rPr>
              <a:t>communication</a:t>
            </a:r>
            <a:r>
              <a:rPr lang="de-AT" sz="2000" dirty="0">
                <a:solidFill>
                  <a:prstClr val="black"/>
                </a:solidFill>
                <a:latin typeface="Verdana" pitchFamily="34" charset="0"/>
              </a:rPr>
              <a:t> </a:t>
            </a:r>
            <a:r>
              <a:rPr lang="de-AT" sz="2000" dirty="0" err="1">
                <a:solidFill>
                  <a:prstClr val="black"/>
                </a:solidFill>
                <a:latin typeface="Verdana" pitchFamily="34" charset="0"/>
              </a:rPr>
              <a:t>is</a:t>
            </a:r>
            <a:r>
              <a:rPr lang="de-AT" sz="2000" dirty="0">
                <a:solidFill>
                  <a:prstClr val="black"/>
                </a:solidFill>
                <a:latin typeface="Verdana" pitchFamily="34" charset="0"/>
              </a:rPr>
              <a:t> </a:t>
            </a:r>
            <a:r>
              <a:rPr lang="de-AT" sz="2000" dirty="0" err="1">
                <a:solidFill>
                  <a:prstClr val="black"/>
                </a:solidFill>
                <a:latin typeface="Verdana" pitchFamily="34" charset="0"/>
              </a:rPr>
              <a:t>seen</a:t>
            </a:r>
            <a:r>
              <a:rPr lang="de-AT" sz="2000" dirty="0">
                <a:solidFill>
                  <a:prstClr val="black"/>
                </a:solidFill>
                <a:latin typeface="Verdana" pitchFamily="34" charset="0"/>
              </a:rPr>
              <a:t> </a:t>
            </a:r>
            <a:r>
              <a:rPr lang="de-AT" sz="2000" dirty="0" err="1">
                <a:solidFill>
                  <a:prstClr val="black"/>
                </a:solidFill>
                <a:latin typeface="Verdana" pitchFamily="34" charset="0"/>
              </a:rPr>
              <a:t>as</a:t>
            </a:r>
            <a:r>
              <a:rPr lang="de-AT" sz="2000" dirty="0">
                <a:solidFill>
                  <a:prstClr val="black"/>
                </a:solidFill>
                <a:latin typeface="Verdana" pitchFamily="34" charset="0"/>
              </a:rPr>
              <a:t> an </a:t>
            </a:r>
            <a:r>
              <a:rPr lang="de-AT" sz="2000" dirty="0" err="1">
                <a:solidFill>
                  <a:prstClr val="black"/>
                </a:solidFill>
                <a:latin typeface="Verdana" pitchFamily="34" charset="0"/>
              </a:rPr>
              <a:t>emerging</a:t>
            </a:r>
            <a:r>
              <a:rPr lang="de-AT" sz="2000" dirty="0">
                <a:solidFill>
                  <a:prstClr val="black"/>
                </a:solidFill>
                <a:latin typeface="Verdana" pitchFamily="34" charset="0"/>
              </a:rPr>
              <a:t> </a:t>
            </a:r>
            <a:r>
              <a:rPr lang="de-AT" sz="2000" dirty="0" err="1">
                <a:solidFill>
                  <a:prstClr val="black"/>
                </a:solidFill>
                <a:latin typeface="Verdana" pitchFamily="34" charset="0"/>
              </a:rPr>
              <a:t>field</a:t>
            </a:r>
            <a:r>
              <a:rPr lang="de-AT" sz="2000" dirty="0">
                <a:solidFill>
                  <a:prstClr val="black"/>
                </a:solidFill>
                <a:latin typeface="Verdana" pitchFamily="34" charset="0"/>
              </a:rPr>
              <a:t> </a:t>
            </a:r>
            <a:r>
              <a:rPr lang="de-AT" sz="2000" dirty="0" err="1">
                <a:solidFill>
                  <a:prstClr val="black"/>
                </a:solidFill>
                <a:latin typeface="Verdana" pitchFamily="34" charset="0"/>
              </a:rPr>
              <a:t>that</a:t>
            </a:r>
            <a:r>
              <a:rPr lang="de-AT" sz="2000" dirty="0">
                <a:solidFill>
                  <a:prstClr val="black"/>
                </a:solidFill>
                <a:latin typeface="Verdana" pitchFamily="34" charset="0"/>
              </a:rPr>
              <a:t> </a:t>
            </a:r>
            <a:r>
              <a:rPr lang="de-AT" sz="2000" dirty="0" err="1">
                <a:solidFill>
                  <a:prstClr val="black"/>
                </a:solidFill>
                <a:latin typeface="Verdana" pitchFamily="34" charset="0"/>
              </a:rPr>
              <a:t>integrates</a:t>
            </a:r>
            <a:r>
              <a:rPr lang="de-AT" sz="2000" dirty="0">
                <a:solidFill>
                  <a:prstClr val="black"/>
                </a:solidFill>
                <a:latin typeface="Verdana" pitchFamily="34" charset="0"/>
              </a:rPr>
              <a:t> </a:t>
            </a:r>
            <a:r>
              <a:rPr lang="de-AT" sz="2000" dirty="0" err="1">
                <a:solidFill>
                  <a:prstClr val="black"/>
                </a:solidFill>
                <a:latin typeface="Verdana" pitchFamily="34" charset="0"/>
              </a:rPr>
              <a:t>various</a:t>
            </a:r>
            <a:r>
              <a:rPr lang="de-AT" sz="2000" dirty="0">
                <a:solidFill>
                  <a:prstClr val="black"/>
                </a:solidFill>
                <a:latin typeface="Verdana" pitchFamily="34" charset="0"/>
              </a:rPr>
              <a:t> </a:t>
            </a:r>
            <a:r>
              <a:rPr lang="de-AT" sz="2000" dirty="0" err="1">
                <a:solidFill>
                  <a:prstClr val="black"/>
                </a:solidFill>
                <a:latin typeface="Verdana" pitchFamily="34" charset="0"/>
              </a:rPr>
              <a:t>research</a:t>
            </a:r>
            <a:r>
              <a:rPr lang="de-AT" sz="2000" dirty="0">
                <a:solidFill>
                  <a:prstClr val="black"/>
                </a:solidFill>
                <a:latin typeface="Verdana" pitchFamily="34" charset="0"/>
              </a:rPr>
              <a:t> </a:t>
            </a:r>
            <a:r>
              <a:rPr lang="de-AT" sz="2000" dirty="0" err="1">
                <a:solidFill>
                  <a:prstClr val="black"/>
                </a:solidFill>
                <a:latin typeface="Verdana" pitchFamily="34" charset="0"/>
              </a:rPr>
              <a:t>approaches</a:t>
            </a:r>
            <a:r>
              <a:rPr lang="de-AT" sz="2000" dirty="0">
                <a:solidFill>
                  <a:prstClr val="black"/>
                </a:solidFill>
                <a:latin typeface="Verdana" pitchFamily="34" charset="0"/>
              </a:rPr>
              <a:t> </a:t>
            </a:r>
            <a:r>
              <a:rPr lang="de-AT" sz="2000" dirty="0" err="1">
                <a:solidFill>
                  <a:prstClr val="black"/>
                </a:solidFill>
                <a:latin typeface="Verdana" pitchFamily="34" charset="0"/>
              </a:rPr>
              <a:t>and</a:t>
            </a:r>
            <a:r>
              <a:rPr lang="de-AT" sz="2000" dirty="0">
                <a:solidFill>
                  <a:prstClr val="black"/>
                </a:solidFill>
                <a:latin typeface="Verdana" pitchFamily="34" charset="0"/>
              </a:rPr>
              <a:t> </a:t>
            </a:r>
            <a:r>
              <a:rPr lang="de-AT" sz="2000" dirty="0" err="1" smtClean="0">
                <a:solidFill>
                  <a:prstClr val="black"/>
                </a:solidFill>
                <a:latin typeface="Verdana" pitchFamily="34" charset="0"/>
              </a:rPr>
              <a:t>practices</a:t>
            </a:r>
            <a:r>
              <a:rPr lang="de-AT" sz="2000" dirty="0" smtClean="0">
                <a:solidFill>
                  <a:prstClr val="black"/>
                </a:solidFill>
                <a:latin typeface="Verdana" pitchFamily="34" charset="0"/>
              </a:rPr>
              <a:t>. </a:t>
            </a:r>
            <a:r>
              <a:rPr lang="de-AT" dirty="0">
                <a:solidFill>
                  <a:prstClr val="black"/>
                </a:solidFill>
                <a:latin typeface="Verdana" pitchFamily="34" charset="0"/>
              </a:rPr>
              <a:t>(</a:t>
            </a:r>
            <a:r>
              <a:rPr lang="de-AT" dirty="0" err="1">
                <a:solidFill>
                  <a:prstClr val="black"/>
                </a:solidFill>
                <a:latin typeface="Verdana" pitchFamily="34" charset="0"/>
              </a:rPr>
              <a:t>Godemann</a:t>
            </a:r>
            <a:r>
              <a:rPr lang="de-AT" dirty="0">
                <a:solidFill>
                  <a:prstClr val="black"/>
                </a:solidFill>
                <a:latin typeface="Verdana" pitchFamily="34" charset="0"/>
              </a:rPr>
              <a:t> </a:t>
            </a:r>
            <a:r>
              <a:rPr lang="de-AT" dirty="0" err="1">
                <a:solidFill>
                  <a:prstClr val="black"/>
                </a:solidFill>
                <a:latin typeface="Verdana" pitchFamily="34" charset="0"/>
              </a:rPr>
              <a:t>and</a:t>
            </a:r>
            <a:r>
              <a:rPr lang="de-AT" dirty="0">
                <a:solidFill>
                  <a:prstClr val="black"/>
                </a:solidFill>
                <a:latin typeface="Verdana" pitchFamily="34" charset="0"/>
              </a:rPr>
              <a:t> Michelsen, 2011; Cox, 2012; Anderson, 2014; Fischer et al., 2016; Weder et al., 2021a, 2021b)</a:t>
            </a:r>
            <a:r>
              <a:rPr lang="de-AT" sz="2000" dirty="0">
                <a:solidFill>
                  <a:prstClr val="black"/>
                </a:solidFill>
                <a:latin typeface="Verdana" pitchFamily="34" charset="0"/>
              </a:rPr>
              <a:t>. </a:t>
            </a:r>
          </a:p>
        </p:txBody>
      </p:sp>
      <p:sp>
        <p:nvSpPr>
          <p:cNvPr id="4" name="Abgerundete rechteckige Legende 3">
            <a:extLst>
              <a:ext uri="{FF2B5EF4-FFF2-40B4-BE49-F238E27FC236}">
                <a16:creationId xmlns:a16="http://schemas.microsoft.com/office/drawing/2014/main" id="{0D1577C9-D061-3A42-B933-C49A89EBF083}"/>
              </a:ext>
            </a:extLst>
          </p:cNvPr>
          <p:cNvSpPr/>
          <p:nvPr/>
        </p:nvSpPr>
        <p:spPr>
          <a:xfrm>
            <a:off x="1055440" y="2132856"/>
            <a:ext cx="4104456" cy="532655"/>
          </a:xfrm>
          <a:prstGeom prst="wedgeRoundRectCallout">
            <a:avLst>
              <a:gd name="adj1" fmla="val -65727"/>
              <a:gd name="adj2" fmla="val 27455"/>
              <a:gd name="adj3" fmla="val 16667"/>
            </a:avLst>
          </a:prstGeom>
          <a:solidFill>
            <a:srgbClr val="BEB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Abgerundete rechteckige Legende 4">
            <a:extLst>
              <a:ext uri="{FF2B5EF4-FFF2-40B4-BE49-F238E27FC236}">
                <a16:creationId xmlns:a16="http://schemas.microsoft.com/office/drawing/2014/main" id="{519970A2-038C-7A44-9834-BA5B67992F88}"/>
              </a:ext>
            </a:extLst>
          </p:cNvPr>
          <p:cNvSpPr/>
          <p:nvPr/>
        </p:nvSpPr>
        <p:spPr>
          <a:xfrm>
            <a:off x="1055440" y="3212975"/>
            <a:ext cx="9937104" cy="1458729"/>
          </a:xfrm>
          <a:prstGeom prst="wedgeRoundRectCallout">
            <a:avLst>
              <a:gd name="adj1" fmla="val 57642"/>
              <a:gd name="adj2" fmla="val 30394"/>
              <a:gd name="adj3" fmla="val 16667"/>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Bef>
                <a:spcPct val="20000"/>
              </a:spcBef>
            </a:pPr>
            <a:r>
              <a:rPr lang="de-AT" sz="2000" dirty="0" err="1">
                <a:solidFill>
                  <a:prstClr val="black"/>
                </a:solidFill>
                <a:latin typeface="Verdana" pitchFamily="34" charset="0"/>
              </a:rPr>
              <a:t>Sustainability</a:t>
            </a:r>
            <a:r>
              <a:rPr lang="de-AT" sz="2000" dirty="0">
                <a:solidFill>
                  <a:prstClr val="black"/>
                </a:solidFill>
                <a:latin typeface="Verdana" pitchFamily="34" charset="0"/>
              </a:rPr>
              <a:t> </a:t>
            </a:r>
            <a:r>
              <a:rPr lang="de-AT" sz="2000" dirty="0" err="1">
                <a:solidFill>
                  <a:prstClr val="black"/>
                </a:solidFill>
                <a:latin typeface="Verdana" pitchFamily="34" charset="0"/>
              </a:rPr>
              <a:t>communication</a:t>
            </a:r>
            <a:r>
              <a:rPr lang="de-AT" sz="2000" dirty="0">
                <a:solidFill>
                  <a:prstClr val="black"/>
                </a:solidFill>
                <a:latin typeface="Verdana" pitchFamily="34" charset="0"/>
              </a:rPr>
              <a:t> </a:t>
            </a:r>
            <a:r>
              <a:rPr lang="de-AT" sz="2000" dirty="0" err="1">
                <a:solidFill>
                  <a:prstClr val="black"/>
                </a:solidFill>
                <a:latin typeface="Verdana" pitchFamily="34" charset="0"/>
              </a:rPr>
              <a:t>is</a:t>
            </a:r>
            <a:r>
              <a:rPr lang="de-AT" sz="2000" dirty="0">
                <a:solidFill>
                  <a:prstClr val="black"/>
                </a:solidFill>
                <a:latin typeface="Verdana" pitchFamily="34" charset="0"/>
              </a:rPr>
              <a:t> a </a:t>
            </a:r>
            <a:r>
              <a:rPr lang="de-AT" sz="2000" dirty="0" err="1">
                <a:solidFill>
                  <a:prstClr val="black"/>
                </a:solidFill>
                <a:latin typeface="Verdana" pitchFamily="34" charset="0"/>
              </a:rPr>
              <a:t>business</a:t>
            </a:r>
            <a:r>
              <a:rPr lang="de-AT" sz="2000" dirty="0">
                <a:solidFill>
                  <a:prstClr val="black"/>
                </a:solidFill>
                <a:latin typeface="Verdana" pitchFamily="34" charset="0"/>
              </a:rPr>
              <a:t> </a:t>
            </a:r>
            <a:r>
              <a:rPr lang="de-AT" sz="2000" dirty="0" err="1">
                <a:solidFill>
                  <a:prstClr val="black"/>
                </a:solidFill>
                <a:latin typeface="Verdana" pitchFamily="34" charset="0"/>
              </a:rPr>
              <a:t>strategy</a:t>
            </a:r>
            <a:r>
              <a:rPr lang="de-AT" sz="2000" dirty="0">
                <a:solidFill>
                  <a:prstClr val="black"/>
                </a:solidFill>
                <a:latin typeface="Verdana" pitchFamily="34" charset="0"/>
              </a:rPr>
              <a:t> </a:t>
            </a:r>
            <a:r>
              <a:rPr lang="de-AT" sz="2000" dirty="0" err="1">
                <a:solidFill>
                  <a:prstClr val="black"/>
                </a:solidFill>
                <a:latin typeface="Verdana" pitchFamily="34" charset="0"/>
              </a:rPr>
              <a:t>for</a:t>
            </a:r>
            <a:r>
              <a:rPr lang="de-AT" sz="2000" dirty="0">
                <a:solidFill>
                  <a:prstClr val="black"/>
                </a:solidFill>
                <a:latin typeface="Verdana" pitchFamily="34" charset="0"/>
              </a:rPr>
              <a:t> </a:t>
            </a:r>
            <a:r>
              <a:rPr lang="de-AT" sz="2000" dirty="0" err="1">
                <a:solidFill>
                  <a:prstClr val="black"/>
                </a:solidFill>
                <a:latin typeface="Verdana" pitchFamily="34" charset="0"/>
              </a:rPr>
              <a:t>companies</a:t>
            </a:r>
            <a:r>
              <a:rPr lang="de-AT" sz="2000" dirty="0">
                <a:solidFill>
                  <a:prstClr val="black"/>
                </a:solidFill>
                <a:latin typeface="Verdana" pitchFamily="34" charset="0"/>
              </a:rPr>
              <a:t> </a:t>
            </a:r>
            <a:r>
              <a:rPr lang="de-AT" sz="2000" dirty="0" err="1">
                <a:solidFill>
                  <a:prstClr val="black"/>
                </a:solidFill>
                <a:latin typeface="Verdana" pitchFamily="34" charset="0"/>
              </a:rPr>
              <a:t>who</a:t>
            </a:r>
            <a:r>
              <a:rPr lang="de-AT" sz="2000" dirty="0">
                <a:solidFill>
                  <a:prstClr val="black"/>
                </a:solidFill>
                <a:latin typeface="Verdana" pitchFamily="34" charset="0"/>
              </a:rPr>
              <a:t> </a:t>
            </a:r>
            <a:r>
              <a:rPr lang="de-AT" sz="2000" dirty="0" err="1">
                <a:solidFill>
                  <a:prstClr val="black"/>
                </a:solidFill>
                <a:latin typeface="Verdana" pitchFamily="34" charset="0"/>
              </a:rPr>
              <a:t>have</a:t>
            </a:r>
            <a:r>
              <a:rPr lang="de-AT" sz="2000" dirty="0">
                <a:solidFill>
                  <a:prstClr val="black"/>
                </a:solidFill>
                <a:latin typeface="Verdana" pitchFamily="34" charset="0"/>
              </a:rPr>
              <a:t> </a:t>
            </a:r>
            <a:r>
              <a:rPr lang="de-AT" sz="2000" dirty="0" err="1">
                <a:solidFill>
                  <a:prstClr val="black"/>
                </a:solidFill>
                <a:latin typeface="Verdana" pitchFamily="34" charset="0"/>
              </a:rPr>
              <a:t>integrated</a:t>
            </a:r>
            <a:r>
              <a:rPr lang="de-AT" sz="2000" dirty="0">
                <a:solidFill>
                  <a:prstClr val="black"/>
                </a:solidFill>
                <a:latin typeface="Verdana" pitchFamily="34" charset="0"/>
              </a:rPr>
              <a:t> </a:t>
            </a:r>
            <a:r>
              <a:rPr lang="de-AT" sz="2000" dirty="0" err="1">
                <a:solidFill>
                  <a:prstClr val="black"/>
                </a:solidFill>
                <a:latin typeface="Verdana" pitchFamily="34" charset="0"/>
              </a:rPr>
              <a:t>sustainability</a:t>
            </a:r>
            <a:r>
              <a:rPr lang="de-AT" sz="2000" dirty="0">
                <a:solidFill>
                  <a:prstClr val="black"/>
                </a:solidFill>
                <a:latin typeface="Verdana" pitchFamily="34" charset="0"/>
              </a:rPr>
              <a:t> </a:t>
            </a:r>
            <a:r>
              <a:rPr lang="de-AT" sz="2000" dirty="0" err="1">
                <a:solidFill>
                  <a:prstClr val="black"/>
                </a:solidFill>
                <a:latin typeface="Verdana" pitchFamily="34" charset="0"/>
              </a:rPr>
              <a:t>into</a:t>
            </a:r>
            <a:r>
              <a:rPr lang="de-AT" sz="2000" dirty="0">
                <a:solidFill>
                  <a:prstClr val="black"/>
                </a:solidFill>
                <a:latin typeface="Verdana" pitchFamily="34" charset="0"/>
              </a:rPr>
              <a:t> </a:t>
            </a:r>
            <a:r>
              <a:rPr lang="de-AT" sz="2000" dirty="0" err="1">
                <a:solidFill>
                  <a:prstClr val="black"/>
                </a:solidFill>
                <a:latin typeface="Verdana" pitchFamily="34" charset="0"/>
              </a:rPr>
              <a:t>their</a:t>
            </a:r>
            <a:r>
              <a:rPr lang="de-AT" sz="2000" dirty="0">
                <a:solidFill>
                  <a:prstClr val="black"/>
                </a:solidFill>
                <a:latin typeface="Verdana" pitchFamily="34" charset="0"/>
              </a:rPr>
              <a:t> operational </a:t>
            </a:r>
            <a:r>
              <a:rPr lang="de-AT" sz="2000" dirty="0" err="1">
                <a:solidFill>
                  <a:prstClr val="black"/>
                </a:solidFill>
                <a:latin typeface="Verdana" pitchFamily="34" charset="0"/>
              </a:rPr>
              <a:t>and</a:t>
            </a:r>
            <a:r>
              <a:rPr lang="de-AT" sz="2000" dirty="0">
                <a:solidFill>
                  <a:prstClr val="black"/>
                </a:solidFill>
                <a:latin typeface="Verdana" pitchFamily="34" charset="0"/>
              </a:rPr>
              <a:t> </a:t>
            </a:r>
            <a:r>
              <a:rPr lang="de-AT" sz="2000" dirty="0" err="1">
                <a:solidFill>
                  <a:prstClr val="black"/>
                </a:solidFill>
                <a:latin typeface="Verdana" pitchFamily="34" charset="0"/>
              </a:rPr>
              <a:t>strategic</a:t>
            </a:r>
            <a:r>
              <a:rPr lang="de-AT" sz="2000" dirty="0">
                <a:solidFill>
                  <a:prstClr val="black"/>
                </a:solidFill>
                <a:latin typeface="Verdana" pitchFamily="34" charset="0"/>
              </a:rPr>
              <a:t> </a:t>
            </a:r>
            <a:r>
              <a:rPr lang="de-AT" sz="2000" dirty="0" err="1">
                <a:solidFill>
                  <a:prstClr val="black"/>
                </a:solidFill>
                <a:latin typeface="Verdana" pitchFamily="34" charset="0"/>
              </a:rPr>
              <a:t>activities</a:t>
            </a:r>
            <a:r>
              <a:rPr lang="de-AT" sz="2000" dirty="0">
                <a:solidFill>
                  <a:prstClr val="black"/>
                </a:solidFill>
                <a:latin typeface="Verdana" pitchFamily="34" charset="0"/>
              </a:rPr>
              <a:t> (Allen, 2006); </a:t>
            </a:r>
            <a:r>
              <a:rPr lang="de-AT" sz="2000" dirty="0" err="1">
                <a:solidFill>
                  <a:prstClr val="black"/>
                </a:solidFill>
                <a:latin typeface="Verdana" pitchFamily="34" charset="0"/>
              </a:rPr>
              <a:t>it‘s</a:t>
            </a:r>
            <a:r>
              <a:rPr lang="de-AT" sz="2000" dirty="0">
                <a:solidFill>
                  <a:prstClr val="black"/>
                </a:solidFill>
                <a:latin typeface="Verdana" pitchFamily="34" charset="0"/>
              </a:rPr>
              <a:t> </a:t>
            </a:r>
            <a:r>
              <a:rPr lang="de-AT" sz="2000" dirty="0" err="1">
                <a:solidFill>
                  <a:prstClr val="black"/>
                </a:solidFill>
                <a:latin typeface="Verdana" pitchFamily="34" charset="0"/>
              </a:rPr>
              <a:t>about</a:t>
            </a:r>
            <a:r>
              <a:rPr lang="de-AT" sz="2000" dirty="0">
                <a:solidFill>
                  <a:prstClr val="black"/>
                </a:solidFill>
                <a:latin typeface="Verdana" pitchFamily="34" charset="0"/>
              </a:rPr>
              <a:t> </a:t>
            </a:r>
            <a:r>
              <a:rPr lang="de-AT" sz="2000" dirty="0" err="1">
                <a:solidFill>
                  <a:prstClr val="black"/>
                </a:solidFill>
                <a:latin typeface="Verdana" pitchFamily="34" charset="0"/>
              </a:rPr>
              <a:t>evidence-based</a:t>
            </a:r>
            <a:r>
              <a:rPr lang="de-AT" sz="2000" dirty="0">
                <a:solidFill>
                  <a:prstClr val="black"/>
                </a:solidFill>
                <a:latin typeface="Verdana" pitchFamily="34" charset="0"/>
              </a:rPr>
              <a:t> </a:t>
            </a:r>
            <a:r>
              <a:rPr lang="de-AT" sz="2000" dirty="0" err="1">
                <a:solidFill>
                  <a:prstClr val="black"/>
                </a:solidFill>
                <a:latin typeface="Verdana" pitchFamily="34" charset="0"/>
              </a:rPr>
              <a:t>strategies</a:t>
            </a:r>
            <a:r>
              <a:rPr lang="de-AT" sz="2000" dirty="0">
                <a:solidFill>
                  <a:prstClr val="black"/>
                </a:solidFill>
                <a:latin typeface="Verdana" pitchFamily="34" charset="0"/>
              </a:rPr>
              <a:t> </a:t>
            </a:r>
            <a:r>
              <a:rPr lang="de-AT" sz="2000" dirty="0" err="1">
                <a:solidFill>
                  <a:prstClr val="black"/>
                </a:solidFill>
                <a:latin typeface="Verdana" pitchFamily="34" charset="0"/>
              </a:rPr>
              <a:t>for</a:t>
            </a:r>
            <a:r>
              <a:rPr lang="de-AT" sz="2000" dirty="0">
                <a:solidFill>
                  <a:prstClr val="black"/>
                </a:solidFill>
                <a:latin typeface="Verdana" pitchFamily="34" charset="0"/>
              </a:rPr>
              <a:t> </a:t>
            </a:r>
            <a:r>
              <a:rPr lang="de-AT" sz="2000" dirty="0" err="1">
                <a:solidFill>
                  <a:prstClr val="black"/>
                </a:solidFill>
                <a:latin typeface="Verdana" pitchFamily="34" charset="0"/>
              </a:rPr>
              <a:t>making</a:t>
            </a:r>
            <a:r>
              <a:rPr lang="de-AT" sz="2000" dirty="0">
                <a:solidFill>
                  <a:prstClr val="black"/>
                </a:solidFill>
                <a:latin typeface="Verdana" pitchFamily="34" charset="0"/>
              </a:rPr>
              <a:t> </a:t>
            </a:r>
            <a:r>
              <a:rPr lang="de-AT" sz="2000" dirty="0" err="1">
                <a:solidFill>
                  <a:prstClr val="black"/>
                </a:solidFill>
                <a:latin typeface="Verdana" pitchFamily="34" charset="0"/>
              </a:rPr>
              <a:t>sustainability</a:t>
            </a:r>
            <a:r>
              <a:rPr lang="de-AT" sz="2000" dirty="0">
                <a:solidFill>
                  <a:prstClr val="black"/>
                </a:solidFill>
                <a:latin typeface="Verdana" pitchFamily="34" charset="0"/>
              </a:rPr>
              <a:t> </a:t>
            </a:r>
            <a:r>
              <a:rPr lang="de-AT" sz="2000" dirty="0" err="1">
                <a:solidFill>
                  <a:prstClr val="black"/>
                </a:solidFill>
                <a:latin typeface="Verdana" pitchFamily="34" charset="0"/>
              </a:rPr>
              <a:t>vivid</a:t>
            </a:r>
            <a:r>
              <a:rPr lang="de-AT" sz="2000" dirty="0">
                <a:solidFill>
                  <a:prstClr val="black"/>
                </a:solidFill>
                <a:latin typeface="Verdana" pitchFamily="34" charset="0"/>
              </a:rPr>
              <a:t>, </a:t>
            </a:r>
            <a:r>
              <a:rPr lang="de-AT" sz="2000" dirty="0" err="1">
                <a:solidFill>
                  <a:prstClr val="black"/>
                </a:solidFill>
                <a:latin typeface="Verdana" pitchFamily="34" charset="0"/>
              </a:rPr>
              <a:t>accessible</a:t>
            </a:r>
            <a:r>
              <a:rPr lang="de-AT" sz="2000" dirty="0">
                <a:solidFill>
                  <a:prstClr val="black"/>
                </a:solidFill>
                <a:latin typeface="Verdana" pitchFamily="34" charset="0"/>
              </a:rPr>
              <a:t>, </a:t>
            </a:r>
            <a:r>
              <a:rPr lang="de-AT" sz="2000" dirty="0" err="1">
                <a:solidFill>
                  <a:prstClr val="black"/>
                </a:solidFill>
                <a:latin typeface="Verdana" pitchFamily="34" charset="0"/>
              </a:rPr>
              <a:t>and</a:t>
            </a:r>
            <a:r>
              <a:rPr lang="de-AT" sz="2000" dirty="0">
                <a:solidFill>
                  <a:prstClr val="black"/>
                </a:solidFill>
                <a:latin typeface="Verdana" pitchFamily="34" charset="0"/>
              </a:rPr>
              <a:t> </a:t>
            </a:r>
            <a:r>
              <a:rPr lang="de-AT" sz="2000" dirty="0" err="1" smtClean="0">
                <a:solidFill>
                  <a:prstClr val="black"/>
                </a:solidFill>
                <a:latin typeface="Verdana" pitchFamily="34" charset="0"/>
              </a:rPr>
              <a:t>comprehensible</a:t>
            </a:r>
            <a:r>
              <a:rPr lang="de-AT" sz="2000" dirty="0" smtClean="0">
                <a:solidFill>
                  <a:prstClr val="black"/>
                </a:solidFill>
                <a:latin typeface="Verdana" pitchFamily="34" charset="0"/>
              </a:rPr>
              <a:t>. </a:t>
            </a:r>
            <a:r>
              <a:rPr lang="de-AT" sz="2000" dirty="0">
                <a:solidFill>
                  <a:prstClr val="black"/>
                </a:solidFill>
                <a:latin typeface="Verdana" pitchFamily="34" charset="0"/>
              </a:rPr>
              <a:t>(Robertson, 2019)</a:t>
            </a:r>
          </a:p>
        </p:txBody>
      </p:sp>
      <p:sp>
        <p:nvSpPr>
          <p:cNvPr id="7" name="Rechteck 6"/>
          <p:cNvSpPr/>
          <p:nvPr/>
        </p:nvSpPr>
        <p:spPr>
          <a:xfrm>
            <a:off x="1343472" y="2175247"/>
            <a:ext cx="1712648" cy="461665"/>
          </a:xfrm>
          <a:prstGeom prst="rect">
            <a:avLst/>
          </a:prstGeom>
        </p:spPr>
        <p:txBody>
          <a:bodyPr wrap="none">
            <a:spAutoFit/>
          </a:bodyPr>
          <a:lstStyle/>
          <a:p>
            <a:r>
              <a:rPr lang="de-DE" sz="2400" dirty="0" err="1"/>
              <a:t>What</a:t>
            </a:r>
            <a:r>
              <a:rPr lang="de-DE" sz="2400" dirty="0"/>
              <a:t> </a:t>
            </a:r>
            <a:r>
              <a:rPr lang="de-DE" sz="2400" dirty="0" err="1"/>
              <a:t>is</a:t>
            </a:r>
            <a:r>
              <a:rPr lang="de-DE" sz="2400" dirty="0"/>
              <a:t> SC? </a:t>
            </a:r>
          </a:p>
        </p:txBody>
      </p:sp>
    </p:spTree>
    <p:extLst>
      <p:ext uri="{BB962C8B-B14F-4D97-AF65-F5344CB8AC3E}">
        <p14:creationId xmlns:p14="http://schemas.microsoft.com/office/powerpoint/2010/main" val="3861124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5E5A81-4063-9142-9975-99A877A17AFF}"/>
              </a:ext>
            </a:extLst>
          </p:cNvPr>
          <p:cNvSpPr>
            <a:spLocks noGrp="1"/>
          </p:cNvSpPr>
          <p:nvPr>
            <p:ph type="title"/>
          </p:nvPr>
        </p:nvSpPr>
        <p:spPr/>
        <p:txBody>
          <a:bodyPr/>
          <a:lstStyle/>
          <a:p>
            <a:r>
              <a:rPr lang="en-AU" dirty="0"/>
              <a:t>A. Research field or discipline? </a:t>
            </a:r>
          </a:p>
        </p:txBody>
      </p:sp>
      <p:sp>
        <p:nvSpPr>
          <p:cNvPr id="3" name="Inhaltsplatzhalter 2">
            <a:extLst>
              <a:ext uri="{FF2B5EF4-FFF2-40B4-BE49-F238E27FC236}">
                <a16:creationId xmlns:a16="http://schemas.microsoft.com/office/drawing/2014/main" id="{C0CB4325-67EC-F144-9275-42DBDF6619CB}"/>
              </a:ext>
            </a:extLst>
          </p:cNvPr>
          <p:cNvSpPr>
            <a:spLocks noGrp="1"/>
          </p:cNvSpPr>
          <p:nvPr>
            <p:ph idx="1"/>
          </p:nvPr>
        </p:nvSpPr>
        <p:spPr/>
        <p:txBody>
          <a:bodyPr>
            <a:normAutofit/>
          </a:bodyPr>
          <a:lstStyle/>
          <a:p>
            <a:pPr marL="0" indent="0">
              <a:buNone/>
            </a:pPr>
            <a:r>
              <a:rPr lang="en-US" dirty="0"/>
              <a:t>1. Particular object of research or shared object?</a:t>
            </a:r>
          </a:p>
          <a:p>
            <a:pPr marL="0" indent="0">
              <a:buNone/>
            </a:pPr>
            <a:endParaRPr lang="de-AT" dirty="0">
              <a:solidFill>
                <a:srgbClr val="92D050"/>
              </a:solidFill>
            </a:endParaRPr>
          </a:p>
          <a:p>
            <a:pPr marL="0" indent="0">
              <a:buNone/>
            </a:pPr>
            <a:r>
              <a:rPr lang="en-US" dirty="0"/>
              <a:t> </a:t>
            </a:r>
            <a:endParaRPr lang="de-AT" dirty="0"/>
          </a:p>
          <a:p>
            <a:pPr marL="0" indent="0">
              <a:buNone/>
            </a:pPr>
            <a:endParaRPr lang="en-AU" dirty="0"/>
          </a:p>
        </p:txBody>
      </p:sp>
      <p:graphicFrame>
        <p:nvGraphicFramePr>
          <p:cNvPr id="4" name="Inhaltsplatzhalter 2">
            <a:extLst>
              <a:ext uri="{FF2B5EF4-FFF2-40B4-BE49-F238E27FC236}">
                <a16:creationId xmlns:a16="http://schemas.microsoft.com/office/drawing/2014/main" id="{2CAD2A48-92BD-E745-9749-E7C84B5748FB}"/>
              </a:ext>
            </a:extLst>
          </p:cNvPr>
          <p:cNvGraphicFramePr>
            <a:graphicFrameLocks/>
          </p:cNvGraphicFramePr>
          <p:nvPr>
            <p:extLst>
              <p:ext uri="{D42A27DB-BD31-4B8C-83A1-F6EECF244321}">
                <p14:modId xmlns:p14="http://schemas.microsoft.com/office/powerpoint/2010/main" val="2019039092"/>
              </p:ext>
            </p:extLst>
          </p:nvPr>
        </p:nvGraphicFramePr>
        <p:xfrm>
          <a:off x="1559496" y="2276872"/>
          <a:ext cx="9552384" cy="3713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5997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5E5A81-4063-9142-9975-99A877A17AFF}"/>
              </a:ext>
            </a:extLst>
          </p:cNvPr>
          <p:cNvSpPr>
            <a:spLocks noGrp="1"/>
          </p:cNvSpPr>
          <p:nvPr>
            <p:ph type="title"/>
          </p:nvPr>
        </p:nvSpPr>
        <p:spPr/>
        <p:txBody>
          <a:bodyPr/>
          <a:lstStyle/>
          <a:p>
            <a:r>
              <a:rPr lang="en-AU" dirty="0"/>
              <a:t>A. Research field or discipline? </a:t>
            </a:r>
          </a:p>
        </p:txBody>
      </p:sp>
      <p:sp>
        <p:nvSpPr>
          <p:cNvPr id="3" name="Inhaltsplatzhalter 2">
            <a:extLst>
              <a:ext uri="{FF2B5EF4-FFF2-40B4-BE49-F238E27FC236}">
                <a16:creationId xmlns:a16="http://schemas.microsoft.com/office/drawing/2014/main" id="{C0CB4325-67EC-F144-9275-42DBDF6619CB}"/>
              </a:ext>
            </a:extLst>
          </p:cNvPr>
          <p:cNvSpPr>
            <a:spLocks noGrp="1"/>
          </p:cNvSpPr>
          <p:nvPr>
            <p:ph idx="1"/>
          </p:nvPr>
        </p:nvSpPr>
        <p:spPr/>
        <p:txBody>
          <a:bodyPr>
            <a:normAutofit/>
          </a:bodyPr>
          <a:lstStyle/>
          <a:p>
            <a:pPr marL="0" indent="0">
              <a:buNone/>
            </a:pPr>
            <a:r>
              <a:rPr lang="en-US" dirty="0"/>
              <a:t>1. Particular object of research or shared object?</a:t>
            </a:r>
            <a:endParaRPr lang="de-AT" dirty="0"/>
          </a:p>
          <a:p>
            <a:pPr marL="0" indent="0">
              <a:buNone/>
            </a:pPr>
            <a:r>
              <a:rPr lang="en-US" dirty="0"/>
              <a:t> </a:t>
            </a:r>
            <a:endParaRPr lang="de-AT" dirty="0"/>
          </a:p>
          <a:p>
            <a:pPr marL="0" indent="0">
              <a:buNone/>
            </a:pPr>
            <a:r>
              <a:rPr lang="en-US" dirty="0"/>
              <a:t>2. Body of knowledge referring to the object of research / not shared?</a:t>
            </a:r>
          </a:p>
          <a:p>
            <a:pPr marL="0" indent="0">
              <a:buNone/>
            </a:pPr>
            <a:endParaRPr lang="en-US" dirty="0">
              <a:solidFill>
                <a:srgbClr val="FFFF00"/>
              </a:solidFill>
            </a:endParaRPr>
          </a:p>
          <a:p>
            <a:r>
              <a:rPr lang="en-AU" dirty="0"/>
              <a:t>Ecological sustainability, economic opportunity, social inclusion</a:t>
            </a:r>
          </a:p>
          <a:p>
            <a:r>
              <a:rPr lang="en-AU" dirty="0"/>
              <a:t>Discourse about sustainability as communicative process </a:t>
            </a:r>
            <a:r>
              <a:rPr lang="en-AU" i="1" dirty="0"/>
              <a:t>within </a:t>
            </a:r>
            <a:r>
              <a:rPr lang="en-AU" dirty="0"/>
              <a:t>society (</a:t>
            </a:r>
            <a:r>
              <a:rPr lang="en-AU" dirty="0" err="1"/>
              <a:t>Ziemann</a:t>
            </a:r>
            <a:r>
              <a:rPr lang="en-AU" dirty="0"/>
              <a:t>, 2011)</a:t>
            </a:r>
          </a:p>
          <a:p>
            <a:r>
              <a:rPr lang="en-AU" dirty="0"/>
              <a:t>Sustainability Communication as global social process – accompanied by the media; </a:t>
            </a:r>
            <a:r>
              <a:rPr lang="en-US" dirty="0"/>
              <a:t> </a:t>
            </a:r>
            <a:r>
              <a:rPr lang="de-AT" dirty="0"/>
              <a:t>SC </a:t>
            </a:r>
            <a:r>
              <a:rPr lang="de-AT" dirty="0" err="1"/>
              <a:t>to</a:t>
            </a:r>
            <a:r>
              <a:rPr lang="de-AT" dirty="0"/>
              <a:t> </a:t>
            </a:r>
            <a:r>
              <a:rPr lang="de-AT" dirty="0" err="1"/>
              <a:t>advance</a:t>
            </a:r>
            <a:r>
              <a:rPr lang="de-AT" dirty="0"/>
              <a:t> </a:t>
            </a:r>
            <a:r>
              <a:rPr lang="de-AT" dirty="0" err="1"/>
              <a:t>transformation</a:t>
            </a:r>
            <a:r>
              <a:rPr lang="de-AT" dirty="0"/>
              <a:t> </a:t>
            </a:r>
            <a:r>
              <a:rPr lang="de-AT" dirty="0" err="1"/>
              <a:t>processes</a:t>
            </a:r>
            <a:r>
              <a:rPr lang="de-AT" dirty="0"/>
              <a:t> </a:t>
            </a:r>
            <a:r>
              <a:rPr lang="de-AT" dirty="0" err="1"/>
              <a:t>towards</a:t>
            </a:r>
            <a:r>
              <a:rPr lang="de-AT" dirty="0"/>
              <a:t> </a:t>
            </a:r>
            <a:r>
              <a:rPr lang="de-AT" dirty="0" err="1"/>
              <a:t>more</a:t>
            </a:r>
            <a:r>
              <a:rPr lang="de-AT" dirty="0"/>
              <a:t> </a:t>
            </a:r>
            <a:r>
              <a:rPr lang="de-AT" dirty="0" err="1"/>
              <a:t>sustainable</a:t>
            </a:r>
            <a:r>
              <a:rPr lang="de-AT" dirty="0"/>
              <a:t> </a:t>
            </a:r>
            <a:r>
              <a:rPr lang="de-AT" dirty="0" err="1"/>
              <a:t>development</a:t>
            </a:r>
            <a:r>
              <a:rPr lang="de-AT" dirty="0"/>
              <a:t> (</a:t>
            </a:r>
            <a:r>
              <a:rPr lang="de-AT" dirty="0" err="1"/>
              <a:t>Adomßent</a:t>
            </a:r>
            <a:r>
              <a:rPr lang="de-AT" dirty="0"/>
              <a:t> &amp; </a:t>
            </a:r>
            <a:r>
              <a:rPr lang="de-AT" dirty="0" err="1"/>
              <a:t>Godemann</a:t>
            </a:r>
            <a:r>
              <a:rPr lang="de-AT" dirty="0"/>
              <a:t>, 2011)</a:t>
            </a:r>
          </a:p>
          <a:p>
            <a:pPr marL="0" indent="0">
              <a:buNone/>
            </a:pPr>
            <a:endParaRPr lang="en-AU" dirty="0"/>
          </a:p>
        </p:txBody>
      </p:sp>
    </p:spTree>
    <p:extLst>
      <p:ext uri="{BB962C8B-B14F-4D97-AF65-F5344CB8AC3E}">
        <p14:creationId xmlns:p14="http://schemas.microsoft.com/office/powerpoint/2010/main" val="4252147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5E5A81-4063-9142-9975-99A877A17AFF}"/>
              </a:ext>
            </a:extLst>
          </p:cNvPr>
          <p:cNvSpPr>
            <a:spLocks noGrp="1"/>
          </p:cNvSpPr>
          <p:nvPr>
            <p:ph type="title"/>
          </p:nvPr>
        </p:nvSpPr>
        <p:spPr/>
        <p:txBody>
          <a:bodyPr/>
          <a:lstStyle/>
          <a:p>
            <a:r>
              <a:rPr lang="en-AU" dirty="0"/>
              <a:t>B. Research questions asked? </a:t>
            </a:r>
          </a:p>
        </p:txBody>
      </p:sp>
      <p:sp>
        <p:nvSpPr>
          <p:cNvPr id="3" name="Inhaltsplatzhalter 2">
            <a:extLst>
              <a:ext uri="{FF2B5EF4-FFF2-40B4-BE49-F238E27FC236}">
                <a16:creationId xmlns:a16="http://schemas.microsoft.com/office/drawing/2014/main" id="{C0CB4325-67EC-F144-9275-42DBDF6619CB}"/>
              </a:ext>
            </a:extLst>
          </p:cNvPr>
          <p:cNvSpPr>
            <a:spLocks noGrp="1"/>
          </p:cNvSpPr>
          <p:nvPr>
            <p:ph idx="1"/>
          </p:nvPr>
        </p:nvSpPr>
        <p:spPr/>
        <p:txBody>
          <a:bodyPr>
            <a:normAutofit/>
          </a:bodyPr>
          <a:lstStyle/>
          <a:p>
            <a:pPr marL="0" indent="0">
              <a:buNone/>
            </a:pPr>
            <a:r>
              <a:rPr lang="en-US" dirty="0"/>
              <a:t> </a:t>
            </a:r>
            <a:endParaRPr lang="de-AT" dirty="0"/>
          </a:p>
          <a:p>
            <a:pPr marL="457200" indent="-457200">
              <a:buAutoNum type="arabicPeriod"/>
            </a:pPr>
            <a:r>
              <a:rPr lang="en-AU" b="1" dirty="0"/>
              <a:t>Who </a:t>
            </a:r>
            <a:r>
              <a:rPr lang="en-AU" dirty="0"/>
              <a:t>communicates about sustainability?</a:t>
            </a:r>
          </a:p>
          <a:p>
            <a:pPr marL="457200" indent="-457200">
              <a:buAutoNum type="arabicPeriod"/>
            </a:pPr>
            <a:r>
              <a:rPr lang="en-AU" b="1" dirty="0"/>
              <a:t>What</a:t>
            </a:r>
            <a:r>
              <a:rPr lang="en-AU" dirty="0"/>
              <a:t> is communicated about sustainability?</a:t>
            </a:r>
          </a:p>
          <a:p>
            <a:pPr marL="457200" indent="-457200">
              <a:buAutoNum type="arabicPeriod"/>
            </a:pPr>
            <a:r>
              <a:rPr lang="en-AU" b="1" dirty="0"/>
              <a:t>To whom </a:t>
            </a:r>
            <a:r>
              <a:rPr lang="en-AU" dirty="0"/>
              <a:t>is sustainability communicated?</a:t>
            </a:r>
          </a:p>
          <a:p>
            <a:pPr marL="457200" indent="-457200">
              <a:buAutoNum type="arabicPeriod"/>
            </a:pPr>
            <a:r>
              <a:rPr lang="en-AU" b="1" dirty="0"/>
              <a:t>Which channels </a:t>
            </a:r>
            <a:r>
              <a:rPr lang="en-AU" dirty="0"/>
              <a:t>are used to communicate (about) sustainability?</a:t>
            </a:r>
          </a:p>
          <a:p>
            <a:pPr marL="457200" indent="-457200">
              <a:buAutoNum type="arabicPeriod"/>
            </a:pPr>
            <a:r>
              <a:rPr lang="en-AU" b="1" dirty="0"/>
              <a:t>What </a:t>
            </a:r>
            <a:r>
              <a:rPr lang="en-AU" dirty="0"/>
              <a:t>are the effects of sustainability communication?</a:t>
            </a:r>
          </a:p>
        </p:txBody>
      </p:sp>
    </p:spTree>
    <p:extLst>
      <p:ext uri="{BB962C8B-B14F-4D97-AF65-F5344CB8AC3E}">
        <p14:creationId xmlns:p14="http://schemas.microsoft.com/office/powerpoint/2010/main" val="1206629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38A03C-3AEF-1145-9E4C-A3B2FE877686}"/>
              </a:ext>
            </a:extLst>
          </p:cNvPr>
          <p:cNvSpPr>
            <a:spLocks noGrp="1"/>
          </p:cNvSpPr>
          <p:nvPr>
            <p:ph type="title"/>
          </p:nvPr>
        </p:nvSpPr>
        <p:spPr/>
        <p:txBody>
          <a:bodyPr/>
          <a:lstStyle/>
          <a:p>
            <a:r>
              <a:rPr lang="en-AU" dirty="0"/>
              <a:t>B. Research questions asked? </a:t>
            </a:r>
          </a:p>
        </p:txBody>
      </p:sp>
      <p:sp>
        <p:nvSpPr>
          <p:cNvPr id="3" name="Inhaltsplatzhalter 2">
            <a:extLst>
              <a:ext uri="{FF2B5EF4-FFF2-40B4-BE49-F238E27FC236}">
                <a16:creationId xmlns:a16="http://schemas.microsoft.com/office/drawing/2014/main" id="{039E07A8-2D5E-5740-A066-F433B9257586}"/>
              </a:ext>
            </a:extLst>
          </p:cNvPr>
          <p:cNvSpPr>
            <a:spLocks noGrp="1"/>
          </p:cNvSpPr>
          <p:nvPr>
            <p:ph idx="1"/>
          </p:nvPr>
        </p:nvSpPr>
        <p:spPr/>
        <p:txBody>
          <a:bodyPr>
            <a:normAutofit fontScale="92500" lnSpcReduction="10000"/>
          </a:bodyPr>
          <a:lstStyle/>
          <a:p>
            <a:r>
              <a:rPr lang="en-GB" dirty="0" smtClean="0"/>
              <a:t>Most of the literature approaches communication </a:t>
            </a:r>
            <a:r>
              <a:rPr lang="en-GB" i="1" dirty="0" smtClean="0"/>
              <a:t>about</a:t>
            </a:r>
            <a:r>
              <a:rPr lang="en-GB" dirty="0" smtClean="0"/>
              <a:t> sustainability or communication </a:t>
            </a:r>
            <a:r>
              <a:rPr lang="en-GB" i="1" dirty="0" smtClean="0"/>
              <a:t>for</a:t>
            </a:r>
            <a:r>
              <a:rPr lang="en-GB" dirty="0" smtClean="0"/>
              <a:t> sustainable development (</a:t>
            </a:r>
            <a:r>
              <a:rPr lang="en-GB" dirty="0" err="1" smtClean="0"/>
              <a:t>Newig</a:t>
            </a:r>
            <a:r>
              <a:rPr lang="en-GB" dirty="0" smtClean="0"/>
              <a:t> et al., 2013; </a:t>
            </a:r>
            <a:r>
              <a:rPr lang="en-GB" dirty="0" err="1" smtClean="0"/>
              <a:t>Genc</a:t>
            </a:r>
            <a:r>
              <a:rPr lang="en-GB" dirty="0" smtClean="0"/>
              <a:t>, 2017; Weder et al., 2021). </a:t>
            </a:r>
          </a:p>
          <a:p>
            <a:r>
              <a:rPr lang="en-GB" dirty="0" smtClean="0"/>
              <a:t>In both dimensions, the functional, instrumental understanding of communication dominates and is increasingly explained and explored (Bjorn et al., 2019; </a:t>
            </a:r>
            <a:r>
              <a:rPr lang="en-GB" dirty="0" err="1" smtClean="0"/>
              <a:t>Kuntsman</a:t>
            </a:r>
            <a:r>
              <a:rPr lang="en-GB" dirty="0" smtClean="0"/>
              <a:t> &amp; Rattle, 2019)</a:t>
            </a:r>
          </a:p>
          <a:p>
            <a:pPr lvl="1"/>
            <a:r>
              <a:rPr lang="en-GB" dirty="0" smtClean="0"/>
              <a:t>with a focus on sustainability reporting, social impact (Daily &amp; Huang, 2001; McKenzie, 2004; </a:t>
            </a:r>
            <a:r>
              <a:rPr lang="en-GB" dirty="0" err="1" smtClean="0"/>
              <a:t>chaudhuri</a:t>
            </a:r>
            <a:r>
              <a:rPr lang="en-GB" dirty="0" smtClean="0"/>
              <a:t> &amp; </a:t>
            </a:r>
            <a:r>
              <a:rPr lang="en-GB" dirty="0" err="1" smtClean="0"/>
              <a:t>Jayarem</a:t>
            </a:r>
            <a:r>
              <a:rPr lang="en-GB" dirty="0" smtClean="0"/>
              <a:t>, 2018)</a:t>
            </a:r>
          </a:p>
          <a:p>
            <a:pPr lvl="1"/>
            <a:r>
              <a:rPr lang="en-GB" dirty="0" smtClean="0"/>
              <a:t>on specific media to communicate sustainability (Huang et al., 2019; </a:t>
            </a:r>
            <a:r>
              <a:rPr lang="en-GB" dirty="0" err="1" smtClean="0"/>
              <a:t>Maltseva</a:t>
            </a:r>
            <a:r>
              <a:rPr lang="en-GB" dirty="0" smtClean="0"/>
              <a:t> et al., 2019; Fischer et al., 2017),</a:t>
            </a:r>
          </a:p>
          <a:p>
            <a:pPr lvl="1"/>
            <a:r>
              <a:rPr lang="en-GB" dirty="0" smtClean="0"/>
              <a:t>on dissemination strategies and pedagogical approaches (van Dam-</a:t>
            </a:r>
            <a:r>
              <a:rPr lang="en-GB" dirty="0" err="1" smtClean="0"/>
              <a:t>Mieras</a:t>
            </a:r>
            <a:r>
              <a:rPr lang="en-GB" dirty="0" smtClean="0"/>
              <a:t> et al., 2008; </a:t>
            </a:r>
            <a:r>
              <a:rPr lang="en-GB" dirty="0" err="1" smtClean="0"/>
              <a:t>Djordjevic</a:t>
            </a:r>
            <a:r>
              <a:rPr lang="en-GB" dirty="0" smtClean="0"/>
              <a:t> &amp; cotton, 2011; </a:t>
            </a:r>
            <a:r>
              <a:rPr lang="en-GB" dirty="0" err="1" smtClean="0"/>
              <a:t>Sparin</a:t>
            </a:r>
            <a:r>
              <a:rPr lang="en-GB" dirty="0" smtClean="0"/>
              <a:t> &amp; Timpson, 2012; </a:t>
            </a:r>
            <a:r>
              <a:rPr lang="en-GB" dirty="0" err="1" smtClean="0"/>
              <a:t>Genc</a:t>
            </a:r>
            <a:r>
              <a:rPr lang="en-GB" dirty="0" smtClean="0"/>
              <a:t>, 2017)</a:t>
            </a:r>
          </a:p>
          <a:p>
            <a:pPr lvl="1"/>
            <a:r>
              <a:rPr lang="en-GB" dirty="0" smtClean="0"/>
              <a:t>On participatory processes / skills &amp; capability building in environmental studies/environmental management (van de </a:t>
            </a:r>
            <a:r>
              <a:rPr lang="en-GB" dirty="0" err="1" smtClean="0"/>
              <a:t>Fliert</a:t>
            </a:r>
            <a:r>
              <a:rPr lang="en-GB" dirty="0" smtClean="0"/>
              <a:t>, 2021; Reed et al., 2018)</a:t>
            </a:r>
          </a:p>
          <a:p>
            <a:pPr lvl="1"/>
            <a:endParaRPr lang="en-GB" dirty="0"/>
          </a:p>
        </p:txBody>
      </p:sp>
      <p:pic>
        <p:nvPicPr>
          <p:cNvPr id="5" name="Grafik 4" descr="Sonnenbrille">
            <a:extLst>
              <a:ext uri="{FF2B5EF4-FFF2-40B4-BE49-F238E27FC236}">
                <a16:creationId xmlns:a16="http://schemas.microsoft.com/office/drawing/2014/main" id="{8EC3CE12-8878-7E43-97C1-4449F0F505DC}"/>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45443" y="2252811"/>
            <a:ext cx="1176189" cy="1176189"/>
          </a:xfrm>
          <a:prstGeom prst="rect">
            <a:avLst/>
          </a:prstGeom>
          <a:effectLst/>
        </p:spPr>
      </p:pic>
      <p:sp>
        <p:nvSpPr>
          <p:cNvPr id="6" name="Textfeld 5"/>
          <p:cNvSpPr txBox="1"/>
          <p:nvPr/>
        </p:nvSpPr>
        <p:spPr>
          <a:xfrm>
            <a:off x="335360" y="6525344"/>
            <a:ext cx="4752528" cy="246221"/>
          </a:xfrm>
          <a:prstGeom prst="rect">
            <a:avLst/>
          </a:prstGeom>
          <a:noFill/>
        </p:spPr>
        <p:txBody>
          <a:bodyPr wrap="square" rtlCol="0">
            <a:spAutoFit/>
          </a:bodyPr>
          <a:lstStyle/>
          <a:p>
            <a:r>
              <a:rPr lang="en-US" sz="1000" dirty="0"/>
              <a:t>Icon made by </a:t>
            </a:r>
            <a:r>
              <a:rPr lang="en-US" sz="1000" dirty="0" smtClean="0"/>
              <a:t>Raj Dev </a:t>
            </a:r>
            <a:r>
              <a:rPr lang="en-US" sz="1000" dirty="0"/>
              <a:t>from www.freeicons.io </a:t>
            </a:r>
            <a:endParaRPr lang="de-DE" sz="1000" dirty="0"/>
          </a:p>
        </p:txBody>
      </p:sp>
    </p:spTree>
    <p:extLst>
      <p:ext uri="{BB962C8B-B14F-4D97-AF65-F5344CB8AC3E}">
        <p14:creationId xmlns:p14="http://schemas.microsoft.com/office/powerpoint/2010/main" val="3170764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199456" y="476672"/>
            <a:ext cx="10753200" cy="505528"/>
          </a:xfrm>
        </p:spPr>
        <p:txBody>
          <a:bodyPr/>
          <a:lstStyle/>
          <a:p>
            <a:pPr algn="ctr"/>
            <a:r>
              <a:rPr lang="de-DE" dirty="0" err="1">
                <a:solidFill>
                  <a:schemeClr val="bg1"/>
                </a:solidFill>
              </a:rPr>
              <a:t>Where</a:t>
            </a:r>
            <a:r>
              <a:rPr lang="de-DE" dirty="0">
                <a:solidFill>
                  <a:schemeClr val="bg1"/>
                </a:solidFill>
              </a:rPr>
              <a:t> </a:t>
            </a:r>
            <a:r>
              <a:rPr lang="de-DE" dirty="0" err="1">
                <a:solidFill>
                  <a:schemeClr val="bg1"/>
                </a:solidFill>
              </a:rPr>
              <a:t>are</a:t>
            </a:r>
            <a:r>
              <a:rPr lang="de-DE" dirty="0">
                <a:solidFill>
                  <a:schemeClr val="bg1"/>
                </a:solidFill>
              </a:rPr>
              <a:t> </a:t>
            </a:r>
            <a:r>
              <a:rPr lang="de-DE" dirty="0" err="1">
                <a:solidFill>
                  <a:schemeClr val="bg1"/>
                </a:solidFill>
              </a:rPr>
              <a:t>we</a:t>
            </a:r>
            <a:r>
              <a:rPr lang="de-DE" dirty="0">
                <a:solidFill>
                  <a:schemeClr val="bg1"/>
                </a:solidFill>
              </a:rPr>
              <a:t>?</a:t>
            </a:r>
          </a:p>
        </p:txBody>
      </p:sp>
      <p:sp>
        <p:nvSpPr>
          <p:cNvPr id="4099" name="Rectangle 3"/>
          <p:cNvSpPr>
            <a:spLocks noGrp="1" noChangeArrowheads="1"/>
          </p:cNvSpPr>
          <p:nvPr>
            <p:ph type="body" idx="1"/>
          </p:nvPr>
        </p:nvSpPr>
        <p:spPr>
          <a:xfrm>
            <a:off x="1199456" y="1484784"/>
            <a:ext cx="10753200" cy="4525200"/>
          </a:xfrm>
        </p:spPr>
        <p:txBody>
          <a:bodyPr/>
          <a:lstStyle/>
          <a:p>
            <a:pPr>
              <a:buNone/>
            </a:pPr>
            <a:r>
              <a:rPr lang="de-DE" b="1" dirty="0">
                <a:solidFill>
                  <a:srgbClr val="95843F"/>
                </a:solidFill>
              </a:rPr>
              <a:t>Episode </a:t>
            </a:r>
            <a:r>
              <a:rPr lang="de-DE" b="1" dirty="0" smtClean="0">
                <a:solidFill>
                  <a:srgbClr val="95843F"/>
                </a:solidFill>
              </a:rPr>
              <a:t>1</a:t>
            </a:r>
            <a:r>
              <a:rPr lang="de-DE" b="1" dirty="0">
                <a:solidFill>
                  <a:srgbClr val="95843F"/>
                </a:solidFill>
              </a:rPr>
              <a:t>: </a:t>
            </a:r>
            <a:r>
              <a:rPr lang="de-DE" b="1" dirty="0" smtClean="0">
                <a:solidFill>
                  <a:srgbClr val="95843F"/>
                </a:solidFill>
              </a:rPr>
              <a:t>	</a:t>
            </a:r>
            <a:r>
              <a:rPr lang="de-DE" b="1" dirty="0" err="1" smtClean="0">
                <a:solidFill>
                  <a:srgbClr val="95843F"/>
                </a:solidFill>
              </a:rPr>
              <a:t>Literature</a:t>
            </a:r>
            <a:r>
              <a:rPr lang="de-DE" b="1" dirty="0" smtClean="0">
                <a:solidFill>
                  <a:srgbClr val="95843F"/>
                </a:solidFill>
              </a:rPr>
              <a:t> </a:t>
            </a:r>
            <a:r>
              <a:rPr lang="de-DE" b="1" dirty="0" err="1">
                <a:solidFill>
                  <a:srgbClr val="95843F"/>
                </a:solidFill>
              </a:rPr>
              <a:t>review</a:t>
            </a:r>
            <a:r>
              <a:rPr lang="de-DE" b="1" dirty="0">
                <a:solidFill>
                  <a:srgbClr val="95843F"/>
                </a:solidFill>
              </a:rPr>
              <a:t>, </a:t>
            </a:r>
            <a:r>
              <a:rPr lang="de-DE" b="1" dirty="0" err="1">
                <a:solidFill>
                  <a:srgbClr val="95843F"/>
                </a:solidFill>
              </a:rPr>
              <a:t>status</a:t>
            </a:r>
            <a:r>
              <a:rPr lang="de-DE" b="1" dirty="0">
                <a:solidFill>
                  <a:srgbClr val="95843F"/>
                </a:solidFill>
              </a:rPr>
              <a:t> quo</a:t>
            </a:r>
          </a:p>
          <a:p>
            <a:pPr>
              <a:buNone/>
            </a:pPr>
            <a:endParaRPr lang="de-DE" dirty="0" smtClean="0"/>
          </a:p>
          <a:p>
            <a:pPr>
              <a:buNone/>
            </a:pPr>
            <a:r>
              <a:rPr lang="de-DE" dirty="0" smtClean="0"/>
              <a:t>Episode </a:t>
            </a:r>
            <a:r>
              <a:rPr lang="de-DE" dirty="0" smtClean="0"/>
              <a:t>2</a:t>
            </a:r>
            <a:r>
              <a:rPr lang="de-DE" dirty="0"/>
              <a:t>: </a:t>
            </a:r>
            <a:r>
              <a:rPr lang="de-DE" dirty="0" smtClean="0"/>
              <a:t>	</a:t>
            </a:r>
            <a:r>
              <a:rPr lang="de-DE" dirty="0" err="1" smtClean="0"/>
              <a:t>Methodologies</a:t>
            </a:r>
            <a:r>
              <a:rPr lang="de-DE" dirty="0" smtClean="0"/>
              <a:t> </a:t>
            </a:r>
            <a:r>
              <a:rPr lang="de-DE" dirty="0" err="1"/>
              <a:t>used</a:t>
            </a:r>
            <a:r>
              <a:rPr lang="de-DE" dirty="0"/>
              <a:t> / </a:t>
            </a:r>
            <a:r>
              <a:rPr lang="de-DE" dirty="0" err="1"/>
              <a:t>studies</a:t>
            </a:r>
            <a:endParaRPr lang="de-DE" dirty="0"/>
          </a:p>
          <a:p>
            <a:pPr>
              <a:buNone/>
            </a:pPr>
            <a:endParaRPr lang="de-DE" dirty="0" smtClean="0"/>
          </a:p>
          <a:p>
            <a:pPr>
              <a:buNone/>
            </a:pPr>
            <a:r>
              <a:rPr lang="de-DE" dirty="0" smtClean="0"/>
              <a:t>Episode </a:t>
            </a:r>
            <a:r>
              <a:rPr lang="de-DE" dirty="0" smtClean="0"/>
              <a:t>3</a:t>
            </a:r>
            <a:r>
              <a:rPr lang="de-DE" dirty="0"/>
              <a:t>: </a:t>
            </a:r>
            <a:r>
              <a:rPr lang="de-DE" dirty="0" smtClean="0"/>
              <a:t>	</a:t>
            </a:r>
            <a:r>
              <a:rPr lang="de-DE" dirty="0" err="1" smtClean="0"/>
              <a:t>Institutionalization</a:t>
            </a:r>
            <a:r>
              <a:rPr lang="de-DE" dirty="0" smtClean="0"/>
              <a:t> </a:t>
            </a:r>
            <a:r>
              <a:rPr lang="de-DE" dirty="0"/>
              <a:t>of </a:t>
            </a:r>
            <a:r>
              <a:rPr lang="de-DE" dirty="0" err="1"/>
              <a:t>sustainability</a:t>
            </a:r>
            <a:r>
              <a:rPr lang="de-DE" dirty="0"/>
              <a:t> </a:t>
            </a:r>
            <a:r>
              <a:rPr lang="de-DE" dirty="0" err="1"/>
              <a:t>communication</a:t>
            </a:r>
            <a:endParaRPr lang="de-DE" dirty="0"/>
          </a:p>
          <a:p>
            <a:pPr>
              <a:buNone/>
            </a:pPr>
            <a:endParaRPr lang="de-DE" dirty="0" smtClean="0"/>
          </a:p>
          <a:p>
            <a:pPr>
              <a:buNone/>
            </a:pPr>
            <a:r>
              <a:rPr lang="de-DE" dirty="0" smtClean="0"/>
              <a:t>Episode </a:t>
            </a:r>
            <a:r>
              <a:rPr lang="de-DE" dirty="0" smtClean="0"/>
              <a:t>4</a:t>
            </a:r>
            <a:r>
              <a:rPr lang="de-DE" dirty="0"/>
              <a:t>: </a:t>
            </a:r>
            <a:r>
              <a:rPr lang="de-DE" dirty="0" smtClean="0"/>
              <a:t>	Future </a:t>
            </a:r>
            <a:r>
              <a:rPr lang="de-DE" dirty="0" err="1"/>
              <a:t>methodologies</a:t>
            </a:r>
            <a:r>
              <a:rPr lang="de-DE" dirty="0"/>
              <a:t>, </a:t>
            </a:r>
            <a:r>
              <a:rPr lang="de-DE" dirty="0" err="1"/>
              <a:t>engagement</a:t>
            </a:r>
            <a:endParaRPr lang="de-DE" dirty="0"/>
          </a:p>
          <a:p>
            <a:pPr>
              <a:buNone/>
            </a:pPr>
            <a:endParaRPr lang="de-DE" dirty="0"/>
          </a:p>
          <a:p>
            <a:pPr>
              <a:buNone/>
            </a:pPr>
            <a:endParaRPr lang="de-DE" b="1" dirty="0">
              <a:solidFill>
                <a:srgbClr val="DFC638"/>
              </a:solidFill>
            </a:endParaRPr>
          </a:p>
          <a:p>
            <a:pPr>
              <a:buFontTx/>
              <a:buNone/>
            </a:pPr>
            <a:endParaRPr lang="de-DE" b="0" dirty="0"/>
          </a:p>
        </p:txBody>
      </p:sp>
    </p:spTree>
    <p:extLst>
      <p:ext uri="{BB962C8B-B14F-4D97-AF65-F5344CB8AC3E}">
        <p14:creationId xmlns:p14="http://schemas.microsoft.com/office/powerpoint/2010/main" val="1909140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38A03C-3AEF-1145-9E4C-A3B2FE877686}"/>
              </a:ext>
            </a:extLst>
          </p:cNvPr>
          <p:cNvSpPr>
            <a:spLocks noGrp="1"/>
          </p:cNvSpPr>
          <p:nvPr>
            <p:ph type="title"/>
          </p:nvPr>
        </p:nvSpPr>
        <p:spPr/>
        <p:txBody>
          <a:bodyPr/>
          <a:lstStyle/>
          <a:p>
            <a:r>
              <a:rPr lang="en-AU" dirty="0"/>
              <a:t>B. Research questions asked? </a:t>
            </a:r>
          </a:p>
        </p:txBody>
      </p:sp>
      <p:sp>
        <p:nvSpPr>
          <p:cNvPr id="3" name="Inhaltsplatzhalter 2">
            <a:extLst>
              <a:ext uri="{FF2B5EF4-FFF2-40B4-BE49-F238E27FC236}">
                <a16:creationId xmlns:a16="http://schemas.microsoft.com/office/drawing/2014/main" id="{039E07A8-2D5E-5740-A066-F433B9257586}"/>
              </a:ext>
            </a:extLst>
          </p:cNvPr>
          <p:cNvSpPr>
            <a:spLocks noGrp="1"/>
          </p:cNvSpPr>
          <p:nvPr>
            <p:ph idx="1"/>
          </p:nvPr>
        </p:nvSpPr>
        <p:spPr/>
        <p:txBody>
          <a:bodyPr>
            <a:normAutofit/>
          </a:bodyPr>
          <a:lstStyle/>
          <a:p>
            <a:pPr marL="57150" indent="0">
              <a:buNone/>
            </a:pPr>
            <a:r>
              <a:rPr lang="en-GB" dirty="0" smtClean="0"/>
              <a:t>Furthermore, as already explained, there is a link to the established fields of </a:t>
            </a:r>
          </a:p>
          <a:p>
            <a:pPr lvl="1">
              <a:buFontTx/>
              <a:buChar char="-"/>
            </a:pPr>
            <a:r>
              <a:rPr lang="en-GB" dirty="0" smtClean="0"/>
              <a:t>corporate social responsibility (CSR) communication (</a:t>
            </a:r>
            <a:r>
              <a:rPr lang="en-GB" dirty="0" err="1" smtClean="0"/>
              <a:t>Elving</a:t>
            </a:r>
            <a:r>
              <a:rPr lang="en-GB" dirty="0" smtClean="0"/>
              <a:t> et al., 2015; Diehl et al., 2017; </a:t>
            </a:r>
            <a:r>
              <a:rPr lang="en-GB" dirty="0" err="1" smtClean="0"/>
              <a:t>Golob</a:t>
            </a:r>
            <a:r>
              <a:rPr lang="en-GB" dirty="0" smtClean="0"/>
              <a:t> et al., 2017; </a:t>
            </a:r>
            <a:r>
              <a:rPr lang="en-GB" dirty="0" err="1" smtClean="0"/>
              <a:t>Rasche</a:t>
            </a:r>
            <a:r>
              <a:rPr lang="en-GB" dirty="0" smtClean="0"/>
              <a:t> et al., 2017; Weder et al., 2019) &amp; corporate sustainability communication (</a:t>
            </a:r>
            <a:r>
              <a:rPr lang="en-GB" dirty="0" err="1" smtClean="0"/>
              <a:t>Schlichting</a:t>
            </a:r>
            <a:r>
              <a:rPr lang="en-GB" dirty="0" smtClean="0"/>
              <a:t>, 2013; Lock &amp; </a:t>
            </a:r>
            <a:r>
              <a:rPr lang="en-GB" dirty="0" err="1" smtClean="0"/>
              <a:t>Seele</a:t>
            </a:r>
            <a:r>
              <a:rPr lang="en-GB" dirty="0" smtClean="0"/>
              <a:t>, 2015; </a:t>
            </a:r>
            <a:r>
              <a:rPr lang="en-GB" dirty="0" err="1" smtClean="0"/>
              <a:t>Signitzer</a:t>
            </a:r>
            <a:r>
              <a:rPr lang="en-GB" dirty="0" smtClean="0"/>
              <a:t> &amp; </a:t>
            </a:r>
            <a:r>
              <a:rPr lang="en-GB" dirty="0" err="1" smtClean="0"/>
              <a:t>Prexl</a:t>
            </a:r>
            <a:r>
              <a:rPr lang="en-GB" dirty="0" smtClean="0"/>
              <a:t>, 2007; Weder, 2012) </a:t>
            </a:r>
          </a:p>
          <a:p>
            <a:pPr lvl="1">
              <a:buFontTx/>
              <a:buChar char="-"/>
            </a:pPr>
            <a:r>
              <a:rPr lang="en-GB" dirty="0" smtClean="0"/>
              <a:t>climate change communication (</a:t>
            </a:r>
            <a:r>
              <a:rPr lang="en-GB" dirty="0" err="1" smtClean="0"/>
              <a:t>Stecula</a:t>
            </a:r>
            <a:r>
              <a:rPr lang="en-GB" dirty="0" smtClean="0"/>
              <a:t> &amp; </a:t>
            </a:r>
            <a:r>
              <a:rPr lang="en-GB" dirty="0" err="1" smtClean="0"/>
              <a:t>Merkley</a:t>
            </a:r>
            <a:r>
              <a:rPr lang="en-GB" dirty="0" smtClean="0"/>
              <a:t>, 2019; </a:t>
            </a:r>
            <a:r>
              <a:rPr lang="en-GB" dirty="0" err="1" smtClean="0"/>
              <a:t>Nerlich</a:t>
            </a:r>
            <a:r>
              <a:rPr lang="en-GB" dirty="0" smtClean="0"/>
              <a:t> et al., 2010; </a:t>
            </a:r>
            <a:r>
              <a:rPr lang="en-GB" dirty="0" err="1" smtClean="0"/>
              <a:t>Schäfer</a:t>
            </a:r>
            <a:r>
              <a:rPr lang="en-GB" dirty="0" smtClean="0"/>
              <a:t>, 2012; </a:t>
            </a:r>
            <a:r>
              <a:rPr lang="en-GB" dirty="0" err="1" smtClean="0"/>
              <a:t>Forchtner</a:t>
            </a:r>
            <a:r>
              <a:rPr lang="en-GB" dirty="0" smtClean="0"/>
              <a:t>, 2018; </a:t>
            </a:r>
            <a:r>
              <a:rPr lang="en-GB" dirty="0" err="1" smtClean="0"/>
              <a:t>Schäfer</a:t>
            </a:r>
            <a:r>
              <a:rPr lang="en-GB" dirty="0" smtClean="0"/>
              <a:t> &amp; </a:t>
            </a:r>
            <a:r>
              <a:rPr lang="en-GB" dirty="0" err="1" smtClean="0"/>
              <a:t>Schlichting</a:t>
            </a:r>
            <a:r>
              <a:rPr lang="en-GB" dirty="0" smtClean="0"/>
              <a:t>, 2014; </a:t>
            </a:r>
            <a:r>
              <a:rPr lang="en-GB" dirty="0" err="1" smtClean="0"/>
              <a:t>Kannengießer</a:t>
            </a:r>
            <a:r>
              <a:rPr lang="en-GB" dirty="0" smtClean="0"/>
              <a:t>, 2020; see also: I. </a:t>
            </a:r>
            <a:r>
              <a:rPr lang="en-GB" dirty="0" err="1" smtClean="0"/>
              <a:t>Neverla</a:t>
            </a:r>
            <a:r>
              <a:rPr lang="en-GB" dirty="0" smtClean="0"/>
              <a:t>; M. </a:t>
            </a:r>
            <a:r>
              <a:rPr lang="en-GB" dirty="0" err="1" smtClean="0"/>
              <a:t>Taddicken</a:t>
            </a:r>
            <a:r>
              <a:rPr lang="en-GB" dirty="0" smtClean="0"/>
              <a:t>, M. </a:t>
            </a:r>
            <a:r>
              <a:rPr lang="en-GB" dirty="0" err="1" smtClean="0"/>
              <a:t>Brüggemann</a:t>
            </a:r>
            <a:r>
              <a:rPr lang="en-GB" dirty="0" smtClean="0"/>
              <a:t>) and </a:t>
            </a:r>
          </a:p>
          <a:p>
            <a:pPr lvl="1">
              <a:buFontTx/>
              <a:buChar char="-"/>
            </a:pPr>
            <a:r>
              <a:rPr lang="en-GB" dirty="0" smtClean="0"/>
              <a:t>sustainable consumption communication (</a:t>
            </a:r>
            <a:r>
              <a:rPr lang="en-GB" dirty="0" err="1" smtClean="0"/>
              <a:t>Bilharz</a:t>
            </a:r>
            <a:r>
              <a:rPr lang="en-GB" dirty="0" smtClean="0"/>
              <a:t> &amp; Schmitt, 2011; Jackson, 2014; Linea et al., 2016; Fischer et al., 2017).</a:t>
            </a:r>
            <a:endParaRPr lang="en-GB" dirty="0"/>
          </a:p>
        </p:txBody>
      </p:sp>
    </p:spTree>
    <p:extLst>
      <p:ext uri="{BB962C8B-B14F-4D97-AF65-F5344CB8AC3E}">
        <p14:creationId xmlns:p14="http://schemas.microsoft.com/office/powerpoint/2010/main" val="2911332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38A03C-3AEF-1145-9E4C-A3B2FE877686}"/>
              </a:ext>
            </a:extLst>
          </p:cNvPr>
          <p:cNvSpPr>
            <a:spLocks noGrp="1"/>
          </p:cNvSpPr>
          <p:nvPr>
            <p:ph type="title"/>
          </p:nvPr>
        </p:nvSpPr>
        <p:spPr/>
        <p:txBody>
          <a:bodyPr/>
          <a:lstStyle/>
          <a:p>
            <a:r>
              <a:rPr lang="en-AU" dirty="0"/>
              <a:t>B. Research questions asked? </a:t>
            </a:r>
          </a:p>
        </p:txBody>
      </p:sp>
      <p:sp>
        <p:nvSpPr>
          <p:cNvPr id="3" name="Inhaltsplatzhalter 2">
            <a:extLst>
              <a:ext uri="{FF2B5EF4-FFF2-40B4-BE49-F238E27FC236}">
                <a16:creationId xmlns:a16="http://schemas.microsoft.com/office/drawing/2014/main" id="{039E07A8-2D5E-5740-A066-F433B9257586}"/>
              </a:ext>
            </a:extLst>
          </p:cNvPr>
          <p:cNvSpPr>
            <a:spLocks noGrp="1"/>
          </p:cNvSpPr>
          <p:nvPr>
            <p:ph idx="1"/>
          </p:nvPr>
        </p:nvSpPr>
        <p:spPr>
          <a:xfrm>
            <a:off x="1199456" y="1600201"/>
            <a:ext cx="7776864" cy="4525963"/>
          </a:xfrm>
        </p:spPr>
        <p:txBody>
          <a:bodyPr>
            <a:normAutofit/>
          </a:bodyPr>
          <a:lstStyle/>
          <a:p>
            <a:pPr marL="57150" indent="0">
              <a:buNone/>
            </a:pPr>
            <a:r>
              <a:rPr lang="en-GB" dirty="0" smtClean="0"/>
              <a:t>Questions:</a:t>
            </a:r>
          </a:p>
          <a:p>
            <a:pPr marL="57150" indent="0">
              <a:buNone/>
            </a:pPr>
            <a:r>
              <a:rPr lang="en-GB" dirty="0" smtClean="0"/>
              <a:t>Dominance of: who communicates about S. to whom through which channel with what effect? </a:t>
            </a:r>
          </a:p>
          <a:p>
            <a:pPr marL="57150" indent="0">
              <a:buNone/>
            </a:pPr>
            <a:endParaRPr lang="en-GB" dirty="0" smtClean="0"/>
          </a:p>
          <a:p>
            <a:pPr marL="57150" indent="0">
              <a:buNone/>
            </a:pPr>
            <a:r>
              <a:rPr lang="en-GB" dirty="0" smtClean="0"/>
              <a:t>Instead: What is communicated? How is it communicated? What is the nature and potential of a sustainability discourse, what about the cultural dimension?</a:t>
            </a:r>
          </a:p>
          <a:p>
            <a:pPr marL="457200" lvl="1" indent="0">
              <a:buNone/>
            </a:pPr>
            <a:endParaRPr lang="en-GB" dirty="0"/>
          </a:p>
        </p:txBody>
      </p:sp>
      <p:pic>
        <p:nvPicPr>
          <p:cNvPr id="4" name="Grafik 3" descr="Sonnenbrille">
            <a:extLst>
              <a:ext uri="{FF2B5EF4-FFF2-40B4-BE49-F238E27FC236}">
                <a16:creationId xmlns:a16="http://schemas.microsoft.com/office/drawing/2014/main" id="{770011CE-A5EF-BF44-8E55-5ACAB22D4F20}"/>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0" y="2750046"/>
            <a:ext cx="1244724" cy="1244724"/>
          </a:xfrm>
          <a:prstGeom prst="rect">
            <a:avLst/>
          </a:prstGeom>
        </p:spPr>
      </p:pic>
      <p:pic>
        <p:nvPicPr>
          <p:cNvPr id="5" name="Grafik 4" descr="Sonnenbrille">
            <a:extLst>
              <a:ext uri="{FF2B5EF4-FFF2-40B4-BE49-F238E27FC236}">
                <a16:creationId xmlns:a16="http://schemas.microsoft.com/office/drawing/2014/main" id="{5533D631-7207-8644-A1CE-42BFF90AAFCD}"/>
              </a:ext>
            </a:extLst>
          </p:cNvPr>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a:off x="10370182" y="1241114"/>
            <a:ext cx="1244723" cy="1244723"/>
          </a:xfrm>
          <a:prstGeom prst="rect">
            <a:avLst/>
          </a:prstGeom>
          <a:effectLst/>
        </p:spPr>
      </p:pic>
      <p:sp>
        <p:nvSpPr>
          <p:cNvPr id="6" name="Rechteck: abgerundete Ecken 3">
            <a:extLst>
              <a:ext uri="{FF2B5EF4-FFF2-40B4-BE49-F238E27FC236}">
                <a16:creationId xmlns:a16="http://schemas.microsoft.com/office/drawing/2014/main" id="{57A70BBA-9AFD-7B46-BABC-400EC68F2EE1}"/>
              </a:ext>
            </a:extLst>
          </p:cNvPr>
          <p:cNvSpPr/>
          <p:nvPr/>
        </p:nvSpPr>
        <p:spPr>
          <a:xfrm>
            <a:off x="1199456" y="4941167"/>
            <a:ext cx="9674817" cy="15440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Sustainability Communication as human and technology based activity of the reciprocal use of signs and the reciprocal interpretation of signs for the purpose of successful understanding, coordinating action and shaping reality</a:t>
            </a:r>
            <a:endParaRPr lang="en-GB" dirty="0"/>
          </a:p>
        </p:txBody>
      </p:sp>
      <p:sp>
        <p:nvSpPr>
          <p:cNvPr id="7" name="Textfeld 6"/>
          <p:cNvSpPr txBox="1"/>
          <p:nvPr/>
        </p:nvSpPr>
        <p:spPr>
          <a:xfrm>
            <a:off x="335360" y="6525344"/>
            <a:ext cx="4752528" cy="246221"/>
          </a:xfrm>
          <a:prstGeom prst="rect">
            <a:avLst/>
          </a:prstGeom>
          <a:noFill/>
        </p:spPr>
        <p:txBody>
          <a:bodyPr wrap="square" rtlCol="0">
            <a:spAutoFit/>
          </a:bodyPr>
          <a:lstStyle/>
          <a:p>
            <a:r>
              <a:rPr lang="en-US" sz="1000" dirty="0"/>
              <a:t>Icon made by </a:t>
            </a:r>
            <a:r>
              <a:rPr lang="en-US" sz="1000" dirty="0" smtClean="0"/>
              <a:t>Raj Dev </a:t>
            </a:r>
            <a:r>
              <a:rPr lang="en-US" sz="1000" dirty="0"/>
              <a:t>from www.freeicons.io </a:t>
            </a:r>
            <a:endParaRPr lang="de-DE" sz="1000" dirty="0"/>
          </a:p>
        </p:txBody>
      </p:sp>
    </p:spTree>
    <p:extLst>
      <p:ext uri="{BB962C8B-B14F-4D97-AF65-F5344CB8AC3E}">
        <p14:creationId xmlns:p14="http://schemas.microsoft.com/office/powerpoint/2010/main" val="513741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38A03C-3AEF-1145-9E4C-A3B2FE877686}"/>
              </a:ext>
            </a:extLst>
          </p:cNvPr>
          <p:cNvSpPr>
            <a:spLocks noGrp="1"/>
          </p:cNvSpPr>
          <p:nvPr>
            <p:ph type="title"/>
          </p:nvPr>
        </p:nvSpPr>
        <p:spPr/>
        <p:txBody>
          <a:bodyPr/>
          <a:lstStyle/>
          <a:p>
            <a:r>
              <a:rPr lang="en-AU" dirty="0"/>
              <a:t>C. Existing body of knowledge</a:t>
            </a:r>
          </a:p>
        </p:txBody>
      </p:sp>
      <p:sp>
        <p:nvSpPr>
          <p:cNvPr id="3" name="Inhaltsplatzhalter 2">
            <a:extLst>
              <a:ext uri="{FF2B5EF4-FFF2-40B4-BE49-F238E27FC236}">
                <a16:creationId xmlns:a16="http://schemas.microsoft.com/office/drawing/2014/main" id="{039E07A8-2D5E-5740-A066-F433B9257586}"/>
              </a:ext>
            </a:extLst>
          </p:cNvPr>
          <p:cNvSpPr>
            <a:spLocks noGrp="1"/>
          </p:cNvSpPr>
          <p:nvPr>
            <p:ph idx="1"/>
          </p:nvPr>
        </p:nvSpPr>
        <p:spPr/>
        <p:txBody>
          <a:bodyPr>
            <a:normAutofit/>
          </a:bodyPr>
          <a:lstStyle/>
          <a:p>
            <a:pPr marL="57150" indent="0">
              <a:buNone/>
            </a:pPr>
            <a:r>
              <a:rPr lang="en-GB" dirty="0" smtClean="0"/>
              <a:t>Growing body of knowledge in </a:t>
            </a:r>
          </a:p>
          <a:p>
            <a:pPr marL="400050">
              <a:buFontTx/>
              <a:buChar char="-"/>
            </a:pPr>
            <a:r>
              <a:rPr lang="en-GB" dirty="0" smtClean="0"/>
              <a:t>Media &amp; communication studies</a:t>
            </a:r>
          </a:p>
          <a:p>
            <a:pPr marL="800100" lvl="1">
              <a:buFontTx/>
              <a:buChar char="-"/>
            </a:pPr>
            <a:r>
              <a:rPr lang="en-GB" dirty="0" smtClean="0"/>
              <a:t>Science communication (climate change comm., </a:t>
            </a:r>
            <a:r>
              <a:rPr lang="en-GB" dirty="0" smtClean="0">
                <a:solidFill>
                  <a:srgbClr val="861A59"/>
                </a:solidFill>
              </a:rPr>
              <a:t>representation of S.</a:t>
            </a:r>
            <a:r>
              <a:rPr lang="en-GB" dirty="0" smtClean="0"/>
              <a:t>)</a:t>
            </a:r>
          </a:p>
          <a:p>
            <a:pPr marL="800100" lvl="1">
              <a:buFontTx/>
              <a:buChar char="-"/>
            </a:pPr>
            <a:r>
              <a:rPr lang="en-GB" dirty="0" smtClean="0"/>
              <a:t>Public communication (</a:t>
            </a:r>
            <a:r>
              <a:rPr lang="en-GB" dirty="0" smtClean="0">
                <a:solidFill>
                  <a:srgbClr val="861A59"/>
                </a:solidFill>
              </a:rPr>
              <a:t>representation of S.</a:t>
            </a:r>
            <a:r>
              <a:rPr lang="en-GB" dirty="0" smtClean="0"/>
              <a:t>)</a:t>
            </a:r>
          </a:p>
          <a:p>
            <a:pPr marL="800100" lvl="1">
              <a:buFontTx/>
              <a:buChar char="-"/>
            </a:pPr>
            <a:r>
              <a:rPr lang="en-GB" dirty="0" smtClean="0"/>
              <a:t>Strategic communication (CSR </a:t>
            </a:r>
            <a:r>
              <a:rPr lang="en-GB" dirty="0" err="1" smtClean="0"/>
              <a:t>comm</a:t>
            </a:r>
            <a:r>
              <a:rPr lang="en-GB" dirty="0" smtClean="0"/>
              <a:t>, reporting, </a:t>
            </a:r>
            <a:r>
              <a:rPr lang="en-GB" dirty="0" smtClean="0">
                <a:solidFill>
                  <a:srgbClr val="861A59"/>
                </a:solidFill>
              </a:rPr>
              <a:t>representation of S.</a:t>
            </a:r>
            <a:r>
              <a:rPr lang="en-GB" dirty="0" smtClean="0"/>
              <a:t>)</a:t>
            </a:r>
          </a:p>
          <a:p>
            <a:pPr marL="400050">
              <a:buFontTx/>
              <a:buChar char="-"/>
            </a:pPr>
            <a:r>
              <a:rPr lang="en-GB" dirty="0" smtClean="0"/>
              <a:t>Economics &amp; marketing (consumer) research / combination with psychology (</a:t>
            </a:r>
            <a:r>
              <a:rPr lang="en-GB" dirty="0" smtClean="0">
                <a:solidFill>
                  <a:srgbClr val="861A59"/>
                </a:solidFill>
              </a:rPr>
              <a:t>effects!</a:t>
            </a:r>
            <a:r>
              <a:rPr lang="en-GB" dirty="0" smtClean="0"/>
              <a:t>)</a:t>
            </a:r>
          </a:p>
          <a:p>
            <a:pPr marL="400050">
              <a:buFontTx/>
              <a:buChar char="-"/>
            </a:pPr>
            <a:r>
              <a:rPr lang="en-GB" dirty="0" smtClean="0"/>
              <a:t>Education / Pedagogy („</a:t>
            </a:r>
            <a:r>
              <a:rPr lang="en-GB" dirty="0" err="1" smtClean="0"/>
              <a:t>Bildung</a:t>
            </a:r>
            <a:r>
              <a:rPr lang="en-GB" dirty="0" smtClean="0"/>
              <a:t> für </a:t>
            </a:r>
            <a:r>
              <a:rPr lang="en-GB" dirty="0" err="1" smtClean="0"/>
              <a:t>Nachhaltige</a:t>
            </a:r>
            <a:r>
              <a:rPr lang="en-GB" dirty="0" smtClean="0"/>
              <a:t> </a:t>
            </a:r>
            <a:r>
              <a:rPr lang="en-GB" dirty="0" err="1" smtClean="0"/>
              <a:t>Entwicklung</a:t>
            </a:r>
            <a:r>
              <a:rPr lang="en-GB" dirty="0" smtClean="0"/>
              <a:t>) (</a:t>
            </a:r>
            <a:r>
              <a:rPr lang="en-GB" dirty="0" smtClean="0">
                <a:solidFill>
                  <a:srgbClr val="861A59"/>
                </a:solidFill>
              </a:rPr>
              <a:t>teaching S.</a:t>
            </a:r>
            <a:r>
              <a:rPr lang="en-GB" dirty="0" smtClean="0"/>
              <a:t>)</a:t>
            </a:r>
          </a:p>
          <a:p>
            <a:pPr marL="400050">
              <a:buFontTx/>
              <a:buChar char="-"/>
            </a:pPr>
            <a:r>
              <a:rPr lang="en-GB" dirty="0" smtClean="0"/>
              <a:t>Culture / art / writing </a:t>
            </a:r>
          </a:p>
          <a:p>
            <a:pPr marL="457200" lvl="1" indent="0">
              <a:buNone/>
            </a:pPr>
            <a:endParaRPr lang="en-GB" dirty="0"/>
          </a:p>
        </p:txBody>
      </p:sp>
    </p:spTree>
    <p:extLst>
      <p:ext uri="{BB962C8B-B14F-4D97-AF65-F5344CB8AC3E}">
        <p14:creationId xmlns:p14="http://schemas.microsoft.com/office/powerpoint/2010/main" val="2379112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38A03C-3AEF-1145-9E4C-A3B2FE877686}"/>
              </a:ext>
            </a:extLst>
          </p:cNvPr>
          <p:cNvSpPr>
            <a:spLocks noGrp="1"/>
          </p:cNvSpPr>
          <p:nvPr>
            <p:ph type="title"/>
          </p:nvPr>
        </p:nvSpPr>
        <p:spPr/>
        <p:txBody>
          <a:bodyPr/>
          <a:lstStyle/>
          <a:p>
            <a:r>
              <a:rPr lang="en-AU" dirty="0"/>
              <a:t>C. Existing body of knowledge</a:t>
            </a:r>
          </a:p>
        </p:txBody>
      </p:sp>
      <p:sp>
        <p:nvSpPr>
          <p:cNvPr id="3" name="Inhaltsplatzhalter 2">
            <a:extLst>
              <a:ext uri="{FF2B5EF4-FFF2-40B4-BE49-F238E27FC236}">
                <a16:creationId xmlns:a16="http://schemas.microsoft.com/office/drawing/2014/main" id="{039E07A8-2D5E-5740-A066-F433B9257586}"/>
              </a:ext>
            </a:extLst>
          </p:cNvPr>
          <p:cNvSpPr>
            <a:spLocks noGrp="1"/>
          </p:cNvSpPr>
          <p:nvPr>
            <p:ph idx="1"/>
          </p:nvPr>
        </p:nvSpPr>
        <p:spPr/>
        <p:txBody>
          <a:bodyPr>
            <a:normAutofit/>
          </a:bodyPr>
          <a:lstStyle/>
          <a:p>
            <a:pPr marL="57150" indent="0">
              <a:buNone/>
            </a:pPr>
            <a:r>
              <a:rPr lang="en-GB" b="1" dirty="0" smtClean="0"/>
              <a:t>Cultures of sustainability</a:t>
            </a:r>
          </a:p>
          <a:p>
            <a:pPr marL="57150" indent="0">
              <a:buNone/>
            </a:pPr>
            <a:r>
              <a:rPr lang="en-GB" dirty="0" smtClean="0"/>
              <a:t> </a:t>
            </a:r>
          </a:p>
          <a:p>
            <a:pPr marL="57150" indent="0">
              <a:buNone/>
            </a:pPr>
            <a:r>
              <a:rPr lang="en-GB" dirty="0" smtClean="0"/>
              <a:t>We remember: discussions about sustainable development are embedded in patterns of cultural perception and action (justice, equality issues)</a:t>
            </a:r>
          </a:p>
          <a:p>
            <a:pPr marL="57150" indent="0">
              <a:buNone/>
            </a:pPr>
            <a:endParaRPr lang="en-GB" dirty="0" smtClean="0"/>
          </a:p>
          <a:p>
            <a:pPr marL="57150" indent="0">
              <a:buNone/>
            </a:pPr>
            <a:endParaRPr lang="en-GB" dirty="0"/>
          </a:p>
        </p:txBody>
      </p:sp>
    </p:spTree>
    <p:extLst>
      <p:ext uri="{BB962C8B-B14F-4D97-AF65-F5344CB8AC3E}">
        <p14:creationId xmlns:p14="http://schemas.microsoft.com/office/powerpoint/2010/main" val="88248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38A03C-3AEF-1145-9E4C-A3B2FE877686}"/>
              </a:ext>
            </a:extLst>
          </p:cNvPr>
          <p:cNvSpPr>
            <a:spLocks noGrp="1"/>
          </p:cNvSpPr>
          <p:nvPr>
            <p:ph type="title"/>
          </p:nvPr>
        </p:nvSpPr>
        <p:spPr/>
        <p:txBody>
          <a:bodyPr/>
          <a:lstStyle/>
          <a:p>
            <a:r>
              <a:rPr lang="en-AU" dirty="0"/>
              <a:t>C. Existing body of knowledge</a:t>
            </a:r>
          </a:p>
        </p:txBody>
      </p:sp>
      <p:sp>
        <p:nvSpPr>
          <p:cNvPr id="3" name="Inhaltsplatzhalter 2">
            <a:extLst>
              <a:ext uri="{FF2B5EF4-FFF2-40B4-BE49-F238E27FC236}">
                <a16:creationId xmlns:a16="http://schemas.microsoft.com/office/drawing/2014/main" id="{039E07A8-2D5E-5740-A066-F433B9257586}"/>
              </a:ext>
            </a:extLst>
          </p:cNvPr>
          <p:cNvSpPr>
            <a:spLocks noGrp="1"/>
          </p:cNvSpPr>
          <p:nvPr>
            <p:ph idx="1"/>
          </p:nvPr>
        </p:nvSpPr>
        <p:spPr/>
        <p:txBody>
          <a:bodyPr>
            <a:normAutofit/>
          </a:bodyPr>
          <a:lstStyle/>
          <a:p>
            <a:pPr marL="57150" indent="0">
              <a:buNone/>
            </a:pPr>
            <a:r>
              <a:rPr lang="en-GB" b="1" dirty="0" smtClean="0"/>
              <a:t>Cultures of sustainability</a:t>
            </a:r>
          </a:p>
          <a:p>
            <a:pPr marL="57150" indent="0">
              <a:buNone/>
            </a:pPr>
            <a:r>
              <a:rPr lang="en-GB" dirty="0" smtClean="0"/>
              <a:t> </a:t>
            </a:r>
          </a:p>
          <a:p>
            <a:pPr marL="57150" indent="0">
              <a:buNone/>
            </a:pPr>
            <a:r>
              <a:rPr lang="en-GB" dirty="0" smtClean="0"/>
              <a:t>In contrast to a techno-scientific understanding of communication (which has yielded a number of complex transmission models) the social and human science description of communication begins with face-to-face contact (</a:t>
            </a:r>
            <a:r>
              <a:rPr lang="en-GB" dirty="0" err="1" smtClean="0"/>
              <a:t>Ziemann</a:t>
            </a:r>
            <a:r>
              <a:rPr lang="en-GB" dirty="0" smtClean="0"/>
              <a:t>, 2011)</a:t>
            </a:r>
          </a:p>
          <a:p>
            <a:pPr marL="457200" lvl="1" indent="0">
              <a:buNone/>
            </a:pPr>
            <a:endParaRPr lang="en-GB" dirty="0" smtClean="0"/>
          </a:p>
          <a:p>
            <a:pPr marL="57150" indent="0">
              <a:buNone/>
            </a:pPr>
            <a:endParaRPr lang="en-GB" dirty="0" smtClean="0"/>
          </a:p>
          <a:p>
            <a:pPr marL="57150" indent="0">
              <a:buNone/>
            </a:pPr>
            <a:endParaRPr lang="en-GB" dirty="0"/>
          </a:p>
        </p:txBody>
      </p:sp>
    </p:spTree>
    <p:extLst>
      <p:ext uri="{BB962C8B-B14F-4D97-AF65-F5344CB8AC3E}">
        <p14:creationId xmlns:p14="http://schemas.microsoft.com/office/powerpoint/2010/main" val="31912884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val 24">
            <a:extLst>
              <a:ext uri="{FF2B5EF4-FFF2-40B4-BE49-F238E27FC236}">
                <a16:creationId xmlns:a16="http://schemas.microsoft.com/office/drawing/2014/main" id="{72696267-9BD9-7F43-8DDE-35E1E0B26C3B}"/>
              </a:ext>
            </a:extLst>
          </p:cNvPr>
          <p:cNvSpPr/>
          <p:nvPr/>
        </p:nvSpPr>
        <p:spPr>
          <a:xfrm>
            <a:off x="7107577" y="1531836"/>
            <a:ext cx="4339780" cy="2616102"/>
          </a:xfrm>
          <a:prstGeom prst="ellipse">
            <a:avLst/>
          </a:prstGeom>
          <a:noFill/>
          <a:ln>
            <a:solidFill>
              <a:srgbClr val="115C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34818" name="Picture 2" descr="Cultural sustainability: Three interpretations of cultural sustainability">
            <a:extLst>
              <a:ext uri="{FF2B5EF4-FFF2-40B4-BE49-F238E27FC236}">
                <a16:creationId xmlns:a16="http://schemas.microsoft.com/office/drawing/2014/main" id="{AFEACF1D-D237-D145-BA8E-95FA96CF14B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2401" t="39145" r="40375" b="27940"/>
          <a:stretch/>
        </p:blipFill>
        <p:spPr bwMode="auto">
          <a:xfrm>
            <a:off x="4212383" y="2223148"/>
            <a:ext cx="2334021" cy="2116476"/>
          </a:xfrm>
          <a:prstGeom prst="rect">
            <a:avLst/>
          </a:prstGeom>
          <a:noFill/>
          <a:extLst>
            <a:ext uri="{909E8E84-426E-40DD-AFC4-6F175D3DCCD1}">
              <a14:hiddenFill xmlns:a14="http://schemas.microsoft.com/office/drawing/2010/main">
                <a:solidFill>
                  <a:srgbClr val="FFFFFF"/>
                </a:solidFill>
              </a14:hiddenFill>
            </a:ext>
          </a:extLst>
        </p:spPr>
      </p:pic>
      <p:sp>
        <p:nvSpPr>
          <p:cNvPr id="16" name="Textfeld 15">
            <a:extLst>
              <a:ext uri="{FF2B5EF4-FFF2-40B4-BE49-F238E27FC236}">
                <a16:creationId xmlns:a16="http://schemas.microsoft.com/office/drawing/2014/main" id="{8D10E773-F61F-3242-A66B-4816A98E9464}"/>
              </a:ext>
            </a:extLst>
          </p:cNvPr>
          <p:cNvSpPr txBox="1"/>
          <p:nvPr/>
        </p:nvSpPr>
        <p:spPr>
          <a:xfrm>
            <a:off x="1094158" y="1690688"/>
            <a:ext cx="2777835" cy="584775"/>
          </a:xfrm>
          <a:prstGeom prst="rect">
            <a:avLst/>
          </a:prstGeom>
          <a:noFill/>
        </p:spPr>
        <p:txBody>
          <a:bodyPr wrap="square" rtlCol="0">
            <a:spAutoFit/>
          </a:bodyPr>
          <a:lstStyle/>
          <a:p>
            <a:pPr algn="ctr"/>
            <a:r>
              <a:rPr lang="en-AU" sz="1600" dirty="0">
                <a:solidFill>
                  <a:srgbClr val="2C287C"/>
                </a:solidFill>
                <a:latin typeface="+mj-lt"/>
              </a:rPr>
              <a:t>Communication </a:t>
            </a:r>
            <a:r>
              <a:rPr lang="en-AU" sz="1600" i="1" dirty="0">
                <a:solidFill>
                  <a:srgbClr val="2C287C"/>
                </a:solidFill>
                <a:latin typeface="+mj-lt"/>
              </a:rPr>
              <a:t>in</a:t>
            </a:r>
            <a:r>
              <a:rPr lang="en-AU" sz="1600" dirty="0">
                <a:solidFill>
                  <a:srgbClr val="2C287C"/>
                </a:solidFill>
                <a:latin typeface="+mj-lt"/>
              </a:rPr>
              <a:t> sustainable development</a:t>
            </a:r>
          </a:p>
        </p:txBody>
      </p:sp>
      <p:sp>
        <p:nvSpPr>
          <p:cNvPr id="18" name="Textfeld 17">
            <a:extLst>
              <a:ext uri="{FF2B5EF4-FFF2-40B4-BE49-F238E27FC236}">
                <a16:creationId xmlns:a16="http://schemas.microsoft.com/office/drawing/2014/main" id="{4ADDCC88-16BE-8A4F-9EA7-EAA7F9DC0000}"/>
              </a:ext>
            </a:extLst>
          </p:cNvPr>
          <p:cNvSpPr txBox="1"/>
          <p:nvPr/>
        </p:nvSpPr>
        <p:spPr>
          <a:xfrm>
            <a:off x="4162839" y="1690688"/>
            <a:ext cx="2777835" cy="584775"/>
          </a:xfrm>
          <a:prstGeom prst="rect">
            <a:avLst/>
          </a:prstGeom>
          <a:noFill/>
        </p:spPr>
        <p:txBody>
          <a:bodyPr wrap="square" rtlCol="0">
            <a:spAutoFit/>
          </a:bodyPr>
          <a:lstStyle/>
          <a:p>
            <a:pPr algn="ctr"/>
            <a:r>
              <a:rPr lang="en-AU" sz="1600" dirty="0">
                <a:solidFill>
                  <a:srgbClr val="2C287C"/>
                </a:solidFill>
                <a:latin typeface="+mj-lt"/>
              </a:rPr>
              <a:t>Communication </a:t>
            </a:r>
            <a:r>
              <a:rPr lang="en-AU" sz="1600" i="1" dirty="0">
                <a:solidFill>
                  <a:srgbClr val="2C287C"/>
                </a:solidFill>
                <a:latin typeface="+mj-lt"/>
              </a:rPr>
              <a:t>for </a:t>
            </a:r>
            <a:r>
              <a:rPr lang="en-AU" sz="1600" dirty="0">
                <a:solidFill>
                  <a:srgbClr val="2C287C"/>
                </a:solidFill>
                <a:latin typeface="+mj-lt"/>
              </a:rPr>
              <a:t>sustainable development</a:t>
            </a:r>
          </a:p>
        </p:txBody>
      </p:sp>
      <p:sp>
        <p:nvSpPr>
          <p:cNvPr id="19" name="Textfeld 18">
            <a:extLst>
              <a:ext uri="{FF2B5EF4-FFF2-40B4-BE49-F238E27FC236}">
                <a16:creationId xmlns:a16="http://schemas.microsoft.com/office/drawing/2014/main" id="{F98C3704-1A34-604E-B0D4-E97A0884BE6B}"/>
              </a:ext>
            </a:extLst>
          </p:cNvPr>
          <p:cNvSpPr txBox="1"/>
          <p:nvPr/>
        </p:nvSpPr>
        <p:spPr>
          <a:xfrm>
            <a:off x="7858945" y="1800765"/>
            <a:ext cx="2777835" cy="338554"/>
          </a:xfrm>
          <a:prstGeom prst="rect">
            <a:avLst/>
          </a:prstGeom>
          <a:noFill/>
        </p:spPr>
        <p:txBody>
          <a:bodyPr wrap="square" rtlCol="0">
            <a:spAutoFit/>
          </a:bodyPr>
          <a:lstStyle/>
          <a:p>
            <a:pPr algn="ctr"/>
            <a:r>
              <a:rPr lang="en-AU" sz="1600" dirty="0">
                <a:solidFill>
                  <a:srgbClr val="2C287C"/>
                </a:solidFill>
                <a:latin typeface="+mj-lt"/>
              </a:rPr>
              <a:t>Culture </a:t>
            </a:r>
            <a:r>
              <a:rPr lang="en-AU" sz="1600" i="1" dirty="0">
                <a:solidFill>
                  <a:srgbClr val="2C287C"/>
                </a:solidFill>
                <a:latin typeface="+mj-lt"/>
              </a:rPr>
              <a:t>of </a:t>
            </a:r>
            <a:r>
              <a:rPr lang="en-AU" sz="1600" dirty="0">
                <a:solidFill>
                  <a:srgbClr val="2C287C"/>
                </a:solidFill>
                <a:latin typeface="+mj-lt"/>
              </a:rPr>
              <a:t>sustainability</a:t>
            </a:r>
          </a:p>
        </p:txBody>
      </p:sp>
      <p:sp>
        <p:nvSpPr>
          <p:cNvPr id="7" name="Textfeld 6">
            <a:extLst>
              <a:ext uri="{FF2B5EF4-FFF2-40B4-BE49-F238E27FC236}">
                <a16:creationId xmlns:a16="http://schemas.microsoft.com/office/drawing/2014/main" id="{87C3F743-31DA-2645-B1DA-75E8069BE915}"/>
              </a:ext>
            </a:extLst>
          </p:cNvPr>
          <p:cNvSpPr txBox="1"/>
          <p:nvPr/>
        </p:nvSpPr>
        <p:spPr>
          <a:xfrm>
            <a:off x="1340050" y="4448303"/>
            <a:ext cx="2515051" cy="2369880"/>
          </a:xfrm>
          <a:prstGeom prst="rect">
            <a:avLst/>
          </a:prstGeom>
          <a:noFill/>
        </p:spPr>
        <p:txBody>
          <a:bodyPr wrap="square" rtlCol="0">
            <a:spAutoFit/>
          </a:bodyPr>
          <a:lstStyle/>
          <a:p>
            <a:r>
              <a:rPr lang="de-DE" sz="1600" dirty="0" err="1"/>
              <a:t>culture</a:t>
            </a:r>
            <a:r>
              <a:rPr lang="de-DE" sz="1600" dirty="0"/>
              <a:t> / </a:t>
            </a:r>
            <a:r>
              <a:rPr lang="de-DE" sz="1600" dirty="0" err="1"/>
              <a:t>communication</a:t>
            </a:r>
            <a:r>
              <a:rPr lang="de-DE" sz="1600" dirty="0"/>
              <a:t> </a:t>
            </a:r>
            <a:r>
              <a:rPr lang="de-DE" sz="1600" dirty="0" err="1"/>
              <a:t>as</a:t>
            </a:r>
            <a:r>
              <a:rPr lang="de-DE" sz="1600" dirty="0"/>
              <a:t> 4th </a:t>
            </a:r>
            <a:r>
              <a:rPr lang="de-DE" sz="1600" dirty="0" err="1"/>
              <a:t>dimension</a:t>
            </a:r>
            <a:r>
              <a:rPr lang="de-DE" sz="1600" dirty="0"/>
              <a:t> </a:t>
            </a:r>
            <a:r>
              <a:rPr lang="de-DE" sz="1600" dirty="0" err="1"/>
              <a:t>of</a:t>
            </a:r>
            <a:r>
              <a:rPr lang="de-DE" sz="1600" dirty="0"/>
              <a:t> </a:t>
            </a:r>
            <a:r>
              <a:rPr lang="de-DE" sz="1600" dirty="0" err="1"/>
              <a:t>sustainability</a:t>
            </a:r>
            <a:r>
              <a:rPr lang="de-DE" sz="1600" dirty="0"/>
              <a:t> </a:t>
            </a:r>
          </a:p>
          <a:p>
            <a:endParaRPr lang="de-DE" sz="1600" dirty="0"/>
          </a:p>
          <a:p>
            <a:r>
              <a:rPr lang="de-DE" sz="1200" dirty="0"/>
              <a:t>(Hammond, 2019; </a:t>
            </a:r>
            <a:r>
              <a:rPr lang="de-DE" sz="1200" dirty="0" err="1"/>
              <a:t>Soini</a:t>
            </a:r>
            <a:r>
              <a:rPr lang="de-DE" sz="1200" dirty="0"/>
              <a:t> &amp; </a:t>
            </a:r>
            <a:r>
              <a:rPr lang="de-DE" sz="1200" dirty="0" err="1"/>
              <a:t>Dessein</a:t>
            </a:r>
            <a:r>
              <a:rPr lang="de-DE" sz="1200" dirty="0"/>
              <a:t>, 2016; </a:t>
            </a:r>
            <a:r>
              <a:rPr lang="de-DE" sz="1200" dirty="0" err="1"/>
              <a:t>Soini</a:t>
            </a:r>
            <a:r>
              <a:rPr lang="de-DE" sz="1200" dirty="0"/>
              <a:t> et al., 2015; </a:t>
            </a:r>
            <a:r>
              <a:rPr lang="de-DE" sz="1200" dirty="0" err="1"/>
              <a:t>Brocchi</a:t>
            </a:r>
            <a:r>
              <a:rPr lang="de-DE" sz="1200" dirty="0"/>
              <a:t>, 2010; </a:t>
            </a:r>
            <a:r>
              <a:rPr lang="de-DE" sz="1200" dirty="0" err="1"/>
              <a:t>Holrings</a:t>
            </a:r>
            <a:r>
              <a:rPr lang="de-DE" sz="1200" dirty="0"/>
              <a:t>, 2015; </a:t>
            </a:r>
            <a:r>
              <a:rPr lang="de-DE" sz="1200" dirty="0" err="1"/>
              <a:t>Godemann</a:t>
            </a:r>
            <a:r>
              <a:rPr lang="de-DE" sz="1200" dirty="0"/>
              <a:t> &amp; Michelsen, 2011; 2013; Weder et al., 2021; </a:t>
            </a:r>
            <a:r>
              <a:rPr lang="de-DE" sz="1200" dirty="0" err="1"/>
              <a:t>Karmasin</a:t>
            </a:r>
            <a:r>
              <a:rPr lang="de-DE" sz="1200" dirty="0"/>
              <a:t> &amp; Weder, 2008; Weder, 2012; </a:t>
            </a:r>
            <a:r>
              <a:rPr lang="de-DE" sz="1200" dirty="0" err="1"/>
              <a:t>Agyeman</a:t>
            </a:r>
            <a:r>
              <a:rPr lang="de-DE" sz="1200" dirty="0"/>
              <a:t>, 2007)</a:t>
            </a:r>
          </a:p>
          <a:p>
            <a:endParaRPr lang="en-AU" sz="1200" dirty="0"/>
          </a:p>
        </p:txBody>
      </p:sp>
      <p:sp>
        <p:nvSpPr>
          <p:cNvPr id="8" name="Textfeld 7">
            <a:extLst>
              <a:ext uri="{FF2B5EF4-FFF2-40B4-BE49-F238E27FC236}">
                <a16:creationId xmlns:a16="http://schemas.microsoft.com/office/drawing/2014/main" id="{3C150F18-8080-354C-895E-B4ED97D1ECF0}"/>
              </a:ext>
            </a:extLst>
          </p:cNvPr>
          <p:cNvSpPr txBox="1"/>
          <p:nvPr/>
        </p:nvSpPr>
        <p:spPr>
          <a:xfrm>
            <a:off x="4425564" y="4448303"/>
            <a:ext cx="2492476" cy="2554545"/>
          </a:xfrm>
          <a:prstGeom prst="rect">
            <a:avLst/>
          </a:prstGeom>
          <a:noFill/>
        </p:spPr>
        <p:txBody>
          <a:bodyPr wrap="square" rtlCol="0">
            <a:spAutoFit/>
          </a:bodyPr>
          <a:lstStyle/>
          <a:p>
            <a:r>
              <a:rPr lang="de-DE" sz="1600" dirty="0"/>
              <a:t>Communication </a:t>
            </a:r>
            <a:r>
              <a:rPr lang="de-DE" sz="1600" dirty="0" err="1"/>
              <a:t>as</a:t>
            </a:r>
            <a:r>
              <a:rPr lang="de-DE" sz="1600" dirty="0"/>
              <a:t> </a:t>
            </a:r>
            <a:r>
              <a:rPr lang="de-DE" sz="1600" dirty="0" err="1"/>
              <a:t>social</a:t>
            </a:r>
            <a:r>
              <a:rPr lang="de-DE" sz="1600" dirty="0"/>
              <a:t> </a:t>
            </a:r>
            <a:r>
              <a:rPr lang="de-DE" sz="1600" dirty="0" err="1"/>
              <a:t>practice</a:t>
            </a:r>
            <a:r>
              <a:rPr lang="de-DE" sz="1600" dirty="0"/>
              <a:t> </a:t>
            </a:r>
            <a:r>
              <a:rPr lang="de-DE" sz="1600" dirty="0" err="1"/>
              <a:t>leading</a:t>
            </a:r>
            <a:r>
              <a:rPr lang="de-DE" sz="1600" dirty="0"/>
              <a:t> </a:t>
            </a:r>
            <a:r>
              <a:rPr lang="de-DE" sz="1600" dirty="0" err="1"/>
              <a:t>to</a:t>
            </a:r>
            <a:r>
              <a:rPr lang="de-DE" sz="1600" dirty="0"/>
              <a:t> </a:t>
            </a:r>
            <a:r>
              <a:rPr lang="de-DE" sz="1600" dirty="0" err="1"/>
              <a:t>transformation</a:t>
            </a:r>
            <a:endParaRPr lang="de-DE" sz="1600" dirty="0"/>
          </a:p>
          <a:p>
            <a:endParaRPr lang="de-DE" sz="1600" dirty="0"/>
          </a:p>
          <a:p>
            <a:endParaRPr lang="de-DE" sz="1200" dirty="0"/>
          </a:p>
          <a:p>
            <a:r>
              <a:rPr lang="de-DE" sz="1200" dirty="0"/>
              <a:t>(</a:t>
            </a:r>
            <a:r>
              <a:rPr lang="en-AU" sz="1200" dirty="0" err="1"/>
              <a:t>Spinozzi</a:t>
            </a:r>
            <a:r>
              <a:rPr lang="en-AU" sz="1200" dirty="0"/>
              <a:t> &amp; </a:t>
            </a:r>
            <a:r>
              <a:rPr lang="en-AU" sz="1200" dirty="0" err="1"/>
              <a:t>Mazzanti</a:t>
            </a:r>
            <a:r>
              <a:rPr lang="en-AU" sz="1200" dirty="0"/>
              <a:t>, 2019; Balta </a:t>
            </a:r>
            <a:r>
              <a:rPr lang="en-AU" sz="1200" dirty="0" err="1"/>
              <a:t>Portolés</a:t>
            </a:r>
            <a:r>
              <a:rPr lang="en-AU" sz="1200" dirty="0"/>
              <a:t> &amp; </a:t>
            </a:r>
            <a:r>
              <a:rPr lang="en-AU" sz="1200" dirty="0" err="1"/>
              <a:t>Roig</a:t>
            </a:r>
            <a:r>
              <a:rPr lang="en-AU" sz="1200" dirty="0"/>
              <a:t> </a:t>
            </a:r>
            <a:r>
              <a:rPr lang="en-AU" sz="1200" dirty="0" err="1"/>
              <a:t>Madorran</a:t>
            </a:r>
            <a:r>
              <a:rPr lang="en-AU" sz="1200" dirty="0"/>
              <a:t>, 2013; </a:t>
            </a:r>
            <a:r>
              <a:rPr lang="en-AU" sz="1200" dirty="0" err="1"/>
              <a:t>Weder</a:t>
            </a:r>
            <a:r>
              <a:rPr lang="en-AU" sz="1200" dirty="0"/>
              <a:t>, 2021; (UN, 2021; Forum </a:t>
            </a:r>
            <a:r>
              <a:rPr lang="en-AU" sz="1200" dirty="0" err="1"/>
              <a:t>d’Avignon</a:t>
            </a:r>
            <a:r>
              <a:rPr lang="en-AU" sz="1200" dirty="0"/>
              <a:t>, 2014; COST Action IS1007; </a:t>
            </a:r>
            <a:r>
              <a:rPr lang="en-AU" sz="1200" dirty="0" err="1"/>
              <a:t>Weder</a:t>
            </a:r>
            <a:r>
              <a:rPr lang="en-AU" sz="1200" dirty="0"/>
              <a:t>, 2021)</a:t>
            </a:r>
          </a:p>
          <a:p>
            <a:endParaRPr lang="de-DE" sz="1200" dirty="0"/>
          </a:p>
          <a:p>
            <a:endParaRPr lang="en-AU" sz="1200" dirty="0"/>
          </a:p>
        </p:txBody>
      </p:sp>
      <p:pic>
        <p:nvPicPr>
          <p:cNvPr id="22" name="Picture 2" descr="Cultural sustainability: Three interpretations of cultural sustainability">
            <a:extLst>
              <a:ext uri="{FF2B5EF4-FFF2-40B4-BE49-F238E27FC236}">
                <a16:creationId xmlns:a16="http://schemas.microsoft.com/office/drawing/2014/main" id="{33B2F3EF-B5FC-A546-A412-9EE207B7B75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1682" t="39145" b="27940"/>
          <a:stretch/>
        </p:blipFill>
        <p:spPr bwMode="auto">
          <a:xfrm>
            <a:off x="7607363" y="2223148"/>
            <a:ext cx="3285106" cy="2116476"/>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6B0C3CC3-CDA0-8D47-8631-E876C0ECCEF3}"/>
              </a:ext>
            </a:extLst>
          </p:cNvPr>
          <p:cNvSpPr txBox="1"/>
          <p:nvPr/>
        </p:nvSpPr>
        <p:spPr>
          <a:xfrm>
            <a:off x="8233351" y="4449001"/>
            <a:ext cx="2088232" cy="1754326"/>
          </a:xfrm>
          <a:prstGeom prst="rect">
            <a:avLst/>
          </a:prstGeom>
          <a:noFill/>
        </p:spPr>
        <p:txBody>
          <a:bodyPr wrap="square" rtlCol="0">
            <a:spAutoFit/>
          </a:bodyPr>
          <a:lstStyle/>
          <a:p>
            <a:r>
              <a:rPr lang="en-AU" dirty="0"/>
              <a:t>Sustainability discourse: reflexivity, s. as intrinsic social value, mediatization and normalization</a:t>
            </a:r>
          </a:p>
        </p:txBody>
      </p:sp>
      <p:sp>
        <p:nvSpPr>
          <p:cNvPr id="4" name="Rechteck 3">
            <a:extLst>
              <a:ext uri="{FF2B5EF4-FFF2-40B4-BE49-F238E27FC236}">
                <a16:creationId xmlns:a16="http://schemas.microsoft.com/office/drawing/2014/main" id="{E69B61F1-2947-CE4B-BD1D-3C3C2185C80F}"/>
              </a:ext>
            </a:extLst>
          </p:cNvPr>
          <p:cNvSpPr/>
          <p:nvPr/>
        </p:nvSpPr>
        <p:spPr>
          <a:xfrm>
            <a:off x="4183466" y="1207653"/>
            <a:ext cx="2777835" cy="5590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Rechteck 25">
            <a:extLst>
              <a:ext uri="{FF2B5EF4-FFF2-40B4-BE49-F238E27FC236}">
                <a16:creationId xmlns:a16="http://schemas.microsoft.com/office/drawing/2014/main" id="{519B9A51-48A6-8248-B11F-88994DF06581}"/>
              </a:ext>
            </a:extLst>
          </p:cNvPr>
          <p:cNvSpPr/>
          <p:nvPr/>
        </p:nvSpPr>
        <p:spPr>
          <a:xfrm>
            <a:off x="6990218" y="1412775"/>
            <a:ext cx="4604977" cy="48319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Titel 1">
            <a:extLst>
              <a:ext uri="{FF2B5EF4-FFF2-40B4-BE49-F238E27FC236}">
                <a16:creationId xmlns:a16="http://schemas.microsoft.com/office/drawing/2014/main" id="{223ADF49-D95A-E047-958E-EEECC58662B7}"/>
              </a:ext>
            </a:extLst>
          </p:cNvPr>
          <p:cNvSpPr>
            <a:spLocks noGrp="1"/>
          </p:cNvSpPr>
          <p:nvPr>
            <p:ph type="title"/>
          </p:nvPr>
        </p:nvSpPr>
        <p:spPr>
          <a:xfrm>
            <a:off x="1199456" y="476672"/>
            <a:ext cx="10753195" cy="504056"/>
          </a:xfrm>
        </p:spPr>
        <p:txBody>
          <a:bodyPr/>
          <a:lstStyle/>
          <a:p>
            <a:r>
              <a:rPr lang="en-AU" dirty="0"/>
              <a:t>C. Existing body of knowledge</a:t>
            </a:r>
          </a:p>
        </p:txBody>
      </p:sp>
      <p:pic>
        <p:nvPicPr>
          <p:cNvPr id="5" name="Grafik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85723" y="2437210"/>
            <a:ext cx="1656982" cy="1849345"/>
          </a:xfrm>
          <a:prstGeom prst="rect">
            <a:avLst/>
          </a:prstGeom>
        </p:spPr>
      </p:pic>
    </p:spTree>
    <p:extLst>
      <p:ext uri="{BB962C8B-B14F-4D97-AF65-F5344CB8AC3E}">
        <p14:creationId xmlns:p14="http://schemas.microsoft.com/office/powerpoint/2010/main" val="14355809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val 24">
            <a:extLst>
              <a:ext uri="{FF2B5EF4-FFF2-40B4-BE49-F238E27FC236}">
                <a16:creationId xmlns:a16="http://schemas.microsoft.com/office/drawing/2014/main" id="{72696267-9BD9-7F43-8DDE-35E1E0B26C3B}"/>
              </a:ext>
            </a:extLst>
          </p:cNvPr>
          <p:cNvSpPr/>
          <p:nvPr/>
        </p:nvSpPr>
        <p:spPr>
          <a:xfrm>
            <a:off x="7107577" y="1531836"/>
            <a:ext cx="4339780" cy="2616102"/>
          </a:xfrm>
          <a:prstGeom prst="ellipse">
            <a:avLst/>
          </a:prstGeom>
          <a:noFill/>
          <a:ln>
            <a:solidFill>
              <a:srgbClr val="115C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extfeld 15">
            <a:extLst>
              <a:ext uri="{FF2B5EF4-FFF2-40B4-BE49-F238E27FC236}">
                <a16:creationId xmlns:a16="http://schemas.microsoft.com/office/drawing/2014/main" id="{8D10E773-F61F-3242-A66B-4816A98E9464}"/>
              </a:ext>
            </a:extLst>
          </p:cNvPr>
          <p:cNvSpPr txBox="1"/>
          <p:nvPr/>
        </p:nvSpPr>
        <p:spPr>
          <a:xfrm>
            <a:off x="1094158" y="1690688"/>
            <a:ext cx="2777835" cy="584775"/>
          </a:xfrm>
          <a:prstGeom prst="rect">
            <a:avLst/>
          </a:prstGeom>
          <a:noFill/>
        </p:spPr>
        <p:txBody>
          <a:bodyPr wrap="square" rtlCol="0">
            <a:spAutoFit/>
          </a:bodyPr>
          <a:lstStyle/>
          <a:p>
            <a:pPr algn="ctr"/>
            <a:r>
              <a:rPr lang="en-AU" sz="1600" dirty="0">
                <a:solidFill>
                  <a:srgbClr val="2C287C"/>
                </a:solidFill>
                <a:latin typeface="+mj-lt"/>
              </a:rPr>
              <a:t>Communication </a:t>
            </a:r>
            <a:r>
              <a:rPr lang="en-AU" sz="1600" i="1" dirty="0">
                <a:solidFill>
                  <a:srgbClr val="2C287C"/>
                </a:solidFill>
                <a:latin typeface="+mj-lt"/>
              </a:rPr>
              <a:t>in</a:t>
            </a:r>
            <a:r>
              <a:rPr lang="en-AU" sz="1600" dirty="0">
                <a:solidFill>
                  <a:srgbClr val="2C287C"/>
                </a:solidFill>
                <a:latin typeface="+mj-lt"/>
              </a:rPr>
              <a:t> sustainable development</a:t>
            </a:r>
          </a:p>
        </p:txBody>
      </p:sp>
      <p:sp>
        <p:nvSpPr>
          <p:cNvPr id="18" name="Textfeld 17">
            <a:extLst>
              <a:ext uri="{FF2B5EF4-FFF2-40B4-BE49-F238E27FC236}">
                <a16:creationId xmlns:a16="http://schemas.microsoft.com/office/drawing/2014/main" id="{4ADDCC88-16BE-8A4F-9EA7-EAA7F9DC0000}"/>
              </a:ext>
            </a:extLst>
          </p:cNvPr>
          <p:cNvSpPr txBox="1"/>
          <p:nvPr/>
        </p:nvSpPr>
        <p:spPr>
          <a:xfrm>
            <a:off x="4162839" y="1690688"/>
            <a:ext cx="2777835" cy="584775"/>
          </a:xfrm>
          <a:prstGeom prst="rect">
            <a:avLst/>
          </a:prstGeom>
          <a:noFill/>
        </p:spPr>
        <p:txBody>
          <a:bodyPr wrap="square" rtlCol="0">
            <a:spAutoFit/>
          </a:bodyPr>
          <a:lstStyle/>
          <a:p>
            <a:pPr algn="ctr"/>
            <a:r>
              <a:rPr lang="en-AU" sz="1600" dirty="0">
                <a:solidFill>
                  <a:srgbClr val="2C287C"/>
                </a:solidFill>
                <a:latin typeface="+mj-lt"/>
              </a:rPr>
              <a:t>Communication </a:t>
            </a:r>
            <a:r>
              <a:rPr lang="en-AU" sz="1600" i="1" dirty="0">
                <a:solidFill>
                  <a:srgbClr val="2C287C"/>
                </a:solidFill>
                <a:latin typeface="+mj-lt"/>
              </a:rPr>
              <a:t>for </a:t>
            </a:r>
            <a:r>
              <a:rPr lang="en-AU" sz="1600" dirty="0">
                <a:solidFill>
                  <a:srgbClr val="2C287C"/>
                </a:solidFill>
                <a:latin typeface="+mj-lt"/>
              </a:rPr>
              <a:t>sustainable development</a:t>
            </a:r>
          </a:p>
        </p:txBody>
      </p:sp>
      <p:sp>
        <p:nvSpPr>
          <p:cNvPr id="19" name="Textfeld 18">
            <a:extLst>
              <a:ext uri="{FF2B5EF4-FFF2-40B4-BE49-F238E27FC236}">
                <a16:creationId xmlns:a16="http://schemas.microsoft.com/office/drawing/2014/main" id="{F98C3704-1A34-604E-B0D4-E97A0884BE6B}"/>
              </a:ext>
            </a:extLst>
          </p:cNvPr>
          <p:cNvSpPr txBox="1"/>
          <p:nvPr/>
        </p:nvSpPr>
        <p:spPr>
          <a:xfrm>
            <a:off x="7858945" y="1800765"/>
            <a:ext cx="2777835" cy="338554"/>
          </a:xfrm>
          <a:prstGeom prst="rect">
            <a:avLst/>
          </a:prstGeom>
          <a:noFill/>
        </p:spPr>
        <p:txBody>
          <a:bodyPr wrap="square" rtlCol="0">
            <a:spAutoFit/>
          </a:bodyPr>
          <a:lstStyle/>
          <a:p>
            <a:pPr algn="ctr"/>
            <a:r>
              <a:rPr lang="en-AU" sz="1600" dirty="0">
                <a:solidFill>
                  <a:srgbClr val="2C287C"/>
                </a:solidFill>
                <a:latin typeface="+mj-lt"/>
              </a:rPr>
              <a:t>Culture </a:t>
            </a:r>
            <a:r>
              <a:rPr lang="en-AU" sz="1600" i="1" dirty="0">
                <a:solidFill>
                  <a:srgbClr val="2C287C"/>
                </a:solidFill>
                <a:latin typeface="+mj-lt"/>
              </a:rPr>
              <a:t>of </a:t>
            </a:r>
            <a:r>
              <a:rPr lang="en-AU" sz="1600" dirty="0">
                <a:solidFill>
                  <a:srgbClr val="2C287C"/>
                </a:solidFill>
                <a:latin typeface="+mj-lt"/>
              </a:rPr>
              <a:t>sustainability</a:t>
            </a:r>
          </a:p>
        </p:txBody>
      </p:sp>
      <p:sp>
        <p:nvSpPr>
          <p:cNvPr id="7" name="Textfeld 6">
            <a:extLst>
              <a:ext uri="{FF2B5EF4-FFF2-40B4-BE49-F238E27FC236}">
                <a16:creationId xmlns:a16="http://schemas.microsoft.com/office/drawing/2014/main" id="{87C3F743-31DA-2645-B1DA-75E8069BE915}"/>
              </a:ext>
            </a:extLst>
          </p:cNvPr>
          <p:cNvSpPr txBox="1"/>
          <p:nvPr/>
        </p:nvSpPr>
        <p:spPr>
          <a:xfrm>
            <a:off x="1340050" y="4448303"/>
            <a:ext cx="2515051" cy="2369880"/>
          </a:xfrm>
          <a:prstGeom prst="rect">
            <a:avLst/>
          </a:prstGeom>
          <a:noFill/>
        </p:spPr>
        <p:txBody>
          <a:bodyPr wrap="square" rtlCol="0">
            <a:spAutoFit/>
          </a:bodyPr>
          <a:lstStyle/>
          <a:p>
            <a:r>
              <a:rPr lang="de-DE" sz="1600" dirty="0" err="1"/>
              <a:t>culture</a:t>
            </a:r>
            <a:r>
              <a:rPr lang="de-DE" sz="1600" dirty="0"/>
              <a:t> / </a:t>
            </a:r>
            <a:r>
              <a:rPr lang="de-DE" sz="1600" dirty="0" err="1"/>
              <a:t>communication</a:t>
            </a:r>
            <a:r>
              <a:rPr lang="de-DE" sz="1600" dirty="0"/>
              <a:t> </a:t>
            </a:r>
            <a:r>
              <a:rPr lang="de-DE" sz="1600" dirty="0" err="1"/>
              <a:t>as</a:t>
            </a:r>
            <a:r>
              <a:rPr lang="de-DE" sz="1600" dirty="0"/>
              <a:t> 4th </a:t>
            </a:r>
            <a:r>
              <a:rPr lang="de-DE" sz="1600" dirty="0" err="1"/>
              <a:t>dimension</a:t>
            </a:r>
            <a:r>
              <a:rPr lang="de-DE" sz="1600" dirty="0"/>
              <a:t> </a:t>
            </a:r>
            <a:r>
              <a:rPr lang="de-DE" sz="1600" dirty="0" err="1"/>
              <a:t>of</a:t>
            </a:r>
            <a:r>
              <a:rPr lang="de-DE" sz="1600" dirty="0"/>
              <a:t> </a:t>
            </a:r>
            <a:r>
              <a:rPr lang="de-DE" sz="1600" dirty="0" err="1"/>
              <a:t>sustainability</a:t>
            </a:r>
            <a:r>
              <a:rPr lang="de-DE" sz="1600" dirty="0"/>
              <a:t> </a:t>
            </a:r>
          </a:p>
          <a:p>
            <a:endParaRPr lang="de-DE" sz="1600" dirty="0"/>
          </a:p>
          <a:p>
            <a:r>
              <a:rPr lang="de-DE" sz="1200" dirty="0"/>
              <a:t>(Hammond, 2019; </a:t>
            </a:r>
            <a:r>
              <a:rPr lang="de-DE" sz="1200" dirty="0" err="1"/>
              <a:t>Soini</a:t>
            </a:r>
            <a:r>
              <a:rPr lang="de-DE" sz="1200" dirty="0"/>
              <a:t> &amp; </a:t>
            </a:r>
            <a:r>
              <a:rPr lang="de-DE" sz="1200" dirty="0" err="1"/>
              <a:t>Dessein</a:t>
            </a:r>
            <a:r>
              <a:rPr lang="de-DE" sz="1200" dirty="0"/>
              <a:t>, 2016; </a:t>
            </a:r>
            <a:r>
              <a:rPr lang="de-DE" sz="1200" dirty="0" err="1"/>
              <a:t>Soini</a:t>
            </a:r>
            <a:r>
              <a:rPr lang="de-DE" sz="1200" dirty="0"/>
              <a:t> et al., 2015; </a:t>
            </a:r>
            <a:r>
              <a:rPr lang="de-DE" sz="1200" dirty="0" err="1"/>
              <a:t>Brocchi</a:t>
            </a:r>
            <a:r>
              <a:rPr lang="de-DE" sz="1200" dirty="0"/>
              <a:t>, 2010; </a:t>
            </a:r>
            <a:r>
              <a:rPr lang="de-DE" sz="1200" dirty="0" err="1"/>
              <a:t>Holrings</a:t>
            </a:r>
            <a:r>
              <a:rPr lang="de-DE" sz="1200" dirty="0"/>
              <a:t>, 2015; </a:t>
            </a:r>
            <a:r>
              <a:rPr lang="de-DE" sz="1200" dirty="0" err="1"/>
              <a:t>Godemann</a:t>
            </a:r>
            <a:r>
              <a:rPr lang="de-DE" sz="1200" dirty="0"/>
              <a:t> &amp; Michelsen, 2011; 2013; Weder et al., 2021; </a:t>
            </a:r>
            <a:r>
              <a:rPr lang="de-DE" sz="1200" dirty="0" err="1"/>
              <a:t>Karmasin</a:t>
            </a:r>
            <a:r>
              <a:rPr lang="de-DE" sz="1200" dirty="0"/>
              <a:t> &amp; Weder, 2008; Weder, 2012; </a:t>
            </a:r>
            <a:r>
              <a:rPr lang="de-DE" sz="1200" dirty="0" err="1"/>
              <a:t>Agyeman</a:t>
            </a:r>
            <a:r>
              <a:rPr lang="de-DE" sz="1200" dirty="0"/>
              <a:t>, 2007)</a:t>
            </a:r>
          </a:p>
          <a:p>
            <a:endParaRPr lang="en-AU" sz="1200" dirty="0"/>
          </a:p>
        </p:txBody>
      </p:sp>
      <p:sp>
        <p:nvSpPr>
          <p:cNvPr id="8" name="Textfeld 7">
            <a:extLst>
              <a:ext uri="{FF2B5EF4-FFF2-40B4-BE49-F238E27FC236}">
                <a16:creationId xmlns:a16="http://schemas.microsoft.com/office/drawing/2014/main" id="{3C150F18-8080-354C-895E-B4ED97D1ECF0}"/>
              </a:ext>
            </a:extLst>
          </p:cNvPr>
          <p:cNvSpPr txBox="1"/>
          <p:nvPr/>
        </p:nvSpPr>
        <p:spPr>
          <a:xfrm>
            <a:off x="4425564" y="4448303"/>
            <a:ext cx="2492476" cy="2554545"/>
          </a:xfrm>
          <a:prstGeom prst="rect">
            <a:avLst/>
          </a:prstGeom>
          <a:noFill/>
        </p:spPr>
        <p:txBody>
          <a:bodyPr wrap="square" rtlCol="0">
            <a:spAutoFit/>
          </a:bodyPr>
          <a:lstStyle/>
          <a:p>
            <a:r>
              <a:rPr lang="de-DE" sz="1600" dirty="0"/>
              <a:t>Communication </a:t>
            </a:r>
            <a:r>
              <a:rPr lang="de-DE" sz="1600" dirty="0" err="1"/>
              <a:t>as</a:t>
            </a:r>
            <a:r>
              <a:rPr lang="de-DE" sz="1600" dirty="0"/>
              <a:t> </a:t>
            </a:r>
            <a:r>
              <a:rPr lang="de-DE" sz="1600" dirty="0" err="1"/>
              <a:t>social</a:t>
            </a:r>
            <a:r>
              <a:rPr lang="de-DE" sz="1600" dirty="0"/>
              <a:t> </a:t>
            </a:r>
            <a:r>
              <a:rPr lang="de-DE" sz="1600" dirty="0" err="1"/>
              <a:t>practice</a:t>
            </a:r>
            <a:r>
              <a:rPr lang="de-DE" sz="1600" dirty="0"/>
              <a:t> </a:t>
            </a:r>
            <a:r>
              <a:rPr lang="de-DE" sz="1600" dirty="0" err="1"/>
              <a:t>leading</a:t>
            </a:r>
            <a:r>
              <a:rPr lang="de-DE" sz="1600" dirty="0"/>
              <a:t> </a:t>
            </a:r>
            <a:r>
              <a:rPr lang="de-DE" sz="1600" dirty="0" err="1"/>
              <a:t>to</a:t>
            </a:r>
            <a:r>
              <a:rPr lang="de-DE" sz="1600" dirty="0"/>
              <a:t> </a:t>
            </a:r>
            <a:r>
              <a:rPr lang="de-DE" sz="1600" dirty="0" err="1"/>
              <a:t>transformation</a:t>
            </a:r>
            <a:endParaRPr lang="de-DE" sz="1600" dirty="0"/>
          </a:p>
          <a:p>
            <a:endParaRPr lang="de-DE" sz="1600" dirty="0"/>
          </a:p>
          <a:p>
            <a:endParaRPr lang="de-DE" sz="1200" dirty="0"/>
          </a:p>
          <a:p>
            <a:r>
              <a:rPr lang="de-DE" sz="1200" dirty="0"/>
              <a:t>(</a:t>
            </a:r>
            <a:r>
              <a:rPr lang="en-AU" sz="1200" dirty="0" err="1"/>
              <a:t>Spinozzi</a:t>
            </a:r>
            <a:r>
              <a:rPr lang="en-AU" sz="1200" dirty="0"/>
              <a:t> &amp; </a:t>
            </a:r>
            <a:r>
              <a:rPr lang="en-AU" sz="1200" dirty="0" err="1"/>
              <a:t>Mazzanti</a:t>
            </a:r>
            <a:r>
              <a:rPr lang="en-AU" sz="1200" dirty="0"/>
              <a:t>, 2019; Balta </a:t>
            </a:r>
            <a:r>
              <a:rPr lang="en-AU" sz="1200" dirty="0" err="1"/>
              <a:t>Portolés</a:t>
            </a:r>
            <a:r>
              <a:rPr lang="en-AU" sz="1200" dirty="0"/>
              <a:t> &amp; </a:t>
            </a:r>
            <a:r>
              <a:rPr lang="en-AU" sz="1200" dirty="0" err="1"/>
              <a:t>Roig</a:t>
            </a:r>
            <a:r>
              <a:rPr lang="en-AU" sz="1200" dirty="0"/>
              <a:t> </a:t>
            </a:r>
            <a:r>
              <a:rPr lang="en-AU" sz="1200" dirty="0" err="1"/>
              <a:t>Madorran</a:t>
            </a:r>
            <a:r>
              <a:rPr lang="en-AU" sz="1200" dirty="0"/>
              <a:t>, 2013; </a:t>
            </a:r>
            <a:r>
              <a:rPr lang="en-AU" sz="1200" dirty="0" err="1"/>
              <a:t>Weder</a:t>
            </a:r>
            <a:r>
              <a:rPr lang="en-AU" sz="1200" dirty="0"/>
              <a:t>, 2021; (UN, 2021; Forum </a:t>
            </a:r>
            <a:r>
              <a:rPr lang="en-AU" sz="1200" dirty="0" err="1"/>
              <a:t>d’Avignon</a:t>
            </a:r>
            <a:r>
              <a:rPr lang="en-AU" sz="1200" dirty="0"/>
              <a:t>, 2014; COST Action IS1007; </a:t>
            </a:r>
            <a:r>
              <a:rPr lang="en-AU" sz="1200" dirty="0" err="1"/>
              <a:t>Weder</a:t>
            </a:r>
            <a:r>
              <a:rPr lang="en-AU" sz="1200" dirty="0"/>
              <a:t>, 2021)</a:t>
            </a:r>
          </a:p>
          <a:p>
            <a:endParaRPr lang="de-DE" sz="1200" dirty="0"/>
          </a:p>
          <a:p>
            <a:endParaRPr lang="en-AU" sz="1200" dirty="0"/>
          </a:p>
        </p:txBody>
      </p:sp>
      <p:pic>
        <p:nvPicPr>
          <p:cNvPr id="22" name="Picture 2" descr="Cultural sustainability: Three interpretations of cultural sustainability">
            <a:extLst>
              <a:ext uri="{FF2B5EF4-FFF2-40B4-BE49-F238E27FC236}">
                <a16:creationId xmlns:a16="http://schemas.microsoft.com/office/drawing/2014/main" id="{33B2F3EF-B5FC-A546-A412-9EE207B7B75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1682" t="39145" b="27940"/>
          <a:stretch/>
        </p:blipFill>
        <p:spPr bwMode="auto">
          <a:xfrm>
            <a:off x="7607363" y="2223148"/>
            <a:ext cx="3285106" cy="2116476"/>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6B0C3CC3-CDA0-8D47-8631-E876C0ECCEF3}"/>
              </a:ext>
            </a:extLst>
          </p:cNvPr>
          <p:cNvSpPr txBox="1"/>
          <p:nvPr/>
        </p:nvSpPr>
        <p:spPr>
          <a:xfrm>
            <a:off x="8233351" y="4449001"/>
            <a:ext cx="2088232" cy="1754326"/>
          </a:xfrm>
          <a:prstGeom prst="rect">
            <a:avLst/>
          </a:prstGeom>
          <a:noFill/>
        </p:spPr>
        <p:txBody>
          <a:bodyPr wrap="square" rtlCol="0">
            <a:spAutoFit/>
          </a:bodyPr>
          <a:lstStyle/>
          <a:p>
            <a:r>
              <a:rPr lang="en-AU" dirty="0"/>
              <a:t>Sustainability discourse: reflexivity, s. as intrinsic social value, mediatization and normalization</a:t>
            </a:r>
          </a:p>
        </p:txBody>
      </p:sp>
      <p:sp>
        <p:nvSpPr>
          <p:cNvPr id="26" name="Rechteck 25">
            <a:extLst>
              <a:ext uri="{FF2B5EF4-FFF2-40B4-BE49-F238E27FC236}">
                <a16:creationId xmlns:a16="http://schemas.microsoft.com/office/drawing/2014/main" id="{519B9A51-48A6-8248-B11F-88994DF06581}"/>
              </a:ext>
            </a:extLst>
          </p:cNvPr>
          <p:cNvSpPr/>
          <p:nvPr/>
        </p:nvSpPr>
        <p:spPr>
          <a:xfrm>
            <a:off x="6990218" y="1412775"/>
            <a:ext cx="4604977" cy="48319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Titel 1">
            <a:extLst>
              <a:ext uri="{FF2B5EF4-FFF2-40B4-BE49-F238E27FC236}">
                <a16:creationId xmlns:a16="http://schemas.microsoft.com/office/drawing/2014/main" id="{223ADF49-D95A-E047-958E-EEECC58662B7}"/>
              </a:ext>
            </a:extLst>
          </p:cNvPr>
          <p:cNvSpPr>
            <a:spLocks noGrp="1"/>
          </p:cNvSpPr>
          <p:nvPr>
            <p:ph type="title"/>
          </p:nvPr>
        </p:nvSpPr>
        <p:spPr>
          <a:xfrm>
            <a:off x="1199456" y="476672"/>
            <a:ext cx="10753195" cy="504056"/>
          </a:xfrm>
        </p:spPr>
        <p:txBody>
          <a:bodyPr/>
          <a:lstStyle/>
          <a:p>
            <a:r>
              <a:rPr lang="en-AU" dirty="0"/>
              <a:t>C. Existing body of knowledge</a:t>
            </a:r>
          </a:p>
        </p:txBody>
      </p:sp>
      <p:pic>
        <p:nvPicPr>
          <p:cNvPr id="15" name="Grafik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85723" y="2437210"/>
            <a:ext cx="1656982" cy="1849345"/>
          </a:xfrm>
          <a:prstGeom prst="rect">
            <a:avLst/>
          </a:prstGeom>
        </p:spPr>
      </p:pic>
      <p:pic>
        <p:nvPicPr>
          <p:cNvPr id="2" name="Grafik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84380" y="2467783"/>
            <a:ext cx="2134752" cy="1853625"/>
          </a:xfrm>
          <a:prstGeom prst="rect">
            <a:avLst/>
          </a:prstGeom>
        </p:spPr>
      </p:pic>
    </p:spTree>
    <p:extLst>
      <p:ext uri="{BB962C8B-B14F-4D97-AF65-F5344CB8AC3E}">
        <p14:creationId xmlns:p14="http://schemas.microsoft.com/office/powerpoint/2010/main" val="1286906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val 24">
            <a:extLst>
              <a:ext uri="{FF2B5EF4-FFF2-40B4-BE49-F238E27FC236}">
                <a16:creationId xmlns:a16="http://schemas.microsoft.com/office/drawing/2014/main" id="{72696267-9BD9-7F43-8DDE-35E1E0B26C3B}"/>
              </a:ext>
            </a:extLst>
          </p:cNvPr>
          <p:cNvSpPr/>
          <p:nvPr/>
        </p:nvSpPr>
        <p:spPr>
          <a:xfrm>
            <a:off x="7107577" y="1531836"/>
            <a:ext cx="4339780" cy="2616102"/>
          </a:xfrm>
          <a:prstGeom prst="ellipse">
            <a:avLst/>
          </a:prstGeom>
          <a:noFill/>
          <a:ln>
            <a:solidFill>
              <a:srgbClr val="115C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extfeld 15">
            <a:extLst>
              <a:ext uri="{FF2B5EF4-FFF2-40B4-BE49-F238E27FC236}">
                <a16:creationId xmlns:a16="http://schemas.microsoft.com/office/drawing/2014/main" id="{8D10E773-F61F-3242-A66B-4816A98E9464}"/>
              </a:ext>
            </a:extLst>
          </p:cNvPr>
          <p:cNvSpPr txBox="1"/>
          <p:nvPr/>
        </p:nvSpPr>
        <p:spPr>
          <a:xfrm>
            <a:off x="1094158" y="1690688"/>
            <a:ext cx="2777835" cy="584775"/>
          </a:xfrm>
          <a:prstGeom prst="rect">
            <a:avLst/>
          </a:prstGeom>
          <a:noFill/>
        </p:spPr>
        <p:txBody>
          <a:bodyPr wrap="square" rtlCol="0">
            <a:spAutoFit/>
          </a:bodyPr>
          <a:lstStyle/>
          <a:p>
            <a:pPr algn="ctr"/>
            <a:r>
              <a:rPr lang="en-AU" sz="1600" dirty="0">
                <a:solidFill>
                  <a:srgbClr val="2C287C"/>
                </a:solidFill>
                <a:latin typeface="+mj-lt"/>
              </a:rPr>
              <a:t>Communication </a:t>
            </a:r>
            <a:r>
              <a:rPr lang="en-AU" sz="1600" i="1" dirty="0">
                <a:solidFill>
                  <a:srgbClr val="2C287C"/>
                </a:solidFill>
                <a:latin typeface="+mj-lt"/>
              </a:rPr>
              <a:t>in</a:t>
            </a:r>
            <a:r>
              <a:rPr lang="en-AU" sz="1600" dirty="0">
                <a:solidFill>
                  <a:srgbClr val="2C287C"/>
                </a:solidFill>
                <a:latin typeface="+mj-lt"/>
              </a:rPr>
              <a:t> sustainable development</a:t>
            </a:r>
          </a:p>
        </p:txBody>
      </p:sp>
      <p:sp>
        <p:nvSpPr>
          <p:cNvPr id="18" name="Textfeld 17">
            <a:extLst>
              <a:ext uri="{FF2B5EF4-FFF2-40B4-BE49-F238E27FC236}">
                <a16:creationId xmlns:a16="http://schemas.microsoft.com/office/drawing/2014/main" id="{4ADDCC88-16BE-8A4F-9EA7-EAA7F9DC0000}"/>
              </a:ext>
            </a:extLst>
          </p:cNvPr>
          <p:cNvSpPr txBox="1"/>
          <p:nvPr/>
        </p:nvSpPr>
        <p:spPr>
          <a:xfrm>
            <a:off x="4162839" y="1690688"/>
            <a:ext cx="2777835" cy="584775"/>
          </a:xfrm>
          <a:prstGeom prst="rect">
            <a:avLst/>
          </a:prstGeom>
          <a:noFill/>
        </p:spPr>
        <p:txBody>
          <a:bodyPr wrap="square" rtlCol="0">
            <a:spAutoFit/>
          </a:bodyPr>
          <a:lstStyle/>
          <a:p>
            <a:pPr algn="ctr"/>
            <a:r>
              <a:rPr lang="en-AU" sz="1600" dirty="0">
                <a:solidFill>
                  <a:srgbClr val="2C287C"/>
                </a:solidFill>
                <a:latin typeface="+mj-lt"/>
              </a:rPr>
              <a:t>Communication </a:t>
            </a:r>
            <a:r>
              <a:rPr lang="en-AU" sz="1600" i="1" dirty="0">
                <a:solidFill>
                  <a:srgbClr val="2C287C"/>
                </a:solidFill>
                <a:latin typeface="+mj-lt"/>
              </a:rPr>
              <a:t>for </a:t>
            </a:r>
            <a:r>
              <a:rPr lang="en-AU" sz="1600" dirty="0">
                <a:solidFill>
                  <a:srgbClr val="2C287C"/>
                </a:solidFill>
                <a:latin typeface="+mj-lt"/>
              </a:rPr>
              <a:t>sustainable development</a:t>
            </a:r>
          </a:p>
        </p:txBody>
      </p:sp>
      <p:sp>
        <p:nvSpPr>
          <p:cNvPr id="19" name="Textfeld 18">
            <a:extLst>
              <a:ext uri="{FF2B5EF4-FFF2-40B4-BE49-F238E27FC236}">
                <a16:creationId xmlns:a16="http://schemas.microsoft.com/office/drawing/2014/main" id="{F98C3704-1A34-604E-B0D4-E97A0884BE6B}"/>
              </a:ext>
            </a:extLst>
          </p:cNvPr>
          <p:cNvSpPr txBox="1"/>
          <p:nvPr/>
        </p:nvSpPr>
        <p:spPr>
          <a:xfrm>
            <a:off x="7858945" y="1800765"/>
            <a:ext cx="2777835" cy="338554"/>
          </a:xfrm>
          <a:prstGeom prst="rect">
            <a:avLst/>
          </a:prstGeom>
          <a:noFill/>
        </p:spPr>
        <p:txBody>
          <a:bodyPr wrap="square" rtlCol="0">
            <a:spAutoFit/>
          </a:bodyPr>
          <a:lstStyle/>
          <a:p>
            <a:pPr algn="ctr"/>
            <a:r>
              <a:rPr lang="en-AU" sz="1600" dirty="0">
                <a:solidFill>
                  <a:srgbClr val="2C287C"/>
                </a:solidFill>
                <a:latin typeface="+mj-lt"/>
              </a:rPr>
              <a:t>Culture </a:t>
            </a:r>
            <a:r>
              <a:rPr lang="en-AU" sz="1600" i="1" dirty="0">
                <a:solidFill>
                  <a:srgbClr val="2C287C"/>
                </a:solidFill>
                <a:latin typeface="+mj-lt"/>
              </a:rPr>
              <a:t>of </a:t>
            </a:r>
            <a:r>
              <a:rPr lang="en-AU" sz="1600" dirty="0">
                <a:solidFill>
                  <a:srgbClr val="2C287C"/>
                </a:solidFill>
                <a:latin typeface="+mj-lt"/>
              </a:rPr>
              <a:t>sustainability</a:t>
            </a:r>
          </a:p>
        </p:txBody>
      </p:sp>
      <p:sp>
        <p:nvSpPr>
          <p:cNvPr id="7" name="Textfeld 6">
            <a:extLst>
              <a:ext uri="{FF2B5EF4-FFF2-40B4-BE49-F238E27FC236}">
                <a16:creationId xmlns:a16="http://schemas.microsoft.com/office/drawing/2014/main" id="{87C3F743-31DA-2645-B1DA-75E8069BE915}"/>
              </a:ext>
            </a:extLst>
          </p:cNvPr>
          <p:cNvSpPr txBox="1"/>
          <p:nvPr/>
        </p:nvSpPr>
        <p:spPr>
          <a:xfrm>
            <a:off x="1340050" y="4448303"/>
            <a:ext cx="2515051" cy="2369880"/>
          </a:xfrm>
          <a:prstGeom prst="rect">
            <a:avLst/>
          </a:prstGeom>
          <a:noFill/>
        </p:spPr>
        <p:txBody>
          <a:bodyPr wrap="square" rtlCol="0">
            <a:spAutoFit/>
          </a:bodyPr>
          <a:lstStyle/>
          <a:p>
            <a:r>
              <a:rPr lang="de-DE" sz="1600" dirty="0" err="1"/>
              <a:t>culture</a:t>
            </a:r>
            <a:r>
              <a:rPr lang="de-DE" sz="1600" dirty="0"/>
              <a:t> / </a:t>
            </a:r>
            <a:r>
              <a:rPr lang="de-DE" sz="1600" dirty="0" err="1"/>
              <a:t>communication</a:t>
            </a:r>
            <a:r>
              <a:rPr lang="de-DE" sz="1600" dirty="0"/>
              <a:t> </a:t>
            </a:r>
            <a:r>
              <a:rPr lang="de-DE" sz="1600" dirty="0" err="1"/>
              <a:t>as</a:t>
            </a:r>
            <a:r>
              <a:rPr lang="de-DE" sz="1600" dirty="0"/>
              <a:t> 4th </a:t>
            </a:r>
            <a:r>
              <a:rPr lang="de-DE" sz="1600" dirty="0" err="1"/>
              <a:t>dimension</a:t>
            </a:r>
            <a:r>
              <a:rPr lang="de-DE" sz="1600" dirty="0"/>
              <a:t> </a:t>
            </a:r>
            <a:r>
              <a:rPr lang="de-DE" sz="1600" dirty="0" err="1"/>
              <a:t>of</a:t>
            </a:r>
            <a:r>
              <a:rPr lang="de-DE" sz="1600" dirty="0"/>
              <a:t> </a:t>
            </a:r>
            <a:r>
              <a:rPr lang="de-DE" sz="1600" dirty="0" err="1"/>
              <a:t>sustainability</a:t>
            </a:r>
            <a:r>
              <a:rPr lang="de-DE" sz="1600" dirty="0"/>
              <a:t> </a:t>
            </a:r>
          </a:p>
          <a:p>
            <a:endParaRPr lang="de-DE" sz="1600" dirty="0"/>
          </a:p>
          <a:p>
            <a:r>
              <a:rPr lang="de-DE" sz="1200" dirty="0"/>
              <a:t>(Hammond, 2019; </a:t>
            </a:r>
            <a:r>
              <a:rPr lang="de-DE" sz="1200" dirty="0" err="1"/>
              <a:t>Soini</a:t>
            </a:r>
            <a:r>
              <a:rPr lang="de-DE" sz="1200" dirty="0"/>
              <a:t> &amp; </a:t>
            </a:r>
            <a:r>
              <a:rPr lang="de-DE" sz="1200" dirty="0" err="1"/>
              <a:t>Dessein</a:t>
            </a:r>
            <a:r>
              <a:rPr lang="de-DE" sz="1200" dirty="0"/>
              <a:t>, 2016; </a:t>
            </a:r>
            <a:r>
              <a:rPr lang="de-DE" sz="1200" dirty="0" err="1"/>
              <a:t>Soini</a:t>
            </a:r>
            <a:r>
              <a:rPr lang="de-DE" sz="1200" dirty="0"/>
              <a:t> et al., 2015; </a:t>
            </a:r>
            <a:r>
              <a:rPr lang="de-DE" sz="1200" dirty="0" err="1"/>
              <a:t>Brocchi</a:t>
            </a:r>
            <a:r>
              <a:rPr lang="de-DE" sz="1200" dirty="0"/>
              <a:t>, 2010; </a:t>
            </a:r>
            <a:r>
              <a:rPr lang="de-DE" sz="1200" dirty="0" err="1"/>
              <a:t>Holrings</a:t>
            </a:r>
            <a:r>
              <a:rPr lang="de-DE" sz="1200" dirty="0"/>
              <a:t>, 2015; </a:t>
            </a:r>
            <a:r>
              <a:rPr lang="de-DE" sz="1200" dirty="0" err="1"/>
              <a:t>Godemann</a:t>
            </a:r>
            <a:r>
              <a:rPr lang="de-DE" sz="1200" dirty="0"/>
              <a:t> &amp; Michelsen, 2011; 2013; Weder et al., 2021; </a:t>
            </a:r>
            <a:r>
              <a:rPr lang="de-DE" sz="1200" dirty="0" err="1"/>
              <a:t>Karmasin</a:t>
            </a:r>
            <a:r>
              <a:rPr lang="de-DE" sz="1200" dirty="0"/>
              <a:t> &amp; Weder, 2008; Weder, 2012; </a:t>
            </a:r>
            <a:r>
              <a:rPr lang="de-DE" sz="1200" dirty="0" err="1"/>
              <a:t>Agyeman</a:t>
            </a:r>
            <a:r>
              <a:rPr lang="de-DE" sz="1200" dirty="0"/>
              <a:t>, 2007)</a:t>
            </a:r>
          </a:p>
          <a:p>
            <a:endParaRPr lang="en-AU" sz="1200" dirty="0"/>
          </a:p>
        </p:txBody>
      </p:sp>
      <p:sp>
        <p:nvSpPr>
          <p:cNvPr id="8" name="Textfeld 7">
            <a:extLst>
              <a:ext uri="{FF2B5EF4-FFF2-40B4-BE49-F238E27FC236}">
                <a16:creationId xmlns:a16="http://schemas.microsoft.com/office/drawing/2014/main" id="{3C150F18-8080-354C-895E-B4ED97D1ECF0}"/>
              </a:ext>
            </a:extLst>
          </p:cNvPr>
          <p:cNvSpPr txBox="1"/>
          <p:nvPr/>
        </p:nvSpPr>
        <p:spPr>
          <a:xfrm>
            <a:off x="4425564" y="4448303"/>
            <a:ext cx="2492476" cy="2554545"/>
          </a:xfrm>
          <a:prstGeom prst="rect">
            <a:avLst/>
          </a:prstGeom>
          <a:noFill/>
        </p:spPr>
        <p:txBody>
          <a:bodyPr wrap="square" rtlCol="0">
            <a:spAutoFit/>
          </a:bodyPr>
          <a:lstStyle/>
          <a:p>
            <a:r>
              <a:rPr lang="de-DE" sz="1600" dirty="0"/>
              <a:t>Communication </a:t>
            </a:r>
            <a:r>
              <a:rPr lang="de-DE" sz="1600" dirty="0" err="1"/>
              <a:t>as</a:t>
            </a:r>
            <a:r>
              <a:rPr lang="de-DE" sz="1600" dirty="0"/>
              <a:t> </a:t>
            </a:r>
            <a:r>
              <a:rPr lang="de-DE" sz="1600" dirty="0" err="1"/>
              <a:t>social</a:t>
            </a:r>
            <a:r>
              <a:rPr lang="de-DE" sz="1600" dirty="0"/>
              <a:t> </a:t>
            </a:r>
            <a:r>
              <a:rPr lang="de-DE" sz="1600" dirty="0" err="1"/>
              <a:t>practice</a:t>
            </a:r>
            <a:r>
              <a:rPr lang="de-DE" sz="1600" dirty="0"/>
              <a:t> </a:t>
            </a:r>
            <a:r>
              <a:rPr lang="de-DE" sz="1600" dirty="0" err="1"/>
              <a:t>leading</a:t>
            </a:r>
            <a:r>
              <a:rPr lang="de-DE" sz="1600" dirty="0"/>
              <a:t> </a:t>
            </a:r>
            <a:r>
              <a:rPr lang="de-DE" sz="1600" dirty="0" err="1"/>
              <a:t>to</a:t>
            </a:r>
            <a:r>
              <a:rPr lang="de-DE" sz="1600" dirty="0"/>
              <a:t> </a:t>
            </a:r>
            <a:r>
              <a:rPr lang="de-DE" sz="1600" dirty="0" err="1"/>
              <a:t>transformation</a:t>
            </a:r>
            <a:endParaRPr lang="de-DE" sz="1600" dirty="0"/>
          </a:p>
          <a:p>
            <a:endParaRPr lang="de-DE" sz="1600" dirty="0"/>
          </a:p>
          <a:p>
            <a:endParaRPr lang="de-DE" sz="1200" dirty="0"/>
          </a:p>
          <a:p>
            <a:r>
              <a:rPr lang="de-DE" sz="1200" dirty="0"/>
              <a:t>(</a:t>
            </a:r>
            <a:r>
              <a:rPr lang="en-AU" sz="1200" dirty="0" err="1"/>
              <a:t>Spinozzi</a:t>
            </a:r>
            <a:r>
              <a:rPr lang="en-AU" sz="1200" dirty="0"/>
              <a:t> &amp; </a:t>
            </a:r>
            <a:r>
              <a:rPr lang="en-AU" sz="1200" dirty="0" err="1"/>
              <a:t>Mazzanti</a:t>
            </a:r>
            <a:r>
              <a:rPr lang="en-AU" sz="1200" dirty="0"/>
              <a:t>, 2019; Balta </a:t>
            </a:r>
            <a:r>
              <a:rPr lang="en-AU" sz="1200" dirty="0" err="1"/>
              <a:t>Portolés</a:t>
            </a:r>
            <a:r>
              <a:rPr lang="en-AU" sz="1200" dirty="0"/>
              <a:t> &amp; </a:t>
            </a:r>
            <a:r>
              <a:rPr lang="en-AU" sz="1200" dirty="0" err="1"/>
              <a:t>Roig</a:t>
            </a:r>
            <a:r>
              <a:rPr lang="en-AU" sz="1200" dirty="0"/>
              <a:t> </a:t>
            </a:r>
            <a:r>
              <a:rPr lang="en-AU" sz="1200" dirty="0" err="1"/>
              <a:t>Madorran</a:t>
            </a:r>
            <a:r>
              <a:rPr lang="en-AU" sz="1200" dirty="0"/>
              <a:t>, 2013; </a:t>
            </a:r>
            <a:r>
              <a:rPr lang="en-AU" sz="1200" dirty="0" err="1"/>
              <a:t>Weder</a:t>
            </a:r>
            <a:r>
              <a:rPr lang="en-AU" sz="1200" dirty="0"/>
              <a:t>, 2021; (UN, 2021; Forum </a:t>
            </a:r>
            <a:r>
              <a:rPr lang="en-AU" sz="1200" dirty="0" err="1"/>
              <a:t>d’Avignon</a:t>
            </a:r>
            <a:r>
              <a:rPr lang="en-AU" sz="1200" dirty="0"/>
              <a:t>, 2014; COST Action IS1007; </a:t>
            </a:r>
            <a:r>
              <a:rPr lang="en-AU" sz="1200" dirty="0" err="1"/>
              <a:t>Weder</a:t>
            </a:r>
            <a:r>
              <a:rPr lang="en-AU" sz="1200" dirty="0"/>
              <a:t>, 2021)</a:t>
            </a:r>
          </a:p>
          <a:p>
            <a:endParaRPr lang="de-DE" sz="1200" dirty="0"/>
          </a:p>
          <a:p>
            <a:endParaRPr lang="en-AU" sz="1200" dirty="0"/>
          </a:p>
        </p:txBody>
      </p:sp>
      <p:sp>
        <p:nvSpPr>
          <p:cNvPr id="3" name="Textfeld 2">
            <a:extLst>
              <a:ext uri="{FF2B5EF4-FFF2-40B4-BE49-F238E27FC236}">
                <a16:creationId xmlns:a16="http://schemas.microsoft.com/office/drawing/2014/main" id="{6B0C3CC3-CDA0-8D47-8631-E876C0ECCEF3}"/>
              </a:ext>
            </a:extLst>
          </p:cNvPr>
          <p:cNvSpPr txBox="1"/>
          <p:nvPr/>
        </p:nvSpPr>
        <p:spPr>
          <a:xfrm>
            <a:off x="8233351" y="4449001"/>
            <a:ext cx="2088232" cy="1754326"/>
          </a:xfrm>
          <a:prstGeom prst="rect">
            <a:avLst/>
          </a:prstGeom>
          <a:noFill/>
        </p:spPr>
        <p:txBody>
          <a:bodyPr wrap="square" rtlCol="0">
            <a:spAutoFit/>
          </a:bodyPr>
          <a:lstStyle/>
          <a:p>
            <a:r>
              <a:rPr lang="en-AU" dirty="0"/>
              <a:t>Sustainability discourse: reflexivity, s. as intrinsic social value, mediatization and normalization</a:t>
            </a:r>
          </a:p>
        </p:txBody>
      </p:sp>
      <p:sp>
        <p:nvSpPr>
          <p:cNvPr id="14" name="Titel 1">
            <a:extLst>
              <a:ext uri="{FF2B5EF4-FFF2-40B4-BE49-F238E27FC236}">
                <a16:creationId xmlns:a16="http://schemas.microsoft.com/office/drawing/2014/main" id="{223ADF49-D95A-E047-958E-EEECC58662B7}"/>
              </a:ext>
            </a:extLst>
          </p:cNvPr>
          <p:cNvSpPr>
            <a:spLocks noGrp="1"/>
          </p:cNvSpPr>
          <p:nvPr>
            <p:ph type="title"/>
          </p:nvPr>
        </p:nvSpPr>
        <p:spPr>
          <a:xfrm>
            <a:off x="1199456" y="476672"/>
            <a:ext cx="10753195" cy="504056"/>
          </a:xfrm>
        </p:spPr>
        <p:txBody>
          <a:bodyPr/>
          <a:lstStyle/>
          <a:p>
            <a:r>
              <a:rPr lang="en-AU" dirty="0"/>
              <a:t>C. Existing body of knowledge</a:t>
            </a:r>
          </a:p>
        </p:txBody>
      </p:sp>
      <p:pic>
        <p:nvPicPr>
          <p:cNvPr id="13" name="Grafik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85723" y="2437210"/>
            <a:ext cx="1656982" cy="1849345"/>
          </a:xfrm>
          <a:prstGeom prst="rect">
            <a:avLst/>
          </a:prstGeom>
        </p:spPr>
      </p:pic>
      <p:pic>
        <p:nvPicPr>
          <p:cNvPr id="15" name="Grafik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11824" y="2420888"/>
            <a:ext cx="2134752" cy="1853625"/>
          </a:xfrm>
          <a:prstGeom prst="rect">
            <a:avLst/>
          </a:prstGeom>
        </p:spPr>
      </p:pic>
      <p:pic>
        <p:nvPicPr>
          <p:cNvPr id="2" name="Grafik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39068" y="2397093"/>
            <a:ext cx="1817588" cy="1560755"/>
          </a:xfrm>
          <a:prstGeom prst="rect">
            <a:avLst/>
          </a:prstGeom>
        </p:spPr>
      </p:pic>
    </p:spTree>
    <p:extLst>
      <p:ext uri="{BB962C8B-B14F-4D97-AF65-F5344CB8AC3E}">
        <p14:creationId xmlns:p14="http://schemas.microsoft.com/office/powerpoint/2010/main" val="5177424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38A03C-3AEF-1145-9E4C-A3B2FE877686}"/>
              </a:ext>
            </a:extLst>
          </p:cNvPr>
          <p:cNvSpPr>
            <a:spLocks noGrp="1"/>
          </p:cNvSpPr>
          <p:nvPr>
            <p:ph type="title"/>
          </p:nvPr>
        </p:nvSpPr>
        <p:spPr/>
        <p:txBody>
          <a:bodyPr anchor="ctr">
            <a:normAutofit/>
          </a:bodyPr>
          <a:lstStyle/>
          <a:p>
            <a:r>
              <a:rPr lang="en-AU" dirty="0"/>
              <a:t>D. Epistemic “core”?</a:t>
            </a:r>
          </a:p>
        </p:txBody>
      </p:sp>
      <p:sp>
        <p:nvSpPr>
          <p:cNvPr id="6" name="Inhaltsplatzhalter 5">
            <a:extLst>
              <a:ext uri="{FF2B5EF4-FFF2-40B4-BE49-F238E27FC236}">
                <a16:creationId xmlns:a16="http://schemas.microsoft.com/office/drawing/2014/main" id="{B38959B0-8AD4-004A-8D04-D8D769573B69}"/>
              </a:ext>
            </a:extLst>
          </p:cNvPr>
          <p:cNvSpPr>
            <a:spLocks noGrp="1"/>
          </p:cNvSpPr>
          <p:nvPr>
            <p:ph idx="1"/>
          </p:nvPr>
        </p:nvSpPr>
        <p:spPr/>
        <p:txBody>
          <a:bodyPr>
            <a:normAutofit fontScale="92500" lnSpcReduction="10000"/>
          </a:bodyPr>
          <a:lstStyle/>
          <a:p>
            <a:pPr marL="57150" indent="0">
              <a:lnSpc>
                <a:spcPct val="90000"/>
              </a:lnSpc>
              <a:buNone/>
            </a:pPr>
            <a:r>
              <a:rPr lang="de-AT" sz="2400" b="1" dirty="0" err="1"/>
              <a:t>Does</a:t>
            </a:r>
            <a:r>
              <a:rPr lang="de-AT" sz="2400" b="1" dirty="0"/>
              <a:t> „</a:t>
            </a:r>
            <a:r>
              <a:rPr lang="de-AT" sz="2400" b="1" dirty="0" err="1"/>
              <a:t>Sustainability</a:t>
            </a:r>
            <a:r>
              <a:rPr lang="de-AT" sz="2400" b="1" dirty="0"/>
              <a:t> Communication“ </a:t>
            </a:r>
            <a:r>
              <a:rPr lang="de-AT" sz="2400" b="1" dirty="0" err="1"/>
              <a:t>have</a:t>
            </a:r>
            <a:r>
              <a:rPr lang="de-AT" sz="2400" b="1" dirty="0"/>
              <a:t> an </a:t>
            </a:r>
            <a:r>
              <a:rPr lang="de-AT" sz="2400" b="1" dirty="0" err="1"/>
              <a:t>epistemic</a:t>
            </a:r>
            <a:r>
              <a:rPr lang="de-AT" sz="2400" b="1" dirty="0"/>
              <a:t> </a:t>
            </a:r>
            <a:r>
              <a:rPr lang="de-AT" sz="2400" b="1" dirty="0" err="1"/>
              <a:t>core</a:t>
            </a:r>
            <a:r>
              <a:rPr lang="de-AT" sz="2400" b="1" dirty="0"/>
              <a:t>?</a:t>
            </a:r>
          </a:p>
          <a:p>
            <a:pPr marL="57150" indent="0">
              <a:lnSpc>
                <a:spcPct val="90000"/>
              </a:lnSpc>
              <a:buNone/>
            </a:pPr>
            <a:endParaRPr lang="de-AT" sz="2400" dirty="0"/>
          </a:p>
          <a:p>
            <a:r>
              <a:rPr lang="en-AU" sz="2400" dirty="0"/>
              <a:t>Popularization concepts (concepts, plans be made known to the general public, offer concrete orientation for action)</a:t>
            </a:r>
          </a:p>
          <a:p>
            <a:r>
              <a:rPr lang="en-AU" sz="2400" dirty="0"/>
              <a:t>Innovation &amp; alliance concepts (social, technological innovations should be initiated; variety of social actors should work together; strategic networks)</a:t>
            </a:r>
          </a:p>
          <a:p>
            <a:r>
              <a:rPr lang="en-AU" sz="2400" dirty="0"/>
              <a:t>Information &amp; education concepts (content and aspects of SD need to be implemented in the education system; learn about S &amp; develop reflexive competences)</a:t>
            </a:r>
          </a:p>
          <a:p>
            <a:pPr marL="0" indent="0">
              <a:buNone/>
            </a:pPr>
            <a:r>
              <a:rPr lang="en-AU" sz="2400" dirty="0"/>
              <a:t>BUT: Research concepts – not yet developed: interdisciplinary scientific discourse, development of own perspectives and applications needed – especially for economic and political actors</a:t>
            </a:r>
          </a:p>
          <a:p>
            <a:endParaRPr lang="en-AU" sz="2400" dirty="0"/>
          </a:p>
          <a:p>
            <a:endParaRPr lang="en-AU" sz="2400" dirty="0"/>
          </a:p>
        </p:txBody>
      </p:sp>
    </p:spTree>
    <p:extLst>
      <p:ext uri="{BB962C8B-B14F-4D97-AF65-F5344CB8AC3E}">
        <p14:creationId xmlns:p14="http://schemas.microsoft.com/office/powerpoint/2010/main" val="30705840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38A03C-3AEF-1145-9E4C-A3B2FE877686}"/>
              </a:ext>
            </a:extLst>
          </p:cNvPr>
          <p:cNvSpPr>
            <a:spLocks noGrp="1"/>
          </p:cNvSpPr>
          <p:nvPr>
            <p:ph type="title"/>
          </p:nvPr>
        </p:nvSpPr>
        <p:spPr/>
        <p:txBody>
          <a:bodyPr anchor="ctr">
            <a:normAutofit/>
          </a:bodyPr>
          <a:lstStyle/>
          <a:p>
            <a:r>
              <a:rPr lang="en-AU" dirty="0"/>
              <a:t>D. Epistemic “core”?</a:t>
            </a:r>
          </a:p>
        </p:txBody>
      </p:sp>
      <p:sp>
        <p:nvSpPr>
          <p:cNvPr id="6" name="Inhaltsplatzhalter 5">
            <a:extLst>
              <a:ext uri="{FF2B5EF4-FFF2-40B4-BE49-F238E27FC236}">
                <a16:creationId xmlns:a16="http://schemas.microsoft.com/office/drawing/2014/main" id="{B38959B0-8AD4-004A-8D04-D8D769573B69}"/>
              </a:ext>
            </a:extLst>
          </p:cNvPr>
          <p:cNvSpPr>
            <a:spLocks noGrp="1"/>
          </p:cNvSpPr>
          <p:nvPr>
            <p:ph idx="1"/>
          </p:nvPr>
        </p:nvSpPr>
        <p:spPr/>
        <p:txBody>
          <a:bodyPr>
            <a:normAutofit fontScale="92500" lnSpcReduction="10000"/>
          </a:bodyPr>
          <a:lstStyle/>
          <a:p>
            <a:pPr marL="57150" indent="0">
              <a:lnSpc>
                <a:spcPct val="90000"/>
              </a:lnSpc>
              <a:buNone/>
            </a:pPr>
            <a:r>
              <a:rPr lang="en-GB" sz="2400" b="1" dirty="0" smtClean="0"/>
              <a:t>Does „Sustainability Communication“ have an epistemic core?</a:t>
            </a:r>
          </a:p>
          <a:p>
            <a:pPr marL="57150" indent="0">
              <a:lnSpc>
                <a:spcPct val="90000"/>
              </a:lnSpc>
              <a:buNone/>
            </a:pPr>
            <a:endParaRPr lang="en-GB" sz="2400" dirty="0" smtClean="0"/>
          </a:p>
          <a:p>
            <a:pPr marL="57150" indent="0">
              <a:lnSpc>
                <a:spcPct val="90000"/>
              </a:lnSpc>
              <a:buNone/>
            </a:pPr>
            <a:r>
              <a:rPr lang="en-GB" sz="2400" dirty="0" smtClean="0"/>
              <a:t>SC: as process of mutual understanding dealing with the future development of society at the core of which is a vision of sustainability (</a:t>
            </a:r>
            <a:r>
              <a:rPr lang="en-GB" sz="2400" dirty="0" err="1" smtClean="0"/>
              <a:t>Godemann</a:t>
            </a:r>
            <a:r>
              <a:rPr lang="en-GB" sz="2400" dirty="0" smtClean="0"/>
              <a:t> / </a:t>
            </a:r>
            <a:r>
              <a:rPr lang="en-GB" sz="2400" dirty="0" err="1" smtClean="0"/>
              <a:t>Michelsen</a:t>
            </a:r>
            <a:r>
              <a:rPr lang="en-GB" sz="2400" dirty="0" smtClean="0"/>
              <a:t>, 2011)</a:t>
            </a:r>
          </a:p>
          <a:p>
            <a:pPr marL="57150" indent="0">
              <a:lnSpc>
                <a:spcPct val="90000"/>
              </a:lnSpc>
              <a:buNone/>
            </a:pPr>
            <a:endParaRPr lang="en-GB" sz="2400" dirty="0" smtClean="0"/>
          </a:p>
          <a:p>
            <a:pPr marL="57150" indent="0">
              <a:lnSpc>
                <a:spcPct val="90000"/>
              </a:lnSpc>
              <a:buNone/>
            </a:pPr>
            <a:r>
              <a:rPr lang="en-GB" sz="2400" i="1" dirty="0" smtClean="0"/>
              <a:t>Mutual understanding </a:t>
            </a:r>
            <a:r>
              <a:rPr lang="en-GB" sz="2400" dirty="0" smtClean="0"/>
              <a:t>on:</a:t>
            </a:r>
          </a:p>
          <a:p>
            <a:pPr marL="400050">
              <a:lnSpc>
                <a:spcPct val="90000"/>
              </a:lnSpc>
            </a:pPr>
            <a:r>
              <a:rPr lang="en-GB" sz="2400" dirty="0" smtClean="0"/>
              <a:t>An individual level</a:t>
            </a:r>
          </a:p>
          <a:p>
            <a:pPr marL="400050">
              <a:lnSpc>
                <a:spcPct val="90000"/>
              </a:lnSpc>
            </a:pPr>
            <a:r>
              <a:rPr lang="en-GB" sz="2400" dirty="0" smtClean="0"/>
              <a:t>An organizational level </a:t>
            </a:r>
          </a:p>
          <a:p>
            <a:pPr marL="400050">
              <a:lnSpc>
                <a:spcPct val="90000"/>
              </a:lnSpc>
            </a:pPr>
            <a:r>
              <a:rPr lang="en-GB" sz="2400" dirty="0" smtClean="0"/>
              <a:t>A societal level and:</a:t>
            </a:r>
          </a:p>
          <a:p>
            <a:pPr marL="57150" indent="0">
              <a:lnSpc>
                <a:spcPct val="90000"/>
              </a:lnSpc>
              <a:buNone/>
            </a:pPr>
            <a:r>
              <a:rPr lang="en-GB" sz="2400" dirty="0" smtClean="0"/>
              <a:t>... between individuals and institutions, between institutions and within institutions, in schools &amp; Universities, in the media, in politics, in communities and at a regional, national and international level</a:t>
            </a:r>
          </a:p>
          <a:p>
            <a:endParaRPr lang="en-GB" dirty="0"/>
          </a:p>
        </p:txBody>
      </p:sp>
    </p:spTree>
    <p:extLst>
      <p:ext uri="{BB962C8B-B14F-4D97-AF65-F5344CB8AC3E}">
        <p14:creationId xmlns:p14="http://schemas.microsoft.com/office/powerpoint/2010/main" val="1650571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D8C6464B-4F58-C34F-A744-C39749CC117F}"/>
              </a:ext>
            </a:extLst>
          </p:cNvPr>
          <p:cNvSpPr/>
          <p:nvPr/>
        </p:nvSpPr>
        <p:spPr>
          <a:xfrm>
            <a:off x="1186463" y="3573016"/>
            <a:ext cx="10992544" cy="936104"/>
          </a:xfrm>
          <a:prstGeom prst="rect">
            <a:avLst/>
          </a:prstGeom>
          <a:solidFill>
            <a:srgbClr val="BEBC32"/>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122" name="Rectangle 2"/>
          <p:cNvSpPr>
            <a:spLocks noGrp="1" noChangeArrowheads="1"/>
          </p:cNvSpPr>
          <p:nvPr>
            <p:ph type="title"/>
          </p:nvPr>
        </p:nvSpPr>
        <p:spPr/>
        <p:txBody>
          <a:bodyPr/>
          <a:lstStyle/>
          <a:p>
            <a:pPr algn="ctr"/>
            <a:r>
              <a:rPr lang="de-DE" dirty="0">
                <a:solidFill>
                  <a:schemeClr val="bg1"/>
                </a:solidFill>
              </a:rPr>
              <a:t>Learning </a:t>
            </a:r>
            <a:r>
              <a:rPr lang="de-DE" dirty="0" err="1">
                <a:solidFill>
                  <a:schemeClr val="bg1"/>
                </a:solidFill>
              </a:rPr>
              <a:t>outcomes</a:t>
            </a:r>
            <a:endParaRPr lang="de-DE" dirty="0">
              <a:solidFill>
                <a:schemeClr val="bg1"/>
              </a:solidFill>
            </a:endParaRPr>
          </a:p>
        </p:txBody>
      </p:sp>
      <p:sp>
        <p:nvSpPr>
          <p:cNvPr id="5123" name="Rectangle 3"/>
          <p:cNvSpPr>
            <a:spLocks noGrp="1" noChangeArrowheads="1"/>
          </p:cNvSpPr>
          <p:nvPr>
            <p:ph type="body" idx="1"/>
          </p:nvPr>
        </p:nvSpPr>
        <p:spPr>
          <a:xfrm>
            <a:off x="1199457" y="1484784"/>
            <a:ext cx="10753194" cy="4525200"/>
          </a:xfrm>
        </p:spPr>
        <p:txBody>
          <a:bodyPr>
            <a:noAutofit/>
          </a:bodyPr>
          <a:lstStyle/>
          <a:p>
            <a:pPr>
              <a:lnSpc>
                <a:spcPct val="90000"/>
              </a:lnSpc>
              <a:buFontTx/>
              <a:buNone/>
            </a:pPr>
            <a:r>
              <a:rPr lang="en-GB" sz="1400" b="1" dirty="0" smtClean="0">
                <a:solidFill>
                  <a:srgbClr val="95843F"/>
                </a:solidFill>
              </a:rPr>
              <a:t>Learning outcome 1: </a:t>
            </a:r>
          </a:p>
          <a:p>
            <a:pPr>
              <a:lnSpc>
                <a:spcPct val="90000"/>
              </a:lnSpc>
              <a:buFontTx/>
              <a:buNone/>
            </a:pPr>
            <a:r>
              <a:rPr lang="en-GB" sz="1400" b="1" dirty="0" smtClean="0"/>
              <a:t>Describe </a:t>
            </a:r>
            <a:r>
              <a:rPr lang="en-GB" sz="1400" dirty="0" smtClean="0"/>
              <a:t>the diverse nature of contemporary practices of sustainability communication on an individual, organizational and societal level, the relationship of strategic communication practices to other public communication practices, the role of stakeholders and publics and the communication practitioners in and outside of organizations (corporate, NGO, political and educational institutions etc.)</a:t>
            </a:r>
          </a:p>
          <a:p>
            <a:pPr>
              <a:lnSpc>
                <a:spcPct val="90000"/>
              </a:lnSpc>
              <a:buFontTx/>
              <a:buNone/>
            </a:pPr>
            <a:endParaRPr lang="en-GB" sz="1400" dirty="0" smtClean="0"/>
          </a:p>
          <a:p>
            <a:pPr>
              <a:lnSpc>
                <a:spcPct val="90000"/>
              </a:lnSpc>
              <a:buNone/>
            </a:pPr>
            <a:r>
              <a:rPr lang="en-GB" sz="1400" b="1" dirty="0" smtClean="0">
                <a:solidFill>
                  <a:srgbClr val="95843F"/>
                </a:solidFill>
              </a:rPr>
              <a:t>Learning outcome 2: </a:t>
            </a:r>
            <a:endParaRPr lang="en-GB" sz="1400" dirty="0" smtClean="0"/>
          </a:p>
          <a:p>
            <a:pPr>
              <a:lnSpc>
                <a:spcPct val="90000"/>
              </a:lnSpc>
              <a:buFontTx/>
              <a:buNone/>
            </a:pPr>
            <a:r>
              <a:rPr lang="en-GB" sz="1400" b="1" dirty="0" smtClean="0"/>
              <a:t>Develop </a:t>
            </a:r>
            <a:r>
              <a:rPr lang="en-GB" sz="1400" dirty="0" smtClean="0"/>
              <a:t>comprehensive and well-founded knowledge in sustainability communication as field of study, an understanding of how other disciplines relate to the field and an international perspective on the field.</a:t>
            </a:r>
          </a:p>
          <a:p>
            <a:pPr>
              <a:lnSpc>
                <a:spcPct val="90000"/>
              </a:lnSpc>
              <a:buFontTx/>
              <a:buNone/>
            </a:pPr>
            <a:endParaRPr lang="en-GB" sz="1400" dirty="0" smtClean="0"/>
          </a:p>
          <a:p>
            <a:pPr>
              <a:lnSpc>
                <a:spcPct val="90000"/>
              </a:lnSpc>
              <a:buFontTx/>
              <a:buNone/>
            </a:pPr>
            <a:r>
              <a:rPr lang="en-GB" sz="1400" b="1" dirty="0" smtClean="0">
                <a:solidFill>
                  <a:srgbClr val="95843F"/>
                </a:solidFill>
              </a:rPr>
              <a:t>Learning outcome 3: </a:t>
            </a:r>
          </a:p>
          <a:p>
            <a:pPr>
              <a:lnSpc>
                <a:spcPct val="90000"/>
              </a:lnSpc>
              <a:buFontTx/>
              <a:buNone/>
            </a:pPr>
            <a:r>
              <a:rPr lang="en-GB" sz="1400" b="1" dirty="0" smtClean="0"/>
              <a:t>Understand</a:t>
            </a:r>
            <a:r>
              <a:rPr lang="en-GB" sz="1400" dirty="0" smtClean="0"/>
              <a:t> the key elements of communication theories, strategies and tactics, and, thus, the character and operationalization of best practice sustainability communication planning frameworks.</a:t>
            </a:r>
          </a:p>
          <a:p>
            <a:pPr>
              <a:lnSpc>
                <a:spcPct val="90000"/>
              </a:lnSpc>
              <a:buFontTx/>
              <a:buNone/>
            </a:pPr>
            <a:endParaRPr lang="en-GB" sz="1400" dirty="0" smtClean="0"/>
          </a:p>
          <a:p>
            <a:pPr>
              <a:lnSpc>
                <a:spcPct val="90000"/>
              </a:lnSpc>
              <a:buFontTx/>
              <a:buNone/>
            </a:pPr>
            <a:r>
              <a:rPr lang="en-GB" sz="1400" b="1" dirty="0" smtClean="0">
                <a:solidFill>
                  <a:srgbClr val="95843F"/>
                </a:solidFill>
              </a:rPr>
              <a:t>Learning outcome 4: </a:t>
            </a:r>
            <a:endParaRPr lang="en-GB" sz="1400" dirty="0" smtClean="0"/>
          </a:p>
          <a:p>
            <a:pPr>
              <a:lnSpc>
                <a:spcPct val="90000"/>
              </a:lnSpc>
              <a:buFontTx/>
              <a:buNone/>
            </a:pPr>
            <a:r>
              <a:rPr lang="en-GB" sz="1400" b="1" dirty="0" smtClean="0"/>
              <a:t>Advance</a:t>
            </a:r>
            <a:r>
              <a:rPr lang="en-GB" sz="1400" dirty="0" smtClean="0"/>
              <a:t> your understanding of social and civic responsibility and develop an appreciation of the philosophical and social context of sustainability communication. Advance your knowledge and respect of ethics and ethical standards in relation to communication of, about and for sustainability.</a:t>
            </a:r>
          </a:p>
          <a:p>
            <a:pPr>
              <a:lnSpc>
                <a:spcPct val="90000"/>
              </a:lnSpc>
              <a:buFontTx/>
              <a:buNone/>
            </a:pPr>
            <a:endParaRPr lang="en-GB" sz="1400" dirty="0" smtClean="0"/>
          </a:p>
          <a:p>
            <a:pPr>
              <a:lnSpc>
                <a:spcPct val="90000"/>
              </a:lnSpc>
              <a:buFontTx/>
              <a:buNone/>
            </a:pPr>
            <a:r>
              <a:rPr lang="en-GB" sz="1400" b="1" dirty="0" smtClean="0">
                <a:solidFill>
                  <a:srgbClr val="95843F"/>
                </a:solidFill>
              </a:rPr>
              <a:t>Learning outcome 5: </a:t>
            </a:r>
          </a:p>
          <a:p>
            <a:pPr>
              <a:lnSpc>
                <a:spcPct val="90000"/>
              </a:lnSpc>
              <a:buFontTx/>
              <a:buNone/>
            </a:pPr>
            <a:r>
              <a:rPr lang="en-GB" sz="1400" b="1" dirty="0" smtClean="0"/>
              <a:t>Anticipate and Interpret </a:t>
            </a:r>
            <a:r>
              <a:rPr lang="en-GB" sz="1400" dirty="0" smtClean="0"/>
              <a:t>current issues and challenges of a world in transformation and social change. Develop a deep understanding of and skills to create change, develop advocacy, leadership and authorship in and for sustainability communication.</a:t>
            </a:r>
          </a:p>
          <a:p>
            <a:pPr>
              <a:lnSpc>
                <a:spcPct val="90000"/>
              </a:lnSpc>
              <a:buFontTx/>
              <a:buNone/>
            </a:pPr>
            <a:endParaRPr lang="en-GB" sz="1400" dirty="0"/>
          </a:p>
        </p:txBody>
      </p:sp>
    </p:spTree>
    <p:extLst>
      <p:ext uri="{BB962C8B-B14F-4D97-AF65-F5344CB8AC3E}">
        <p14:creationId xmlns:p14="http://schemas.microsoft.com/office/powerpoint/2010/main" val="4182750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38A03C-3AEF-1145-9E4C-A3B2FE877686}"/>
              </a:ext>
            </a:extLst>
          </p:cNvPr>
          <p:cNvSpPr>
            <a:spLocks noGrp="1"/>
          </p:cNvSpPr>
          <p:nvPr>
            <p:ph type="title"/>
          </p:nvPr>
        </p:nvSpPr>
        <p:spPr/>
        <p:txBody>
          <a:bodyPr/>
          <a:lstStyle/>
          <a:p>
            <a:r>
              <a:rPr lang="en-AU" dirty="0"/>
              <a:t>D. Epistemic “core”?</a:t>
            </a:r>
          </a:p>
        </p:txBody>
      </p:sp>
      <p:sp>
        <p:nvSpPr>
          <p:cNvPr id="3" name="Inhaltsplatzhalter 2">
            <a:extLst>
              <a:ext uri="{FF2B5EF4-FFF2-40B4-BE49-F238E27FC236}">
                <a16:creationId xmlns:a16="http://schemas.microsoft.com/office/drawing/2014/main" id="{039E07A8-2D5E-5740-A066-F433B9257586}"/>
              </a:ext>
            </a:extLst>
          </p:cNvPr>
          <p:cNvSpPr>
            <a:spLocks noGrp="1"/>
          </p:cNvSpPr>
          <p:nvPr>
            <p:ph idx="1"/>
          </p:nvPr>
        </p:nvSpPr>
        <p:spPr/>
        <p:txBody>
          <a:bodyPr>
            <a:normAutofit/>
          </a:bodyPr>
          <a:lstStyle/>
          <a:p>
            <a:pPr marL="57150" indent="0">
              <a:buNone/>
            </a:pPr>
            <a:r>
              <a:rPr lang="en-GB" sz="2400" b="1" dirty="0" smtClean="0"/>
              <a:t>Does „Sustainability Communication“ have an epistemic core?</a:t>
            </a:r>
          </a:p>
          <a:p>
            <a:pPr marL="57150" indent="0">
              <a:buNone/>
            </a:pPr>
            <a:r>
              <a:rPr lang="en-GB" sz="2400" b="1" dirty="0" smtClean="0"/>
              <a:t>...not yet .. </a:t>
            </a:r>
          </a:p>
          <a:p>
            <a:pPr marL="57150" indent="0">
              <a:buNone/>
            </a:pPr>
            <a:endParaRPr lang="en-GB" dirty="0" smtClean="0"/>
          </a:p>
          <a:p>
            <a:r>
              <a:rPr lang="en-GB" dirty="0" smtClean="0"/>
              <a:t>Sustainability studies and other scientific engagement with the notion of sustainable development has an interdisciplinary, as well as transdisciplinary character </a:t>
            </a:r>
            <a:r>
              <a:rPr lang="en-GB" sz="1800" dirty="0" smtClean="0"/>
              <a:t>(Weder et al., 2019)</a:t>
            </a:r>
            <a:r>
              <a:rPr lang="en-GB" dirty="0" smtClean="0"/>
              <a:t>. </a:t>
            </a:r>
          </a:p>
          <a:p>
            <a:r>
              <a:rPr lang="en-GB" dirty="0" smtClean="0"/>
              <a:t>common ground of understanding sustainability communication as introducing an understanding of the world, that is of the relationship between humans and their environment, into social discourse </a:t>
            </a:r>
            <a:r>
              <a:rPr lang="en-GB" sz="1800" dirty="0" smtClean="0"/>
              <a:t>(</a:t>
            </a:r>
            <a:r>
              <a:rPr lang="en-GB" sz="1800" dirty="0" err="1" smtClean="0"/>
              <a:t>Godemann</a:t>
            </a:r>
            <a:r>
              <a:rPr lang="en-GB" sz="1800" dirty="0" smtClean="0"/>
              <a:t> &amp; </a:t>
            </a:r>
            <a:r>
              <a:rPr lang="en-GB" sz="1800" dirty="0" err="1" smtClean="0"/>
              <a:t>Michelsen</a:t>
            </a:r>
            <a:r>
              <a:rPr lang="en-GB" sz="1800" dirty="0" smtClean="0"/>
              <a:t>, 2011)</a:t>
            </a:r>
            <a:r>
              <a:rPr lang="en-GB" dirty="0" smtClean="0"/>
              <a:t>. </a:t>
            </a:r>
            <a:endParaRPr lang="en-GB" dirty="0"/>
          </a:p>
        </p:txBody>
      </p:sp>
    </p:spTree>
    <p:extLst>
      <p:ext uri="{BB962C8B-B14F-4D97-AF65-F5344CB8AC3E}">
        <p14:creationId xmlns:p14="http://schemas.microsoft.com/office/powerpoint/2010/main" val="11077080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38A03C-3AEF-1145-9E4C-A3B2FE877686}"/>
              </a:ext>
            </a:extLst>
          </p:cNvPr>
          <p:cNvSpPr>
            <a:spLocks noGrp="1"/>
          </p:cNvSpPr>
          <p:nvPr>
            <p:ph type="title"/>
          </p:nvPr>
        </p:nvSpPr>
        <p:spPr/>
        <p:txBody>
          <a:bodyPr/>
          <a:lstStyle/>
          <a:p>
            <a:r>
              <a:rPr lang="en-AU" dirty="0"/>
              <a:t>D. Epistemic “core”?</a:t>
            </a:r>
          </a:p>
        </p:txBody>
      </p:sp>
      <p:sp>
        <p:nvSpPr>
          <p:cNvPr id="3" name="Inhaltsplatzhalter 2">
            <a:extLst>
              <a:ext uri="{FF2B5EF4-FFF2-40B4-BE49-F238E27FC236}">
                <a16:creationId xmlns:a16="http://schemas.microsoft.com/office/drawing/2014/main" id="{039E07A8-2D5E-5740-A066-F433B9257586}"/>
              </a:ext>
            </a:extLst>
          </p:cNvPr>
          <p:cNvSpPr>
            <a:spLocks noGrp="1"/>
          </p:cNvSpPr>
          <p:nvPr>
            <p:ph idx="1"/>
          </p:nvPr>
        </p:nvSpPr>
        <p:spPr/>
        <p:txBody>
          <a:bodyPr>
            <a:normAutofit fontScale="85000" lnSpcReduction="20000"/>
          </a:bodyPr>
          <a:lstStyle/>
          <a:p>
            <a:pPr marL="57150" indent="0">
              <a:buNone/>
            </a:pPr>
            <a:r>
              <a:rPr lang="en-GB" sz="2400" b="1" dirty="0" smtClean="0"/>
              <a:t>Does „Sustainability Communication“ have an epistemic core?</a:t>
            </a:r>
          </a:p>
          <a:p>
            <a:pPr marL="57150" indent="0">
              <a:buNone/>
            </a:pPr>
            <a:r>
              <a:rPr lang="en-GB" sz="2400" b="1" dirty="0" smtClean="0"/>
              <a:t>...not yet .. </a:t>
            </a:r>
          </a:p>
          <a:p>
            <a:pPr marL="57150" indent="0">
              <a:buNone/>
            </a:pPr>
            <a:endParaRPr lang="en-GB" dirty="0" smtClean="0"/>
          </a:p>
          <a:p>
            <a:pPr marL="57150" indent="0">
              <a:buNone/>
            </a:pPr>
            <a:r>
              <a:rPr lang="en-GB" dirty="0" smtClean="0"/>
              <a:t>...a critical, constructivist, cultural perspective need to be strengthened</a:t>
            </a:r>
          </a:p>
          <a:p>
            <a:pPr marL="400050">
              <a:buFontTx/>
              <a:buChar char="-"/>
            </a:pPr>
            <a:r>
              <a:rPr lang="en-GB" dirty="0" smtClean="0"/>
              <a:t>acknowledges not only consensus as primary goal of or condition for communication, but </a:t>
            </a:r>
            <a:r>
              <a:rPr lang="en-GB" dirty="0" err="1" smtClean="0"/>
              <a:t>dissensus</a:t>
            </a:r>
            <a:r>
              <a:rPr lang="en-GB" dirty="0" smtClean="0"/>
              <a:t> is particularly important for the continuation of communication (every communication invites protest)</a:t>
            </a:r>
          </a:p>
          <a:p>
            <a:pPr marL="400050">
              <a:buFontTx/>
              <a:buChar char="-"/>
            </a:pPr>
            <a:r>
              <a:rPr lang="en-GB" dirty="0" smtClean="0"/>
              <a:t>offers a way to explain the difficulty in communicating new ideas and knowledge to others</a:t>
            </a:r>
          </a:p>
          <a:p>
            <a:pPr marL="400050">
              <a:buFontTx/>
              <a:buChar char="-"/>
            </a:pPr>
            <a:r>
              <a:rPr lang="en-GB" dirty="0" smtClean="0"/>
              <a:t>learning as intentional, self-controlled process &amp; social learning</a:t>
            </a:r>
          </a:p>
          <a:p>
            <a:pPr marL="400050">
              <a:buFontTx/>
              <a:buChar char="-"/>
            </a:pPr>
            <a:r>
              <a:rPr lang="en-GB" dirty="0" smtClean="0"/>
              <a:t>handling complexity</a:t>
            </a:r>
          </a:p>
          <a:p>
            <a:pPr marL="400050">
              <a:buFontTx/>
              <a:buChar char="-"/>
            </a:pPr>
            <a:r>
              <a:rPr lang="en-GB" dirty="0" smtClean="0"/>
              <a:t>new knowledge and new experiences have to „fit“ so that they are compatible with previous experiences and insights</a:t>
            </a:r>
          </a:p>
          <a:p>
            <a:pPr marL="400050">
              <a:buFontTx/>
              <a:buChar char="-"/>
            </a:pPr>
            <a:r>
              <a:rPr lang="en-GB" dirty="0" smtClean="0"/>
              <a:t>risk needs to be taken into consideration</a:t>
            </a:r>
          </a:p>
          <a:p>
            <a:pPr marL="400050">
              <a:buFontTx/>
              <a:buChar char="-"/>
            </a:pPr>
            <a:r>
              <a:rPr lang="en-GB" dirty="0" smtClean="0"/>
              <a:t>lifestyle vs. way of life</a:t>
            </a:r>
          </a:p>
          <a:p>
            <a:pPr marL="400050">
              <a:buFontTx/>
              <a:buChar char="-"/>
            </a:pPr>
            <a:r>
              <a:rPr lang="en-GB" dirty="0" smtClean="0"/>
              <a:t>public discourses &amp; normalization of „new“ values</a:t>
            </a:r>
            <a:endParaRPr lang="en-GB" dirty="0"/>
          </a:p>
        </p:txBody>
      </p:sp>
    </p:spTree>
    <p:extLst>
      <p:ext uri="{BB962C8B-B14F-4D97-AF65-F5344CB8AC3E}">
        <p14:creationId xmlns:p14="http://schemas.microsoft.com/office/powerpoint/2010/main" val="14262132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2D675B-9837-7142-9126-891D6675F6FE}"/>
              </a:ext>
            </a:extLst>
          </p:cNvPr>
          <p:cNvSpPr>
            <a:spLocks noGrp="1"/>
          </p:cNvSpPr>
          <p:nvPr>
            <p:ph type="title"/>
          </p:nvPr>
        </p:nvSpPr>
        <p:spPr/>
        <p:txBody>
          <a:bodyPr/>
          <a:lstStyle/>
          <a:p>
            <a:r>
              <a:rPr lang="en-AU" dirty="0"/>
              <a:t>Reflection</a:t>
            </a:r>
          </a:p>
        </p:txBody>
      </p:sp>
      <p:sp>
        <p:nvSpPr>
          <p:cNvPr id="3" name="Inhaltsplatzhalter 2">
            <a:extLst>
              <a:ext uri="{FF2B5EF4-FFF2-40B4-BE49-F238E27FC236}">
                <a16:creationId xmlns:a16="http://schemas.microsoft.com/office/drawing/2014/main" id="{09335061-F03E-344C-8367-35BCA1AEE7F5}"/>
              </a:ext>
            </a:extLst>
          </p:cNvPr>
          <p:cNvSpPr>
            <a:spLocks noGrp="1"/>
          </p:cNvSpPr>
          <p:nvPr>
            <p:ph idx="1"/>
          </p:nvPr>
        </p:nvSpPr>
        <p:spPr/>
        <p:txBody>
          <a:bodyPr/>
          <a:lstStyle/>
          <a:p>
            <a:pPr marL="457200" indent="-457200">
              <a:buAutoNum type="arabicPeriod"/>
            </a:pPr>
            <a:r>
              <a:rPr lang="en-AU" dirty="0"/>
              <a:t>How would you describe the status quo of research in the area of sustainability communication?</a:t>
            </a:r>
          </a:p>
          <a:p>
            <a:pPr marL="457200" indent="-457200">
              <a:buAutoNum type="arabicPeriod"/>
            </a:pPr>
            <a:r>
              <a:rPr lang="en-AU" dirty="0"/>
              <a:t>Which are the disciplines that deal with sustainability communication so far?</a:t>
            </a:r>
          </a:p>
          <a:p>
            <a:pPr marL="457200" indent="-457200">
              <a:buAutoNum type="arabicPeriod"/>
            </a:pPr>
            <a:r>
              <a:rPr lang="en-AU" dirty="0"/>
              <a:t>Which perspective on and understanding of communication is dominant in the research so far?</a:t>
            </a:r>
          </a:p>
          <a:p>
            <a:pPr marL="457200" indent="-457200">
              <a:buAutoNum type="arabicPeriod"/>
            </a:pPr>
            <a:r>
              <a:rPr lang="en-AU" dirty="0"/>
              <a:t>Why does it make sense to bring in a cultural, critical and rather social-constructivist perspective in communication?</a:t>
            </a:r>
          </a:p>
        </p:txBody>
      </p:sp>
    </p:spTree>
    <p:extLst>
      <p:ext uri="{BB962C8B-B14F-4D97-AF65-F5344CB8AC3E}">
        <p14:creationId xmlns:p14="http://schemas.microsoft.com/office/powerpoint/2010/main" val="875071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ing 18">
            <a:extLst>
              <a:ext uri="{FF2B5EF4-FFF2-40B4-BE49-F238E27FC236}">
                <a16:creationId xmlns:a16="http://schemas.microsoft.com/office/drawing/2014/main" id="{DDAA5646-BB70-104A-8740-EEAB7B3F712E}"/>
              </a:ext>
            </a:extLst>
          </p:cNvPr>
          <p:cNvSpPr/>
          <p:nvPr/>
        </p:nvSpPr>
        <p:spPr>
          <a:xfrm>
            <a:off x="695328" y="2348880"/>
            <a:ext cx="4603100" cy="4104456"/>
          </a:xfrm>
          <a:prstGeom prst="donut">
            <a:avLst>
              <a:gd name="adj" fmla="val 6163"/>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30" name="Pfeil nach rechts 29">
            <a:extLst>
              <a:ext uri="{FF2B5EF4-FFF2-40B4-BE49-F238E27FC236}">
                <a16:creationId xmlns:a16="http://schemas.microsoft.com/office/drawing/2014/main" id="{41BFCDD7-E28D-594B-97FB-53344D8EE9E2}"/>
              </a:ext>
            </a:extLst>
          </p:cNvPr>
          <p:cNvSpPr/>
          <p:nvPr/>
        </p:nvSpPr>
        <p:spPr>
          <a:xfrm>
            <a:off x="2117558" y="1813524"/>
            <a:ext cx="8730970" cy="1537190"/>
          </a:xfrm>
          <a:prstGeom prst="rightArrow">
            <a:avLst/>
          </a:prstGeom>
          <a:solidFill>
            <a:srgbClr val="861A59">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el 1">
            <a:extLst>
              <a:ext uri="{FF2B5EF4-FFF2-40B4-BE49-F238E27FC236}">
                <a16:creationId xmlns:a16="http://schemas.microsoft.com/office/drawing/2014/main" id="{87D97E43-DC23-B044-99E7-CB8B639DE916}"/>
              </a:ext>
            </a:extLst>
          </p:cNvPr>
          <p:cNvSpPr>
            <a:spLocks noGrp="1"/>
          </p:cNvSpPr>
          <p:nvPr>
            <p:ph type="title"/>
          </p:nvPr>
        </p:nvSpPr>
        <p:spPr/>
        <p:txBody>
          <a:bodyPr/>
          <a:lstStyle/>
          <a:p>
            <a:r>
              <a:rPr lang="en-AU" dirty="0"/>
              <a:t>Recap</a:t>
            </a:r>
          </a:p>
        </p:txBody>
      </p:sp>
      <p:sp>
        <p:nvSpPr>
          <p:cNvPr id="6" name="Inhaltsplatzhalter 5">
            <a:extLst>
              <a:ext uri="{FF2B5EF4-FFF2-40B4-BE49-F238E27FC236}">
                <a16:creationId xmlns:a16="http://schemas.microsoft.com/office/drawing/2014/main" id="{4084D8F5-9711-5D4D-B166-18F422F3691A}"/>
              </a:ext>
            </a:extLst>
          </p:cNvPr>
          <p:cNvSpPr>
            <a:spLocks noGrp="1"/>
          </p:cNvSpPr>
          <p:nvPr>
            <p:ph idx="1"/>
          </p:nvPr>
        </p:nvSpPr>
        <p:spPr/>
        <p:txBody>
          <a:bodyPr/>
          <a:lstStyle/>
          <a:p>
            <a:pPr marL="0" indent="0">
              <a:buNone/>
            </a:pPr>
            <a:r>
              <a:rPr lang="en-AU" b="1" dirty="0"/>
              <a:t>Inter- / transdisciplinary approach to SD</a:t>
            </a:r>
          </a:p>
          <a:p>
            <a:endParaRPr lang="en-AU" dirty="0"/>
          </a:p>
        </p:txBody>
      </p:sp>
      <p:sp>
        <p:nvSpPr>
          <p:cNvPr id="3" name="Dreieck 2">
            <a:extLst>
              <a:ext uri="{FF2B5EF4-FFF2-40B4-BE49-F238E27FC236}">
                <a16:creationId xmlns:a16="http://schemas.microsoft.com/office/drawing/2014/main" id="{8C06FE9F-CFB3-F14C-87E2-5DBC70999C1E}"/>
              </a:ext>
            </a:extLst>
          </p:cNvPr>
          <p:cNvSpPr/>
          <p:nvPr/>
        </p:nvSpPr>
        <p:spPr>
          <a:xfrm rot="5400000">
            <a:off x="1127448" y="3748332"/>
            <a:ext cx="1980220" cy="1404156"/>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Dreieck 4">
            <a:extLst>
              <a:ext uri="{FF2B5EF4-FFF2-40B4-BE49-F238E27FC236}">
                <a16:creationId xmlns:a16="http://schemas.microsoft.com/office/drawing/2014/main" id="{640964BF-6974-264B-882B-491966AEEB4F}"/>
              </a:ext>
            </a:extLst>
          </p:cNvPr>
          <p:cNvSpPr/>
          <p:nvPr/>
        </p:nvSpPr>
        <p:spPr>
          <a:xfrm rot="5400000">
            <a:off x="2351584" y="3748332"/>
            <a:ext cx="1980220" cy="1404156"/>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Textfeld 3">
            <a:extLst>
              <a:ext uri="{FF2B5EF4-FFF2-40B4-BE49-F238E27FC236}">
                <a16:creationId xmlns:a16="http://schemas.microsoft.com/office/drawing/2014/main" id="{6E410891-EB71-CB41-A9BD-E64C5AE0D880}"/>
              </a:ext>
            </a:extLst>
          </p:cNvPr>
          <p:cNvSpPr txBox="1"/>
          <p:nvPr/>
        </p:nvSpPr>
        <p:spPr>
          <a:xfrm>
            <a:off x="1415480" y="4293096"/>
            <a:ext cx="1224136" cy="369332"/>
          </a:xfrm>
          <a:prstGeom prst="rect">
            <a:avLst/>
          </a:prstGeom>
          <a:noFill/>
        </p:spPr>
        <p:txBody>
          <a:bodyPr wrap="square" rtlCol="0">
            <a:spAutoFit/>
          </a:bodyPr>
          <a:lstStyle/>
          <a:p>
            <a:r>
              <a:rPr lang="en-AU" dirty="0">
                <a:solidFill>
                  <a:srgbClr val="861A59"/>
                </a:solidFill>
              </a:rPr>
              <a:t>Problem</a:t>
            </a:r>
          </a:p>
        </p:txBody>
      </p:sp>
      <p:sp>
        <p:nvSpPr>
          <p:cNvPr id="8" name="Textfeld 7">
            <a:extLst>
              <a:ext uri="{FF2B5EF4-FFF2-40B4-BE49-F238E27FC236}">
                <a16:creationId xmlns:a16="http://schemas.microsoft.com/office/drawing/2014/main" id="{B237971A-A14E-A84F-A46C-5930C41F9C3D}"/>
              </a:ext>
            </a:extLst>
          </p:cNvPr>
          <p:cNvSpPr txBox="1"/>
          <p:nvPr/>
        </p:nvSpPr>
        <p:spPr>
          <a:xfrm>
            <a:off x="2729626" y="4265743"/>
            <a:ext cx="1224136" cy="369332"/>
          </a:xfrm>
          <a:prstGeom prst="rect">
            <a:avLst/>
          </a:prstGeom>
          <a:noFill/>
        </p:spPr>
        <p:txBody>
          <a:bodyPr wrap="square" rtlCol="0">
            <a:spAutoFit/>
          </a:bodyPr>
          <a:lstStyle/>
          <a:p>
            <a:r>
              <a:rPr lang="en-AU" dirty="0">
                <a:solidFill>
                  <a:schemeClr val="accent3">
                    <a:lumMod val="75000"/>
                  </a:schemeClr>
                </a:solidFill>
              </a:rPr>
              <a:t>Solution</a:t>
            </a:r>
          </a:p>
        </p:txBody>
      </p:sp>
      <p:sp>
        <p:nvSpPr>
          <p:cNvPr id="9" name="Dreieck 8">
            <a:extLst>
              <a:ext uri="{FF2B5EF4-FFF2-40B4-BE49-F238E27FC236}">
                <a16:creationId xmlns:a16="http://schemas.microsoft.com/office/drawing/2014/main" id="{92D71857-1FDE-E444-A358-11BAEC31698F}"/>
              </a:ext>
            </a:extLst>
          </p:cNvPr>
          <p:cNvSpPr/>
          <p:nvPr/>
        </p:nvSpPr>
        <p:spPr>
          <a:xfrm rot="5400000">
            <a:off x="3606240" y="3717032"/>
            <a:ext cx="1980220" cy="1404156"/>
          </a:xfrm>
          <a:prstGeom prst="triangle">
            <a:avLst/>
          </a:prstGeom>
          <a:solidFill>
            <a:schemeClr val="bg1">
              <a:lumMod val="65000"/>
              <a:alpha val="761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Dreieck 9">
            <a:extLst>
              <a:ext uri="{FF2B5EF4-FFF2-40B4-BE49-F238E27FC236}">
                <a16:creationId xmlns:a16="http://schemas.microsoft.com/office/drawing/2014/main" id="{8CC1871D-1E79-5A4B-AED8-8C61BBB3DBAF}"/>
              </a:ext>
            </a:extLst>
          </p:cNvPr>
          <p:cNvSpPr/>
          <p:nvPr/>
        </p:nvSpPr>
        <p:spPr>
          <a:xfrm rot="5400000">
            <a:off x="4830376" y="3717032"/>
            <a:ext cx="1980220" cy="1404156"/>
          </a:xfrm>
          <a:prstGeom prst="triangle">
            <a:avLst/>
          </a:prstGeom>
          <a:solidFill>
            <a:schemeClr val="bg1">
              <a:lumMod val="85000"/>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Textfeld 10">
            <a:extLst>
              <a:ext uri="{FF2B5EF4-FFF2-40B4-BE49-F238E27FC236}">
                <a16:creationId xmlns:a16="http://schemas.microsoft.com/office/drawing/2014/main" id="{19ECD199-D731-8C4E-820B-C3C2BB6398FD}"/>
              </a:ext>
            </a:extLst>
          </p:cNvPr>
          <p:cNvSpPr txBox="1"/>
          <p:nvPr/>
        </p:nvSpPr>
        <p:spPr>
          <a:xfrm>
            <a:off x="3894272" y="4261796"/>
            <a:ext cx="1224136" cy="369332"/>
          </a:xfrm>
          <a:prstGeom prst="rect">
            <a:avLst/>
          </a:prstGeom>
          <a:noFill/>
        </p:spPr>
        <p:txBody>
          <a:bodyPr wrap="square" rtlCol="0">
            <a:spAutoFit/>
          </a:bodyPr>
          <a:lstStyle/>
          <a:p>
            <a:r>
              <a:rPr lang="en-AU" dirty="0">
                <a:solidFill>
                  <a:srgbClr val="861A59"/>
                </a:solidFill>
              </a:rPr>
              <a:t>Problem</a:t>
            </a:r>
          </a:p>
        </p:txBody>
      </p:sp>
      <p:sp>
        <p:nvSpPr>
          <p:cNvPr id="12" name="Textfeld 11">
            <a:extLst>
              <a:ext uri="{FF2B5EF4-FFF2-40B4-BE49-F238E27FC236}">
                <a16:creationId xmlns:a16="http://schemas.microsoft.com/office/drawing/2014/main" id="{20FC96A3-92F9-3543-BF06-87356880F84C}"/>
              </a:ext>
            </a:extLst>
          </p:cNvPr>
          <p:cNvSpPr txBox="1"/>
          <p:nvPr/>
        </p:nvSpPr>
        <p:spPr>
          <a:xfrm>
            <a:off x="5208418" y="4234443"/>
            <a:ext cx="1224136" cy="369332"/>
          </a:xfrm>
          <a:prstGeom prst="rect">
            <a:avLst/>
          </a:prstGeom>
          <a:noFill/>
        </p:spPr>
        <p:txBody>
          <a:bodyPr wrap="square" rtlCol="0">
            <a:spAutoFit/>
          </a:bodyPr>
          <a:lstStyle/>
          <a:p>
            <a:r>
              <a:rPr lang="en-AU" dirty="0">
                <a:solidFill>
                  <a:schemeClr val="accent3">
                    <a:lumMod val="75000"/>
                  </a:schemeClr>
                </a:solidFill>
              </a:rPr>
              <a:t>Solution</a:t>
            </a:r>
          </a:p>
        </p:txBody>
      </p:sp>
      <p:sp>
        <p:nvSpPr>
          <p:cNvPr id="13" name="Dreieck 12">
            <a:extLst>
              <a:ext uri="{FF2B5EF4-FFF2-40B4-BE49-F238E27FC236}">
                <a16:creationId xmlns:a16="http://schemas.microsoft.com/office/drawing/2014/main" id="{C8AFD01B-0864-F040-96BA-BAEECEAFD34C}"/>
              </a:ext>
            </a:extLst>
          </p:cNvPr>
          <p:cNvSpPr/>
          <p:nvPr/>
        </p:nvSpPr>
        <p:spPr>
          <a:xfrm rot="5400000">
            <a:off x="6085032" y="3753036"/>
            <a:ext cx="1980220" cy="1404156"/>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Dreieck 13">
            <a:extLst>
              <a:ext uri="{FF2B5EF4-FFF2-40B4-BE49-F238E27FC236}">
                <a16:creationId xmlns:a16="http://schemas.microsoft.com/office/drawing/2014/main" id="{E694F8DC-28BD-ED4B-9D52-33DFCD96BE15}"/>
              </a:ext>
            </a:extLst>
          </p:cNvPr>
          <p:cNvSpPr/>
          <p:nvPr/>
        </p:nvSpPr>
        <p:spPr>
          <a:xfrm rot="5400000">
            <a:off x="7311910" y="3750294"/>
            <a:ext cx="1944216" cy="1373636"/>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Textfeld 14">
            <a:extLst>
              <a:ext uri="{FF2B5EF4-FFF2-40B4-BE49-F238E27FC236}">
                <a16:creationId xmlns:a16="http://schemas.microsoft.com/office/drawing/2014/main" id="{4849F39C-CDD1-3843-A49A-3E910A9BFEA9}"/>
              </a:ext>
            </a:extLst>
          </p:cNvPr>
          <p:cNvSpPr txBox="1"/>
          <p:nvPr/>
        </p:nvSpPr>
        <p:spPr>
          <a:xfrm>
            <a:off x="6373064" y="4230496"/>
            <a:ext cx="1224136" cy="369332"/>
          </a:xfrm>
          <a:prstGeom prst="rect">
            <a:avLst/>
          </a:prstGeom>
          <a:noFill/>
        </p:spPr>
        <p:txBody>
          <a:bodyPr wrap="square" rtlCol="0">
            <a:spAutoFit/>
          </a:bodyPr>
          <a:lstStyle/>
          <a:p>
            <a:r>
              <a:rPr lang="en-AU" dirty="0">
                <a:solidFill>
                  <a:srgbClr val="861A59"/>
                </a:solidFill>
              </a:rPr>
              <a:t>Problem</a:t>
            </a:r>
          </a:p>
        </p:txBody>
      </p:sp>
      <p:sp>
        <p:nvSpPr>
          <p:cNvPr id="17" name="Dreieck 16">
            <a:extLst>
              <a:ext uri="{FF2B5EF4-FFF2-40B4-BE49-F238E27FC236}">
                <a16:creationId xmlns:a16="http://schemas.microsoft.com/office/drawing/2014/main" id="{282FA67E-104F-254D-B04D-B8E9EA0B3919}"/>
              </a:ext>
            </a:extLst>
          </p:cNvPr>
          <p:cNvSpPr/>
          <p:nvPr/>
        </p:nvSpPr>
        <p:spPr>
          <a:xfrm rot="5400000">
            <a:off x="8550916" y="3765944"/>
            <a:ext cx="1975516" cy="1373636"/>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Dreieck 17">
            <a:extLst>
              <a:ext uri="{FF2B5EF4-FFF2-40B4-BE49-F238E27FC236}">
                <a16:creationId xmlns:a16="http://schemas.microsoft.com/office/drawing/2014/main" id="{3A4DD773-FF63-9348-B3B9-46DFC0A8FE9A}"/>
              </a:ext>
            </a:extLst>
          </p:cNvPr>
          <p:cNvSpPr/>
          <p:nvPr/>
        </p:nvSpPr>
        <p:spPr>
          <a:xfrm rot="5400000">
            <a:off x="9731212" y="3809784"/>
            <a:ext cx="1944216" cy="1254656"/>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31" name="Gerade Verbindung mit Pfeil 30">
            <a:extLst>
              <a:ext uri="{FF2B5EF4-FFF2-40B4-BE49-F238E27FC236}">
                <a16:creationId xmlns:a16="http://schemas.microsoft.com/office/drawing/2014/main" id="{53D41DF4-DCFE-8743-A446-349E9DCC19E2}"/>
              </a:ext>
            </a:extLst>
          </p:cNvPr>
          <p:cNvCxnSpPr/>
          <p:nvPr/>
        </p:nvCxnSpPr>
        <p:spPr>
          <a:xfrm>
            <a:off x="587388" y="3429000"/>
            <a:ext cx="11053228" cy="0"/>
          </a:xfrm>
          <a:prstGeom prst="straightConnector1">
            <a:avLst/>
          </a:prstGeom>
          <a:ln w="76200">
            <a:solidFill>
              <a:srgbClr val="BEBC32"/>
            </a:solidFill>
            <a:tailEnd type="triangle"/>
          </a:ln>
        </p:spPr>
        <p:style>
          <a:lnRef idx="1">
            <a:schemeClr val="accent1"/>
          </a:lnRef>
          <a:fillRef idx="0">
            <a:schemeClr val="accent1"/>
          </a:fillRef>
          <a:effectRef idx="0">
            <a:schemeClr val="accent1"/>
          </a:effectRef>
          <a:fontRef idx="minor">
            <a:schemeClr val="tx1"/>
          </a:fontRef>
        </p:style>
      </p:cxnSp>
      <p:sp>
        <p:nvSpPr>
          <p:cNvPr id="32" name="Textfeld 31">
            <a:extLst>
              <a:ext uri="{FF2B5EF4-FFF2-40B4-BE49-F238E27FC236}">
                <a16:creationId xmlns:a16="http://schemas.microsoft.com/office/drawing/2014/main" id="{350CA628-1F6F-8B4F-8993-F512B1698321}"/>
              </a:ext>
            </a:extLst>
          </p:cNvPr>
          <p:cNvSpPr txBox="1"/>
          <p:nvPr/>
        </p:nvSpPr>
        <p:spPr>
          <a:xfrm>
            <a:off x="533382" y="2996952"/>
            <a:ext cx="1794198" cy="369332"/>
          </a:xfrm>
          <a:prstGeom prst="rect">
            <a:avLst/>
          </a:prstGeom>
          <a:noFill/>
        </p:spPr>
        <p:txBody>
          <a:bodyPr wrap="square" rtlCol="0">
            <a:spAutoFit/>
          </a:bodyPr>
          <a:lstStyle/>
          <a:p>
            <a:r>
              <a:rPr lang="en-AU" dirty="0"/>
              <a:t>SD agenda</a:t>
            </a:r>
          </a:p>
        </p:txBody>
      </p:sp>
      <p:sp>
        <p:nvSpPr>
          <p:cNvPr id="7" name="Pfeil nach rechts 6">
            <a:extLst>
              <a:ext uri="{FF2B5EF4-FFF2-40B4-BE49-F238E27FC236}">
                <a16:creationId xmlns:a16="http://schemas.microsoft.com/office/drawing/2014/main" id="{9D1480B0-3D7B-4049-9DD0-F803DACCD6C0}"/>
              </a:ext>
            </a:extLst>
          </p:cNvPr>
          <p:cNvSpPr/>
          <p:nvPr/>
        </p:nvSpPr>
        <p:spPr>
          <a:xfrm>
            <a:off x="2117558" y="2787607"/>
            <a:ext cx="8298922" cy="585356"/>
          </a:xfrm>
          <a:prstGeom prst="rightArrow">
            <a:avLst>
              <a:gd name="adj1" fmla="val 50000"/>
              <a:gd name="adj2" fmla="val 58754"/>
            </a:avLst>
          </a:prstGeom>
          <a:solidFill>
            <a:schemeClr val="accent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extfeld 15">
            <a:extLst>
              <a:ext uri="{FF2B5EF4-FFF2-40B4-BE49-F238E27FC236}">
                <a16:creationId xmlns:a16="http://schemas.microsoft.com/office/drawing/2014/main" id="{78DBA593-AD34-654C-B65C-6BDBE05E5E5A}"/>
              </a:ext>
            </a:extLst>
          </p:cNvPr>
          <p:cNvSpPr txBox="1"/>
          <p:nvPr/>
        </p:nvSpPr>
        <p:spPr>
          <a:xfrm>
            <a:off x="2279576" y="2348880"/>
            <a:ext cx="2622808" cy="369332"/>
          </a:xfrm>
          <a:prstGeom prst="rect">
            <a:avLst/>
          </a:prstGeom>
          <a:noFill/>
        </p:spPr>
        <p:txBody>
          <a:bodyPr wrap="square" rtlCol="0">
            <a:spAutoFit/>
          </a:bodyPr>
          <a:lstStyle/>
          <a:p>
            <a:r>
              <a:rPr lang="en-AU" dirty="0">
                <a:solidFill>
                  <a:srgbClr val="FFFFFF"/>
                </a:solidFill>
              </a:rPr>
              <a:t>Cultural change</a:t>
            </a:r>
          </a:p>
        </p:txBody>
      </p:sp>
      <p:sp>
        <p:nvSpPr>
          <p:cNvPr id="33" name="Textfeld 32">
            <a:extLst>
              <a:ext uri="{FF2B5EF4-FFF2-40B4-BE49-F238E27FC236}">
                <a16:creationId xmlns:a16="http://schemas.microsoft.com/office/drawing/2014/main" id="{624E8345-37AA-4B47-9080-62C97D76F3E5}"/>
              </a:ext>
            </a:extLst>
          </p:cNvPr>
          <p:cNvSpPr txBox="1"/>
          <p:nvPr/>
        </p:nvSpPr>
        <p:spPr>
          <a:xfrm>
            <a:off x="2279576" y="2882726"/>
            <a:ext cx="2622808" cy="369332"/>
          </a:xfrm>
          <a:prstGeom prst="rect">
            <a:avLst/>
          </a:prstGeom>
          <a:noFill/>
        </p:spPr>
        <p:txBody>
          <a:bodyPr wrap="square" rtlCol="0">
            <a:spAutoFit/>
          </a:bodyPr>
          <a:lstStyle/>
          <a:p>
            <a:r>
              <a:rPr lang="en-AU" dirty="0">
                <a:solidFill>
                  <a:srgbClr val="861A59"/>
                </a:solidFill>
              </a:rPr>
              <a:t>Social change</a:t>
            </a:r>
          </a:p>
        </p:txBody>
      </p:sp>
      <p:sp>
        <p:nvSpPr>
          <p:cNvPr id="20" name="Textfeld 19">
            <a:extLst>
              <a:ext uri="{FF2B5EF4-FFF2-40B4-BE49-F238E27FC236}">
                <a16:creationId xmlns:a16="http://schemas.microsoft.com/office/drawing/2014/main" id="{438B2A9E-9302-8D46-95AE-78D101F60752}"/>
              </a:ext>
            </a:extLst>
          </p:cNvPr>
          <p:cNvSpPr txBox="1"/>
          <p:nvPr/>
        </p:nvSpPr>
        <p:spPr>
          <a:xfrm>
            <a:off x="145823" y="2339588"/>
            <a:ext cx="1794198" cy="369332"/>
          </a:xfrm>
          <a:prstGeom prst="rect">
            <a:avLst/>
          </a:prstGeom>
          <a:noFill/>
        </p:spPr>
        <p:txBody>
          <a:bodyPr wrap="square" rtlCol="0">
            <a:spAutoFit/>
          </a:bodyPr>
          <a:lstStyle/>
          <a:p>
            <a:r>
              <a:rPr lang="en-AU" i="1" dirty="0">
                <a:solidFill>
                  <a:schemeClr val="tx2"/>
                </a:solidFill>
              </a:rPr>
              <a:t>Communication</a:t>
            </a:r>
          </a:p>
        </p:txBody>
      </p:sp>
      <p:sp>
        <p:nvSpPr>
          <p:cNvPr id="34" name="Oval 33">
            <a:extLst>
              <a:ext uri="{FF2B5EF4-FFF2-40B4-BE49-F238E27FC236}">
                <a16:creationId xmlns:a16="http://schemas.microsoft.com/office/drawing/2014/main" id="{E17ADF89-141F-5F40-AC52-5AC2466754E0}"/>
              </a:ext>
            </a:extLst>
          </p:cNvPr>
          <p:cNvSpPr/>
          <p:nvPr/>
        </p:nvSpPr>
        <p:spPr>
          <a:xfrm>
            <a:off x="587388" y="5550100"/>
            <a:ext cx="1224136" cy="1152128"/>
          </a:xfrm>
          <a:prstGeom prst="ellipse">
            <a:avLst/>
          </a:prstGeom>
          <a:solidFill>
            <a:schemeClr val="accent5">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5" name="Oval 34">
            <a:extLst>
              <a:ext uri="{FF2B5EF4-FFF2-40B4-BE49-F238E27FC236}">
                <a16:creationId xmlns:a16="http://schemas.microsoft.com/office/drawing/2014/main" id="{6E3892AE-5BCC-8243-808C-2D3F82377D39}"/>
              </a:ext>
            </a:extLst>
          </p:cNvPr>
          <p:cNvSpPr/>
          <p:nvPr/>
        </p:nvSpPr>
        <p:spPr>
          <a:xfrm>
            <a:off x="1789116" y="5550100"/>
            <a:ext cx="1224136" cy="1152128"/>
          </a:xfrm>
          <a:prstGeom prst="ellipse">
            <a:avLst/>
          </a:prstGeom>
          <a:solidFill>
            <a:schemeClr val="accent5">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6" name="Oval 35">
            <a:extLst>
              <a:ext uri="{FF2B5EF4-FFF2-40B4-BE49-F238E27FC236}">
                <a16:creationId xmlns:a16="http://schemas.microsoft.com/office/drawing/2014/main" id="{2EC06FA3-5DEB-CD4E-B6D9-513B0EA6438C}"/>
              </a:ext>
            </a:extLst>
          </p:cNvPr>
          <p:cNvSpPr/>
          <p:nvPr/>
        </p:nvSpPr>
        <p:spPr>
          <a:xfrm>
            <a:off x="2990844" y="5550100"/>
            <a:ext cx="1224136" cy="1152128"/>
          </a:xfrm>
          <a:prstGeom prst="ellipse">
            <a:avLst/>
          </a:prstGeom>
          <a:solidFill>
            <a:schemeClr val="accent5">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 name="Oval 36">
            <a:extLst>
              <a:ext uri="{FF2B5EF4-FFF2-40B4-BE49-F238E27FC236}">
                <a16:creationId xmlns:a16="http://schemas.microsoft.com/office/drawing/2014/main" id="{1788B9E6-0627-0048-999E-67E6A9E621FA}"/>
              </a:ext>
            </a:extLst>
          </p:cNvPr>
          <p:cNvSpPr/>
          <p:nvPr/>
        </p:nvSpPr>
        <p:spPr>
          <a:xfrm>
            <a:off x="4192572" y="5550100"/>
            <a:ext cx="1224136" cy="1152128"/>
          </a:xfrm>
          <a:prstGeom prst="ellipse">
            <a:avLst/>
          </a:prstGeom>
          <a:solidFill>
            <a:schemeClr val="accent5">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8" name="Textfeld 37">
            <a:extLst>
              <a:ext uri="{FF2B5EF4-FFF2-40B4-BE49-F238E27FC236}">
                <a16:creationId xmlns:a16="http://schemas.microsoft.com/office/drawing/2014/main" id="{05A56CD4-6BAD-9A41-A0A1-6B126FDB792A}"/>
              </a:ext>
            </a:extLst>
          </p:cNvPr>
          <p:cNvSpPr txBox="1"/>
          <p:nvPr/>
        </p:nvSpPr>
        <p:spPr>
          <a:xfrm>
            <a:off x="533382" y="5915750"/>
            <a:ext cx="1584176" cy="369332"/>
          </a:xfrm>
          <a:prstGeom prst="rect">
            <a:avLst/>
          </a:prstGeom>
          <a:noFill/>
        </p:spPr>
        <p:txBody>
          <a:bodyPr wrap="square" rtlCol="0">
            <a:spAutoFit/>
          </a:bodyPr>
          <a:lstStyle/>
          <a:p>
            <a:r>
              <a:rPr lang="en-AU" dirty="0"/>
              <a:t>Discipline 1</a:t>
            </a:r>
          </a:p>
        </p:txBody>
      </p:sp>
      <p:sp>
        <p:nvSpPr>
          <p:cNvPr id="39" name="Textfeld 38">
            <a:extLst>
              <a:ext uri="{FF2B5EF4-FFF2-40B4-BE49-F238E27FC236}">
                <a16:creationId xmlns:a16="http://schemas.microsoft.com/office/drawing/2014/main" id="{1C3167E5-2463-424E-A44E-70A38642A494}"/>
              </a:ext>
            </a:extLst>
          </p:cNvPr>
          <p:cNvSpPr txBox="1"/>
          <p:nvPr/>
        </p:nvSpPr>
        <p:spPr>
          <a:xfrm>
            <a:off x="1771840" y="5915750"/>
            <a:ext cx="1584176" cy="369332"/>
          </a:xfrm>
          <a:prstGeom prst="rect">
            <a:avLst/>
          </a:prstGeom>
          <a:noFill/>
        </p:spPr>
        <p:txBody>
          <a:bodyPr wrap="square" rtlCol="0">
            <a:spAutoFit/>
          </a:bodyPr>
          <a:lstStyle/>
          <a:p>
            <a:r>
              <a:rPr lang="en-AU" dirty="0"/>
              <a:t>Discipline 2</a:t>
            </a:r>
          </a:p>
        </p:txBody>
      </p:sp>
      <p:sp>
        <p:nvSpPr>
          <p:cNvPr id="40" name="Textfeld 39">
            <a:extLst>
              <a:ext uri="{FF2B5EF4-FFF2-40B4-BE49-F238E27FC236}">
                <a16:creationId xmlns:a16="http://schemas.microsoft.com/office/drawing/2014/main" id="{D5C0A94F-81E1-F245-AF35-3E1E6B89468C}"/>
              </a:ext>
            </a:extLst>
          </p:cNvPr>
          <p:cNvSpPr txBox="1"/>
          <p:nvPr/>
        </p:nvSpPr>
        <p:spPr>
          <a:xfrm>
            <a:off x="3010298" y="5915750"/>
            <a:ext cx="1584176" cy="369332"/>
          </a:xfrm>
          <a:prstGeom prst="rect">
            <a:avLst/>
          </a:prstGeom>
          <a:noFill/>
        </p:spPr>
        <p:txBody>
          <a:bodyPr wrap="square" rtlCol="0">
            <a:spAutoFit/>
          </a:bodyPr>
          <a:lstStyle/>
          <a:p>
            <a:r>
              <a:rPr lang="en-AU" dirty="0"/>
              <a:t>Discipline 3</a:t>
            </a:r>
          </a:p>
        </p:txBody>
      </p:sp>
      <p:sp>
        <p:nvSpPr>
          <p:cNvPr id="41" name="Textfeld 40">
            <a:extLst>
              <a:ext uri="{FF2B5EF4-FFF2-40B4-BE49-F238E27FC236}">
                <a16:creationId xmlns:a16="http://schemas.microsoft.com/office/drawing/2014/main" id="{571B3096-5320-5340-AA6A-A022C479A6C0}"/>
              </a:ext>
            </a:extLst>
          </p:cNvPr>
          <p:cNvSpPr txBox="1"/>
          <p:nvPr/>
        </p:nvSpPr>
        <p:spPr>
          <a:xfrm>
            <a:off x="4248756" y="5915750"/>
            <a:ext cx="1584176" cy="369332"/>
          </a:xfrm>
          <a:prstGeom prst="rect">
            <a:avLst/>
          </a:prstGeom>
          <a:noFill/>
        </p:spPr>
        <p:txBody>
          <a:bodyPr wrap="square" rtlCol="0">
            <a:spAutoFit/>
          </a:bodyPr>
          <a:lstStyle/>
          <a:p>
            <a:r>
              <a:rPr lang="en-AU" dirty="0"/>
              <a:t>Discipline x</a:t>
            </a:r>
          </a:p>
        </p:txBody>
      </p:sp>
      <p:sp>
        <p:nvSpPr>
          <p:cNvPr id="21" name="Dreieck 20">
            <a:extLst>
              <a:ext uri="{FF2B5EF4-FFF2-40B4-BE49-F238E27FC236}">
                <a16:creationId xmlns:a16="http://schemas.microsoft.com/office/drawing/2014/main" id="{9D1FFA2D-4EB6-3346-AEA1-1A55BB78B0ED}"/>
              </a:ext>
            </a:extLst>
          </p:cNvPr>
          <p:cNvSpPr/>
          <p:nvPr/>
        </p:nvSpPr>
        <p:spPr>
          <a:xfrm>
            <a:off x="587388" y="3789040"/>
            <a:ext cx="468052" cy="50405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764304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ing 18">
            <a:extLst>
              <a:ext uri="{FF2B5EF4-FFF2-40B4-BE49-F238E27FC236}">
                <a16:creationId xmlns:a16="http://schemas.microsoft.com/office/drawing/2014/main" id="{DDAA5646-BB70-104A-8740-EEAB7B3F712E}"/>
              </a:ext>
            </a:extLst>
          </p:cNvPr>
          <p:cNvSpPr/>
          <p:nvPr/>
        </p:nvSpPr>
        <p:spPr>
          <a:xfrm>
            <a:off x="695328" y="2348880"/>
            <a:ext cx="4603100" cy="4104456"/>
          </a:xfrm>
          <a:prstGeom prst="donut">
            <a:avLst>
              <a:gd name="adj" fmla="val 6163"/>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2" name="Titel 1">
            <a:extLst>
              <a:ext uri="{FF2B5EF4-FFF2-40B4-BE49-F238E27FC236}">
                <a16:creationId xmlns:a16="http://schemas.microsoft.com/office/drawing/2014/main" id="{87D97E43-DC23-B044-99E7-CB8B639DE916}"/>
              </a:ext>
            </a:extLst>
          </p:cNvPr>
          <p:cNvSpPr>
            <a:spLocks noGrp="1"/>
          </p:cNvSpPr>
          <p:nvPr>
            <p:ph type="title"/>
          </p:nvPr>
        </p:nvSpPr>
        <p:spPr/>
        <p:txBody>
          <a:bodyPr/>
          <a:lstStyle/>
          <a:p>
            <a:r>
              <a:rPr lang="en-AU" dirty="0"/>
              <a:t>Recap</a:t>
            </a:r>
          </a:p>
        </p:txBody>
      </p:sp>
      <p:sp>
        <p:nvSpPr>
          <p:cNvPr id="6" name="Inhaltsplatzhalter 5">
            <a:extLst>
              <a:ext uri="{FF2B5EF4-FFF2-40B4-BE49-F238E27FC236}">
                <a16:creationId xmlns:a16="http://schemas.microsoft.com/office/drawing/2014/main" id="{4084D8F5-9711-5D4D-B166-18F422F3691A}"/>
              </a:ext>
            </a:extLst>
          </p:cNvPr>
          <p:cNvSpPr>
            <a:spLocks noGrp="1"/>
          </p:cNvSpPr>
          <p:nvPr>
            <p:ph idx="1"/>
          </p:nvPr>
        </p:nvSpPr>
        <p:spPr/>
        <p:txBody>
          <a:bodyPr/>
          <a:lstStyle/>
          <a:p>
            <a:pPr marL="0" indent="0">
              <a:buNone/>
            </a:pPr>
            <a:r>
              <a:rPr lang="en-AU" b="1" dirty="0"/>
              <a:t>Disciplines</a:t>
            </a:r>
          </a:p>
          <a:p>
            <a:endParaRPr lang="en-AU" dirty="0"/>
          </a:p>
        </p:txBody>
      </p:sp>
      <p:sp>
        <p:nvSpPr>
          <p:cNvPr id="20" name="Textfeld 19">
            <a:extLst>
              <a:ext uri="{FF2B5EF4-FFF2-40B4-BE49-F238E27FC236}">
                <a16:creationId xmlns:a16="http://schemas.microsoft.com/office/drawing/2014/main" id="{438B2A9E-9302-8D46-95AE-78D101F60752}"/>
              </a:ext>
            </a:extLst>
          </p:cNvPr>
          <p:cNvSpPr txBox="1"/>
          <p:nvPr/>
        </p:nvSpPr>
        <p:spPr>
          <a:xfrm>
            <a:off x="145823" y="2339588"/>
            <a:ext cx="1794198" cy="369332"/>
          </a:xfrm>
          <a:prstGeom prst="rect">
            <a:avLst/>
          </a:prstGeom>
          <a:noFill/>
        </p:spPr>
        <p:txBody>
          <a:bodyPr wrap="square" rtlCol="0">
            <a:spAutoFit/>
          </a:bodyPr>
          <a:lstStyle/>
          <a:p>
            <a:r>
              <a:rPr lang="en-AU" i="1" dirty="0">
                <a:solidFill>
                  <a:schemeClr val="tx2"/>
                </a:solidFill>
              </a:rPr>
              <a:t>Communication</a:t>
            </a:r>
          </a:p>
        </p:txBody>
      </p:sp>
      <p:sp>
        <p:nvSpPr>
          <p:cNvPr id="34" name="Oval 33">
            <a:extLst>
              <a:ext uri="{FF2B5EF4-FFF2-40B4-BE49-F238E27FC236}">
                <a16:creationId xmlns:a16="http://schemas.microsoft.com/office/drawing/2014/main" id="{E17ADF89-141F-5F40-AC52-5AC2466754E0}"/>
              </a:ext>
            </a:extLst>
          </p:cNvPr>
          <p:cNvSpPr/>
          <p:nvPr/>
        </p:nvSpPr>
        <p:spPr>
          <a:xfrm>
            <a:off x="587388" y="5550100"/>
            <a:ext cx="1224136" cy="1152128"/>
          </a:xfrm>
          <a:prstGeom prst="ellipse">
            <a:avLst/>
          </a:prstGeom>
          <a:solidFill>
            <a:schemeClr val="accent5">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5" name="Oval 34">
            <a:extLst>
              <a:ext uri="{FF2B5EF4-FFF2-40B4-BE49-F238E27FC236}">
                <a16:creationId xmlns:a16="http://schemas.microsoft.com/office/drawing/2014/main" id="{6E3892AE-5BCC-8243-808C-2D3F82377D39}"/>
              </a:ext>
            </a:extLst>
          </p:cNvPr>
          <p:cNvSpPr/>
          <p:nvPr/>
        </p:nvSpPr>
        <p:spPr>
          <a:xfrm>
            <a:off x="1789116" y="5550100"/>
            <a:ext cx="1224136" cy="1152128"/>
          </a:xfrm>
          <a:prstGeom prst="ellipse">
            <a:avLst/>
          </a:prstGeom>
          <a:solidFill>
            <a:schemeClr val="accent5">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6" name="Oval 35">
            <a:extLst>
              <a:ext uri="{FF2B5EF4-FFF2-40B4-BE49-F238E27FC236}">
                <a16:creationId xmlns:a16="http://schemas.microsoft.com/office/drawing/2014/main" id="{2EC06FA3-5DEB-CD4E-B6D9-513B0EA6438C}"/>
              </a:ext>
            </a:extLst>
          </p:cNvPr>
          <p:cNvSpPr/>
          <p:nvPr/>
        </p:nvSpPr>
        <p:spPr>
          <a:xfrm>
            <a:off x="2990844" y="5550100"/>
            <a:ext cx="1224136" cy="1152128"/>
          </a:xfrm>
          <a:prstGeom prst="ellipse">
            <a:avLst/>
          </a:prstGeom>
          <a:solidFill>
            <a:schemeClr val="accent5">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 name="Oval 36">
            <a:extLst>
              <a:ext uri="{FF2B5EF4-FFF2-40B4-BE49-F238E27FC236}">
                <a16:creationId xmlns:a16="http://schemas.microsoft.com/office/drawing/2014/main" id="{1788B9E6-0627-0048-999E-67E6A9E621FA}"/>
              </a:ext>
            </a:extLst>
          </p:cNvPr>
          <p:cNvSpPr/>
          <p:nvPr/>
        </p:nvSpPr>
        <p:spPr>
          <a:xfrm>
            <a:off x="4192572" y="5550100"/>
            <a:ext cx="1224136" cy="1152128"/>
          </a:xfrm>
          <a:prstGeom prst="ellipse">
            <a:avLst/>
          </a:prstGeom>
          <a:solidFill>
            <a:schemeClr val="accent5">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8" name="Textfeld 37">
            <a:extLst>
              <a:ext uri="{FF2B5EF4-FFF2-40B4-BE49-F238E27FC236}">
                <a16:creationId xmlns:a16="http://schemas.microsoft.com/office/drawing/2014/main" id="{05A56CD4-6BAD-9A41-A0A1-6B126FDB792A}"/>
              </a:ext>
            </a:extLst>
          </p:cNvPr>
          <p:cNvSpPr txBox="1"/>
          <p:nvPr/>
        </p:nvSpPr>
        <p:spPr>
          <a:xfrm>
            <a:off x="533382" y="5915750"/>
            <a:ext cx="1584176" cy="369332"/>
          </a:xfrm>
          <a:prstGeom prst="rect">
            <a:avLst/>
          </a:prstGeom>
          <a:noFill/>
        </p:spPr>
        <p:txBody>
          <a:bodyPr wrap="square" rtlCol="0">
            <a:spAutoFit/>
          </a:bodyPr>
          <a:lstStyle/>
          <a:p>
            <a:r>
              <a:rPr lang="en-AU" dirty="0"/>
              <a:t>Discipline 1</a:t>
            </a:r>
          </a:p>
        </p:txBody>
      </p:sp>
      <p:sp>
        <p:nvSpPr>
          <p:cNvPr id="39" name="Textfeld 38">
            <a:extLst>
              <a:ext uri="{FF2B5EF4-FFF2-40B4-BE49-F238E27FC236}">
                <a16:creationId xmlns:a16="http://schemas.microsoft.com/office/drawing/2014/main" id="{1C3167E5-2463-424E-A44E-70A38642A494}"/>
              </a:ext>
            </a:extLst>
          </p:cNvPr>
          <p:cNvSpPr txBox="1"/>
          <p:nvPr/>
        </p:nvSpPr>
        <p:spPr>
          <a:xfrm>
            <a:off x="1771840" y="5915750"/>
            <a:ext cx="1584176" cy="369332"/>
          </a:xfrm>
          <a:prstGeom prst="rect">
            <a:avLst/>
          </a:prstGeom>
          <a:noFill/>
        </p:spPr>
        <p:txBody>
          <a:bodyPr wrap="square" rtlCol="0">
            <a:spAutoFit/>
          </a:bodyPr>
          <a:lstStyle/>
          <a:p>
            <a:r>
              <a:rPr lang="en-AU" dirty="0"/>
              <a:t>Discipline 2</a:t>
            </a:r>
          </a:p>
        </p:txBody>
      </p:sp>
      <p:sp>
        <p:nvSpPr>
          <p:cNvPr id="40" name="Textfeld 39">
            <a:extLst>
              <a:ext uri="{FF2B5EF4-FFF2-40B4-BE49-F238E27FC236}">
                <a16:creationId xmlns:a16="http://schemas.microsoft.com/office/drawing/2014/main" id="{D5C0A94F-81E1-F245-AF35-3E1E6B89468C}"/>
              </a:ext>
            </a:extLst>
          </p:cNvPr>
          <p:cNvSpPr txBox="1"/>
          <p:nvPr/>
        </p:nvSpPr>
        <p:spPr>
          <a:xfrm>
            <a:off x="3010298" y="5915750"/>
            <a:ext cx="1584176" cy="369332"/>
          </a:xfrm>
          <a:prstGeom prst="rect">
            <a:avLst/>
          </a:prstGeom>
          <a:noFill/>
        </p:spPr>
        <p:txBody>
          <a:bodyPr wrap="square" rtlCol="0">
            <a:spAutoFit/>
          </a:bodyPr>
          <a:lstStyle/>
          <a:p>
            <a:r>
              <a:rPr lang="en-AU" dirty="0"/>
              <a:t>Discipline 3</a:t>
            </a:r>
          </a:p>
        </p:txBody>
      </p:sp>
      <p:sp>
        <p:nvSpPr>
          <p:cNvPr id="41" name="Textfeld 40">
            <a:extLst>
              <a:ext uri="{FF2B5EF4-FFF2-40B4-BE49-F238E27FC236}">
                <a16:creationId xmlns:a16="http://schemas.microsoft.com/office/drawing/2014/main" id="{571B3096-5320-5340-AA6A-A022C479A6C0}"/>
              </a:ext>
            </a:extLst>
          </p:cNvPr>
          <p:cNvSpPr txBox="1"/>
          <p:nvPr/>
        </p:nvSpPr>
        <p:spPr>
          <a:xfrm>
            <a:off x="4248756" y="5915750"/>
            <a:ext cx="1584176" cy="369332"/>
          </a:xfrm>
          <a:prstGeom prst="rect">
            <a:avLst/>
          </a:prstGeom>
          <a:noFill/>
        </p:spPr>
        <p:txBody>
          <a:bodyPr wrap="square" rtlCol="0">
            <a:spAutoFit/>
          </a:bodyPr>
          <a:lstStyle/>
          <a:p>
            <a:r>
              <a:rPr lang="en-AU" dirty="0"/>
              <a:t>Discipline x</a:t>
            </a:r>
          </a:p>
        </p:txBody>
      </p:sp>
      <p:graphicFrame>
        <p:nvGraphicFramePr>
          <p:cNvPr id="42" name="Inhaltsplatzhalter 3">
            <a:extLst>
              <a:ext uri="{FF2B5EF4-FFF2-40B4-BE49-F238E27FC236}">
                <a16:creationId xmlns:a16="http://schemas.microsoft.com/office/drawing/2014/main" id="{D4AFB525-821A-3645-B0E0-C80BD7D6FB99}"/>
              </a:ext>
            </a:extLst>
          </p:cNvPr>
          <p:cNvGraphicFramePr>
            <a:graphicFrameLocks/>
          </p:cNvGraphicFramePr>
          <p:nvPr/>
        </p:nvGraphicFramePr>
        <p:xfrm>
          <a:off x="3459388" y="1545879"/>
          <a:ext cx="10753196"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Dreieck 14">
            <a:extLst>
              <a:ext uri="{FF2B5EF4-FFF2-40B4-BE49-F238E27FC236}">
                <a16:creationId xmlns:a16="http://schemas.microsoft.com/office/drawing/2014/main" id="{82D7FB48-360A-574B-BD71-B1F7C6D5D429}"/>
              </a:ext>
            </a:extLst>
          </p:cNvPr>
          <p:cNvSpPr/>
          <p:nvPr/>
        </p:nvSpPr>
        <p:spPr>
          <a:xfrm>
            <a:off x="587388" y="3789040"/>
            <a:ext cx="468052" cy="50405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Pfeil nach rechts 15">
            <a:extLst>
              <a:ext uri="{FF2B5EF4-FFF2-40B4-BE49-F238E27FC236}">
                <a16:creationId xmlns:a16="http://schemas.microsoft.com/office/drawing/2014/main" id="{6C9714D3-66F5-FE4F-93D6-8172B5264627}"/>
              </a:ext>
            </a:extLst>
          </p:cNvPr>
          <p:cNvSpPr/>
          <p:nvPr/>
        </p:nvSpPr>
        <p:spPr>
          <a:xfrm>
            <a:off x="5766972" y="5210572"/>
            <a:ext cx="1224136" cy="576064"/>
          </a:xfrm>
          <a:prstGeom prst="rightArrow">
            <a:avLst/>
          </a:prstGeom>
          <a:solidFill>
            <a:srgbClr val="BEBC32"/>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Pfeil nach rechts 16">
            <a:extLst>
              <a:ext uri="{FF2B5EF4-FFF2-40B4-BE49-F238E27FC236}">
                <a16:creationId xmlns:a16="http://schemas.microsoft.com/office/drawing/2014/main" id="{201F13CD-7DC5-A04A-A0CE-CFE0A4FBB8D6}"/>
              </a:ext>
            </a:extLst>
          </p:cNvPr>
          <p:cNvSpPr/>
          <p:nvPr/>
        </p:nvSpPr>
        <p:spPr>
          <a:xfrm rot="7403975">
            <a:off x="9984432" y="4034140"/>
            <a:ext cx="1224136" cy="576064"/>
          </a:xfrm>
          <a:prstGeom prst="rightArrow">
            <a:avLst/>
          </a:prstGeom>
          <a:solidFill>
            <a:srgbClr val="BEBC32"/>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Pfeil nach rechts 17">
            <a:extLst>
              <a:ext uri="{FF2B5EF4-FFF2-40B4-BE49-F238E27FC236}">
                <a16:creationId xmlns:a16="http://schemas.microsoft.com/office/drawing/2014/main" id="{0D7FC8E2-994B-6145-B9D0-233D8AD204EA}"/>
              </a:ext>
            </a:extLst>
          </p:cNvPr>
          <p:cNvSpPr/>
          <p:nvPr/>
        </p:nvSpPr>
        <p:spPr>
          <a:xfrm>
            <a:off x="6893574" y="2939302"/>
            <a:ext cx="1224136" cy="576064"/>
          </a:xfrm>
          <a:prstGeom prst="rightArrow">
            <a:avLst/>
          </a:prstGeom>
          <a:solidFill>
            <a:srgbClr val="BEBC32"/>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290381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bgerundetes Rechteck 6">
            <a:extLst>
              <a:ext uri="{FF2B5EF4-FFF2-40B4-BE49-F238E27FC236}">
                <a16:creationId xmlns:a16="http://schemas.microsoft.com/office/drawing/2014/main" id="{FE075DAC-D383-094C-A881-81583428CF0D}"/>
              </a:ext>
            </a:extLst>
          </p:cNvPr>
          <p:cNvSpPr/>
          <p:nvPr/>
        </p:nvSpPr>
        <p:spPr>
          <a:xfrm>
            <a:off x="1206966" y="5108975"/>
            <a:ext cx="10753195" cy="504056"/>
          </a:xfrm>
          <a:prstGeom prst="roundRect">
            <a:avLst/>
          </a:prstGeom>
          <a:solidFill>
            <a:srgbClr val="DFC638"/>
          </a:solidFill>
          <a:ln>
            <a:solidFill>
              <a:srgbClr val="9584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Abgerundetes Rechteck 7">
            <a:extLst>
              <a:ext uri="{FF2B5EF4-FFF2-40B4-BE49-F238E27FC236}">
                <a16:creationId xmlns:a16="http://schemas.microsoft.com/office/drawing/2014/main" id="{9D09EDCB-523D-2543-8E27-B53E18BB661E}"/>
              </a:ext>
            </a:extLst>
          </p:cNvPr>
          <p:cNvSpPr/>
          <p:nvPr/>
        </p:nvSpPr>
        <p:spPr>
          <a:xfrm>
            <a:off x="1203211" y="5664629"/>
            <a:ext cx="10753195" cy="504056"/>
          </a:xfrm>
          <a:prstGeom prst="roundRect">
            <a:avLst/>
          </a:prstGeom>
          <a:solidFill>
            <a:srgbClr val="DFC638"/>
          </a:solidFill>
          <a:ln>
            <a:solidFill>
              <a:srgbClr val="9584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Abgerundetes Rechteck 4">
            <a:extLst>
              <a:ext uri="{FF2B5EF4-FFF2-40B4-BE49-F238E27FC236}">
                <a16:creationId xmlns:a16="http://schemas.microsoft.com/office/drawing/2014/main" id="{3911F6AA-EA88-4744-94E1-25AB355F8645}"/>
              </a:ext>
            </a:extLst>
          </p:cNvPr>
          <p:cNvSpPr/>
          <p:nvPr/>
        </p:nvSpPr>
        <p:spPr>
          <a:xfrm>
            <a:off x="1195702" y="3573016"/>
            <a:ext cx="10753195" cy="504056"/>
          </a:xfrm>
          <a:prstGeom prst="roundRect">
            <a:avLst/>
          </a:prstGeom>
          <a:solidFill>
            <a:srgbClr val="DFC638"/>
          </a:solidFill>
          <a:ln>
            <a:solidFill>
              <a:srgbClr val="9584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Abgerundetes Rechteck 5">
            <a:extLst>
              <a:ext uri="{FF2B5EF4-FFF2-40B4-BE49-F238E27FC236}">
                <a16:creationId xmlns:a16="http://schemas.microsoft.com/office/drawing/2014/main" id="{7D7EE19B-DF50-3C48-B32E-78AA133240EF}"/>
              </a:ext>
            </a:extLst>
          </p:cNvPr>
          <p:cNvSpPr/>
          <p:nvPr/>
        </p:nvSpPr>
        <p:spPr>
          <a:xfrm>
            <a:off x="1191947" y="4128670"/>
            <a:ext cx="10753195" cy="504056"/>
          </a:xfrm>
          <a:prstGeom prst="roundRect">
            <a:avLst/>
          </a:prstGeom>
          <a:solidFill>
            <a:srgbClr val="DFC638"/>
          </a:solidFill>
          <a:ln>
            <a:solidFill>
              <a:srgbClr val="9584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Abgerundetes Rechteck 3">
            <a:extLst>
              <a:ext uri="{FF2B5EF4-FFF2-40B4-BE49-F238E27FC236}">
                <a16:creationId xmlns:a16="http://schemas.microsoft.com/office/drawing/2014/main" id="{FE20F3C6-62D4-3548-A9B5-C51CA57529A4}"/>
              </a:ext>
            </a:extLst>
          </p:cNvPr>
          <p:cNvSpPr/>
          <p:nvPr/>
        </p:nvSpPr>
        <p:spPr>
          <a:xfrm>
            <a:off x="1199456" y="2492896"/>
            <a:ext cx="10753195" cy="504056"/>
          </a:xfrm>
          <a:prstGeom prst="roundRect">
            <a:avLst/>
          </a:prstGeom>
          <a:solidFill>
            <a:srgbClr val="DFC638"/>
          </a:solidFill>
          <a:ln>
            <a:solidFill>
              <a:srgbClr val="9584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el 1">
            <a:extLst>
              <a:ext uri="{FF2B5EF4-FFF2-40B4-BE49-F238E27FC236}">
                <a16:creationId xmlns:a16="http://schemas.microsoft.com/office/drawing/2014/main" id="{478F009F-AAE6-7F40-B4E9-9780D6DAAB28}"/>
              </a:ext>
            </a:extLst>
          </p:cNvPr>
          <p:cNvSpPr>
            <a:spLocks noGrp="1"/>
          </p:cNvSpPr>
          <p:nvPr>
            <p:ph type="title"/>
          </p:nvPr>
        </p:nvSpPr>
        <p:spPr/>
        <p:txBody>
          <a:bodyPr/>
          <a:lstStyle/>
          <a:p>
            <a:r>
              <a:rPr lang="en-AU" dirty="0"/>
              <a:t>Recap</a:t>
            </a:r>
          </a:p>
        </p:txBody>
      </p:sp>
      <p:sp>
        <p:nvSpPr>
          <p:cNvPr id="3" name="Inhaltsplatzhalter 2">
            <a:extLst>
              <a:ext uri="{FF2B5EF4-FFF2-40B4-BE49-F238E27FC236}">
                <a16:creationId xmlns:a16="http://schemas.microsoft.com/office/drawing/2014/main" id="{ED6D8CEF-0A9B-CB4D-8F8C-6226C1F91675}"/>
              </a:ext>
            </a:extLst>
          </p:cNvPr>
          <p:cNvSpPr>
            <a:spLocks noGrp="1"/>
          </p:cNvSpPr>
          <p:nvPr>
            <p:ph idx="1"/>
          </p:nvPr>
        </p:nvSpPr>
        <p:spPr/>
        <p:txBody>
          <a:bodyPr>
            <a:normAutofit fontScale="77500" lnSpcReduction="20000"/>
          </a:bodyPr>
          <a:lstStyle/>
          <a:p>
            <a:pPr marL="0" indent="0">
              <a:buNone/>
            </a:pPr>
            <a:r>
              <a:rPr lang="en-AU" b="1" dirty="0"/>
              <a:t>Perspectives on Sustainability</a:t>
            </a:r>
          </a:p>
          <a:p>
            <a:pPr marL="0" indent="0">
              <a:buNone/>
            </a:pPr>
            <a:endParaRPr lang="en-AU" dirty="0"/>
          </a:p>
          <a:p>
            <a:pPr marL="0" indent="0">
              <a:buNone/>
            </a:pPr>
            <a:r>
              <a:rPr lang="en-AU" i="1" dirty="0"/>
              <a:t>Science / CC Communication:</a:t>
            </a:r>
          </a:p>
          <a:p>
            <a:pPr marL="0" indent="0">
              <a:buNone/>
            </a:pPr>
            <a:endParaRPr lang="en-AU" dirty="0"/>
          </a:p>
          <a:p>
            <a:pPr marL="0" indent="0">
              <a:buNone/>
            </a:pPr>
            <a:r>
              <a:rPr lang="en-AU" dirty="0"/>
              <a:t>Sustainability as counter narrative (solution?) to climate change</a:t>
            </a:r>
          </a:p>
          <a:p>
            <a:pPr marL="0" indent="0">
              <a:buNone/>
            </a:pPr>
            <a:endParaRPr lang="en-AU" dirty="0"/>
          </a:p>
          <a:p>
            <a:pPr marL="0" indent="0">
              <a:buNone/>
            </a:pPr>
            <a:r>
              <a:rPr lang="en-AU" i="1" dirty="0"/>
              <a:t>Environmental Communication:</a:t>
            </a:r>
          </a:p>
          <a:p>
            <a:pPr marL="0" indent="0">
              <a:buNone/>
            </a:pPr>
            <a:endParaRPr lang="en-AU" dirty="0"/>
          </a:p>
          <a:p>
            <a:pPr marL="0" indent="0">
              <a:buNone/>
            </a:pPr>
            <a:r>
              <a:rPr lang="en-AU" dirty="0"/>
              <a:t>Sustainability as (moral) principle of change</a:t>
            </a:r>
          </a:p>
          <a:p>
            <a:pPr marL="0" indent="0">
              <a:buNone/>
            </a:pPr>
            <a:endParaRPr lang="en-AU" dirty="0"/>
          </a:p>
          <a:p>
            <a:pPr marL="0" indent="0">
              <a:buNone/>
            </a:pPr>
            <a:r>
              <a:rPr lang="en-AU" dirty="0"/>
              <a:t>Sustainability as principle of restoration / regeneration</a:t>
            </a:r>
          </a:p>
          <a:p>
            <a:pPr marL="0" indent="0">
              <a:buNone/>
            </a:pPr>
            <a:endParaRPr lang="en-AU" dirty="0"/>
          </a:p>
          <a:p>
            <a:pPr marL="0" indent="0">
              <a:buNone/>
            </a:pPr>
            <a:r>
              <a:rPr lang="en-AU" i="1" dirty="0"/>
              <a:t>CSR Communication:</a:t>
            </a:r>
          </a:p>
          <a:p>
            <a:pPr marL="0" indent="0">
              <a:buNone/>
            </a:pPr>
            <a:endParaRPr lang="en-AU" dirty="0"/>
          </a:p>
          <a:p>
            <a:pPr marL="0" indent="0">
              <a:buNone/>
            </a:pPr>
            <a:r>
              <a:rPr lang="en-AU" dirty="0"/>
              <a:t>Sustainability as principle (moral compass) of action </a:t>
            </a:r>
          </a:p>
          <a:p>
            <a:pPr marL="0" indent="0">
              <a:buNone/>
            </a:pPr>
            <a:endParaRPr lang="en-AU" dirty="0"/>
          </a:p>
          <a:p>
            <a:pPr marL="0" indent="0">
              <a:buNone/>
            </a:pPr>
            <a:r>
              <a:rPr lang="en-AU" dirty="0"/>
              <a:t>Sustainability as label for “good </a:t>
            </a:r>
            <a:r>
              <a:rPr lang="en-AU" dirty="0" err="1"/>
              <a:t>behavior</a:t>
            </a:r>
            <a:r>
              <a:rPr lang="en-AU" dirty="0"/>
              <a:t>”, “used” in communication</a:t>
            </a:r>
          </a:p>
          <a:p>
            <a:pPr marL="0" indent="0">
              <a:buNone/>
            </a:pPr>
            <a:endParaRPr lang="en-AU" dirty="0"/>
          </a:p>
          <a:p>
            <a:pPr marL="0" indent="0">
              <a:buNone/>
            </a:pPr>
            <a:endParaRPr lang="en-AU" dirty="0"/>
          </a:p>
        </p:txBody>
      </p:sp>
    </p:spTree>
    <p:extLst>
      <p:ext uri="{BB962C8B-B14F-4D97-AF65-F5344CB8AC3E}">
        <p14:creationId xmlns:p14="http://schemas.microsoft.com/office/powerpoint/2010/main" val="2631458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615F58-74EF-A64D-88E0-513BC8BD74B4}"/>
              </a:ext>
            </a:extLst>
          </p:cNvPr>
          <p:cNvSpPr>
            <a:spLocks noGrp="1"/>
          </p:cNvSpPr>
          <p:nvPr>
            <p:ph type="title"/>
          </p:nvPr>
        </p:nvSpPr>
        <p:spPr/>
        <p:txBody>
          <a:bodyPr/>
          <a:lstStyle/>
          <a:p>
            <a:r>
              <a:rPr lang="en-AU" dirty="0"/>
              <a:t>Recap</a:t>
            </a:r>
          </a:p>
        </p:txBody>
      </p:sp>
      <p:sp>
        <p:nvSpPr>
          <p:cNvPr id="3" name="Inhaltsplatzhalter 2">
            <a:extLst>
              <a:ext uri="{FF2B5EF4-FFF2-40B4-BE49-F238E27FC236}">
                <a16:creationId xmlns:a16="http://schemas.microsoft.com/office/drawing/2014/main" id="{D66483DC-6985-ED46-9B06-0552844F6739}"/>
              </a:ext>
            </a:extLst>
          </p:cNvPr>
          <p:cNvSpPr>
            <a:spLocks noGrp="1"/>
          </p:cNvSpPr>
          <p:nvPr>
            <p:ph idx="1"/>
          </p:nvPr>
        </p:nvSpPr>
        <p:spPr/>
        <p:txBody>
          <a:bodyPr/>
          <a:lstStyle/>
          <a:p>
            <a:pPr marL="0" indent="0">
              <a:buNone/>
            </a:pPr>
            <a:r>
              <a:rPr lang="en-AU" b="1" dirty="0"/>
              <a:t>Challenges</a:t>
            </a:r>
          </a:p>
        </p:txBody>
      </p:sp>
      <p:graphicFrame>
        <p:nvGraphicFramePr>
          <p:cNvPr id="4" name="Inhaltsplatzhalter 2">
            <a:extLst>
              <a:ext uri="{FF2B5EF4-FFF2-40B4-BE49-F238E27FC236}">
                <a16:creationId xmlns:a16="http://schemas.microsoft.com/office/drawing/2014/main" id="{D2A7D8C7-959B-3A4B-BF90-82199EF47CBC}"/>
              </a:ext>
            </a:extLst>
          </p:cNvPr>
          <p:cNvGraphicFramePr>
            <a:graphicFrameLocks/>
          </p:cNvGraphicFramePr>
          <p:nvPr/>
        </p:nvGraphicFramePr>
        <p:xfrm>
          <a:off x="1991544" y="2276872"/>
          <a:ext cx="9552384" cy="37136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Gewitterblitz 4">
            <a:extLst>
              <a:ext uri="{FF2B5EF4-FFF2-40B4-BE49-F238E27FC236}">
                <a16:creationId xmlns:a16="http://schemas.microsoft.com/office/drawing/2014/main" id="{8BBDCFAE-9CD4-FB4D-B1CE-1D2A019D70EB}"/>
              </a:ext>
            </a:extLst>
          </p:cNvPr>
          <p:cNvSpPr/>
          <p:nvPr/>
        </p:nvSpPr>
        <p:spPr>
          <a:xfrm>
            <a:off x="814736" y="3204790"/>
            <a:ext cx="993645" cy="1569195"/>
          </a:xfrm>
          <a:prstGeom prst="lightningBolt">
            <a:avLst/>
          </a:prstGeom>
          <a:solidFill>
            <a:srgbClr val="C00000"/>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4267963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585717-7D4B-054E-865A-71EB902C9E06}"/>
              </a:ext>
            </a:extLst>
          </p:cNvPr>
          <p:cNvSpPr>
            <a:spLocks noGrp="1"/>
          </p:cNvSpPr>
          <p:nvPr>
            <p:ph type="title"/>
          </p:nvPr>
        </p:nvSpPr>
        <p:spPr/>
        <p:txBody>
          <a:bodyPr/>
          <a:lstStyle/>
          <a:p>
            <a:r>
              <a:rPr lang="en-AU" dirty="0"/>
              <a:t>What was needed?</a:t>
            </a:r>
          </a:p>
        </p:txBody>
      </p:sp>
      <p:sp>
        <p:nvSpPr>
          <p:cNvPr id="3" name="Inhaltsplatzhalter 2">
            <a:extLst>
              <a:ext uri="{FF2B5EF4-FFF2-40B4-BE49-F238E27FC236}">
                <a16:creationId xmlns:a16="http://schemas.microsoft.com/office/drawing/2014/main" id="{6D67F828-D266-454C-A826-2ACD358733DD}"/>
              </a:ext>
            </a:extLst>
          </p:cNvPr>
          <p:cNvSpPr>
            <a:spLocks noGrp="1"/>
          </p:cNvSpPr>
          <p:nvPr>
            <p:ph idx="1"/>
          </p:nvPr>
        </p:nvSpPr>
        <p:spPr>
          <a:xfrm>
            <a:off x="1199456" y="1600201"/>
            <a:ext cx="10753196" cy="4525963"/>
          </a:xfrm>
        </p:spPr>
        <p:txBody>
          <a:bodyPr/>
          <a:lstStyle/>
          <a:p>
            <a:pPr marL="0" indent="0" algn="ctr">
              <a:buNone/>
            </a:pPr>
            <a:r>
              <a:rPr lang="en-AU" b="1" dirty="0"/>
              <a:t>Media &amp; communication perspective &amp; theories, concepts, methodologies</a:t>
            </a:r>
          </a:p>
        </p:txBody>
      </p:sp>
      <p:graphicFrame>
        <p:nvGraphicFramePr>
          <p:cNvPr id="4" name="Inhaltsplatzhalter 3">
            <a:extLst>
              <a:ext uri="{FF2B5EF4-FFF2-40B4-BE49-F238E27FC236}">
                <a16:creationId xmlns:a16="http://schemas.microsoft.com/office/drawing/2014/main" id="{1CEDA885-E796-CF4F-94EE-78DB5983E7C1}"/>
              </a:ext>
            </a:extLst>
          </p:cNvPr>
          <p:cNvGraphicFramePr>
            <a:graphicFrameLocks/>
          </p:cNvGraphicFramePr>
          <p:nvPr/>
        </p:nvGraphicFramePr>
        <p:xfrm>
          <a:off x="2855640" y="2200432"/>
          <a:ext cx="10753196"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Pfeil nach rechts 4">
            <a:extLst>
              <a:ext uri="{FF2B5EF4-FFF2-40B4-BE49-F238E27FC236}">
                <a16:creationId xmlns:a16="http://schemas.microsoft.com/office/drawing/2014/main" id="{1239BF33-3527-C344-9544-9CE5783B4151}"/>
              </a:ext>
            </a:extLst>
          </p:cNvPr>
          <p:cNvSpPr/>
          <p:nvPr/>
        </p:nvSpPr>
        <p:spPr>
          <a:xfrm>
            <a:off x="6384032" y="4702067"/>
            <a:ext cx="1224136" cy="576064"/>
          </a:xfrm>
          <a:prstGeom prst="rightArrow">
            <a:avLst/>
          </a:prstGeom>
          <a:solidFill>
            <a:srgbClr val="BEBC32"/>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986468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Sonnenbrille">
            <a:extLst>
              <a:ext uri="{FF2B5EF4-FFF2-40B4-BE49-F238E27FC236}">
                <a16:creationId xmlns:a16="http://schemas.microsoft.com/office/drawing/2014/main" id="{CC3A91A7-5CB8-B14C-93B7-63342B2470F0}"/>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1166567" y="3095737"/>
            <a:ext cx="2470743" cy="2470743"/>
          </a:xfrm>
          <a:prstGeom prst="rect">
            <a:avLst/>
          </a:prstGeom>
        </p:spPr>
      </p:pic>
      <p:pic>
        <p:nvPicPr>
          <p:cNvPr id="4" name="Grafik 3" descr="Sonnenbrille">
            <a:extLst>
              <a:ext uri="{FF2B5EF4-FFF2-40B4-BE49-F238E27FC236}">
                <a16:creationId xmlns:a16="http://schemas.microsoft.com/office/drawing/2014/main" id="{BE7A488A-BF78-BE41-A709-6C1F050CDD02}"/>
              </a:ext>
            </a:extLst>
          </p:cNvPr>
          <p:cNvPicPr>
            <a:picLocks noChangeAspect="1"/>
          </p:cNvPicPr>
          <p:nvPr/>
        </p:nvPicPr>
        <p:blipFill>
          <a:blip r:embed="rId5">
            <a:extLst>
              <a:ext uri="{96DAC541-7B7A-43D3-8B79-37D633B846F1}">
                <asvg:svgBlip xmlns:asvg="http://schemas.microsoft.com/office/drawing/2016/SVG/main" xmlns="" r:embed="rId6"/>
              </a:ext>
            </a:extLst>
          </a:blip>
          <a:stretch>
            <a:fillRect/>
          </a:stretch>
        </p:blipFill>
        <p:spPr>
          <a:xfrm>
            <a:off x="1098804" y="1086669"/>
            <a:ext cx="2438400" cy="2438400"/>
          </a:xfrm>
          <a:prstGeom prst="rect">
            <a:avLst/>
          </a:prstGeom>
          <a:effectLst/>
        </p:spPr>
      </p:pic>
      <p:sp>
        <p:nvSpPr>
          <p:cNvPr id="2" name="Titel 1">
            <a:extLst>
              <a:ext uri="{FF2B5EF4-FFF2-40B4-BE49-F238E27FC236}">
                <a16:creationId xmlns:a16="http://schemas.microsoft.com/office/drawing/2014/main" id="{FC34477A-026F-184A-BDDE-DC133E57BFC7}"/>
              </a:ext>
            </a:extLst>
          </p:cNvPr>
          <p:cNvSpPr>
            <a:spLocks noGrp="1"/>
          </p:cNvSpPr>
          <p:nvPr>
            <p:ph type="title"/>
          </p:nvPr>
        </p:nvSpPr>
        <p:spPr/>
        <p:txBody>
          <a:bodyPr/>
          <a:lstStyle/>
          <a:p>
            <a:r>
              <a:rPr lang="de-AT" dirty="0" err="1"/>
              <a:t>Paradigms</a:t>
            </a:r>
            <a:r>
              <a:rPr lang="de-AT" dirty="0"/>
              <a:t> </a:t>
            </a:r>
            <a:r>
              <a:rPr lang="de-AT" dirty="0" err="1"/>
              <a:t>of</a:t>
            </a:r>
            <a:r>
              <a:rPr lang="de-AT" dirty="0"/>
              <a:t> </a:t>
            </a:r>
            <a:r>
              <a:rPr lang="de-AT" dirty="0" err="1"/>
              <a:t>Sustainability</a:t>
            </a:r>
            <a:r>
              <a:rPr lang="de-AT" dirty="0"/>
              <a:t> Communication</a:t>
            </a:r>
            <a:endParaRPr lang="en-AU" dirty="0"/>
          </a:p>
        </p:txBody>
      </p:sp>
      <p:sp>
        <p:nvSpPr>
          <p:cNvPr id="3" name="Inhaltsplatzhalter 2">
            <a:extLst>
              <a:ext uri="{FF2B5EF4-FFF2-40B4-BE49-F238E27FC236}">
                <a16:creationId xmlns:a16="http://schemas.microsoft.com/office/drawing/2014/main" id="{0EB553DC-32B1-2649-BF22-DA4A7A2881EB}"/>
              </a:ext>
            </a:extLst>
          </p:cNvPr>
          <p:cNvSpPr>
            <a:spLocks noGrp="1"/>
          </p:cNvSpPr>
          <p:nvPr>
            <p:ph idx="1"/>
          </p:nvPr>
        </p:nvSpPr>
        <p:spPr>
          <a:xfrm>
            <a:off x="3935759" y="2204864"/>
            <a:ext cx="8016892" cy="4525963"/>
          </a:xfrm>
        </p:spPr>
        <p:txBody>
          <a:bodyPr>
            <a:normAutofit/>
          </a:bodyPr>
          <a:lstStyle/>
          <a:p>
            <a:pPr marL="0" indent="0">
              <a:buNone/>
            </a:pPr>
            <a:r>
              <a:rPr lang="en-GB" sz="2000" b="1" dirty="0" smtClean="0">
                <a:ea typeface="Verdana" panose="020B0604030504040204" pitchFamily="34" charset="0"/>
                <a:cs typeface="Verdana" panose="020B0604030504040204" pitchFamily="34" charset="0"/>
              </a:rPr>
              <a:t>Paradigms</a:t>
            </a:r>
          </a:p>
          <a:p>
            <a:r>
              <a:rPr lang="en-GB" sz="2000" b="1" dirty="0" smtClean="0">
                <a:solidFill>
                  <a:schemeClr val="accent1"/>
                </a:solidFill>
                <a:ea typeface="Verdana" panose="020B0604030504040204" pitchFamily="34" charset="0"/>
                <a:cs typeface="Verdana" panose="020B0604030504040204" pitchFamily="34" charset="0"/>
              </a:rPr>
              <a:t>Pragmatic</a:t>
            </a:r>
            <a:r>
              <a:rPr lang="en-GB" sz="2000" dirty="0" smtClean="0">
                <a:ea typeface="Verdana" panose="020B0604030504040204" pitchFamily="34" charset="0"/>
                <a:cs typeface="Verdana" panose="020B0604030504040204" pitchFamily="34" charset="0"/>
              </a:rPr>
              <a:t> (communication as structure; information, education, instrumental sense of communication, functionalist/structural perspective, description of reality)</a:t>
            </a:r>
          </a:p>
          <a:p>
            <a:r>
              <a:rPr lang="en-GB" sz="2000" i="1" dirty="0" smtClean="0"/>
              <a:t>how to communicate sustainability issues to others</a:t>
            </a:r>
            <a:endParaRPr lang="en-GB" sz="2000" i="1" dirty="0" smtClean="0">
              <a:ea typeface="Verdana" panose="020B0604030504040204" pitchFamily="34" charset="0"/>
              <a:cs typeface="Verdana" panose="020B0604030504040204" pitchFamily="34" charset="0"/>
            </a:endParaRPr>
          </a:p>
          <a:p>
            <a:r>
              <a:rPr lang="en-GB" sz="2000" b="1" dirty="0" smtClean="0">
                <a:solidFill>
                  <a:srgbClr val="C00000"/>
                </a:solidFill>
                <a:ea typeface="Verdana" panose="020B0604030504040204" pitchFamily="34" charset="0"/>
                <a:cs typeface="Verdana" panose="020B0604030504040204" pitchFamily="34" charset="0"/>
              </a:rPr>
              <a:t>Constitutive</a:t>
            </a:r>
            <a:r>
              <a:rPr lang="en-GB" sz="2000" dirty="0" smtClean="0">
                <a:ea typeface="Verdana" panose="020B0604030504040204" pitchFamily="34" charset="0"/>
                <a:cs typeface="Verdana" panose="020B0604030504040204" pitchFamily="34" charset="0"/>
              </a:rPr>
              <a:t> (communication as process; symbolic action, social constructivism, sense making, define </a:t>
            </a:r>
            <a:r>
              <a:rPr lang="en-GB" sz="2000" dirty="0" err="1" smtClean="0">
                <a:ea typeface="Verdana" panose="020B0604030504040204" pitchFamily="34" charset="0"/>
                <a:cs typeface="Verdana" panose="020B0604030504040204" pitchFamily="34" charset="0"/>
              </a:rPr>
              <a:t>sth</a:t>
            </a:r>
            <a:r>
              <a:rPr lang="en-GB" sz="2000" dirty="0" smtClean="0">
                <a:ea typeface="Verdana" panose="020B0604030504040204" pitchFamily="34" charset="0"/>
                <a:cs typeface="Verdana" panose="020B0604030504040204" pitchFamily="34" charset="0"/>
              </a:rPr>
              <a:t> as problem, creates attention, evokes values, orientation, activates/stimulates engagement, exploration): </a:t>
            </a:r>
          </a:p>
          <a:p>
            <a:r>
              <a:rPr lang="en-GB" sz="2000" i="1" dirty="0" smtClean="0"/>
              <a:t>sustainability communication as a process of creation of a mutual understanding of the normative concept of sustainability as well as the individual and societal possibilities of taking action (dialogue &amp; discourse).</a:t>
            </a:r>
            <a:endParaRPr lang="en-GB" sz="2000" i="1" dirty="0" smtClean="0">
              <a:ea typeface="Verdana" panose="020B0604030504040204" pitchFamily="34" charset="0"/>
              <a:cs typeface="Verdana" panose="020B0604030504040204" pitchFamily="34" charset="0"/>
            </a:endParaRPr>
          </a:p>
          <a:p>
            <a:endParaRPr lang="en-GB" sz="2000" dirty="0">
              <a:ea typeface="Verdana" panose="020B0604030504040204" pitchFamily="34" charset="0"/>
              <a:cs typeface="Verdana" panose="020B0604030504040204" pitchFamily="34" charset="0"/>
            </a:endParaRPr>
          </a:p>
        </p:txBody>
      </p:sp>
      <p:sp>
        <p:nvSpPr>
          <p:cNvPr id="6" name="Textfeld 5"/>
          <p:cNvSpPr txBox="1"/>
          <p:nvPr/>
        </p:nvSpPr>
        <p:spPr>
          <a:xfrm>
            <a:off x="623392" y="6411357"/>
            <a:ext cx="4752528" cy="246221"/>
          </a:xfrm>
          <a:prstGeom prst="rect">
            <a:avLst/>
          </a:prstGeom>
          <a:noFill/>
        </p:spPr>
        <p:txBody>
          <a:bodyPr wrap="square" rtlCol="0">
            <a:spAutoFit/>
          </a:bodyPr>
          <a:lstStyle/>
          <a:p>
            <a:r>
              <a:rPr lang="en-US" sz="1000" dirty="0"/>
              <a:t>Icon made by </a:t>
            </a:r>
            <a:r>
              <a:rPr lang="en-US" sz="1000" dirty="0" smtClean="0"/>
              <a:t>Raj Dev </a:t>
            </a:r>
            <a:r>
              <a:rPr lang="en-US" sz="1000" dirty="0"/>
              <a:t>from www.freeicons.io </a:t>
            </a:r>
            <a:endParaRPr lang="de-DE" sz="1000" dirty="0"/>
          </a:p>
        </p:txBody>
      </p:sp>
    </p:spTree>
    <p:extLst>
      <p:ext uri="{BB962C8B-B14F-4D97-AF65-F5344CB8AC3E}">
        <p14:creationId xmlns:p14="http://schemas.microsoft.com/office/powerpoint/2010/main" val="35613773"/>
      </p:ext>
    </p:extLst>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2959</Words>
  <Application>Microsoft Office PowerPoint</Application>
  <PresentationFormat>Breitbild</PresentationFormat>
  <Paragraphs>306</Paragraphs>
  <Slides>32</Slides>
  <Notes>14</Notes>
  <HiddenSlides>1</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32</vt:i4>
      </vt:variant>
    </vt:vector>
  </HeadingPairs>
  <TitlesOfParts>
    <vt:vector size="37" baseType="lpstr">
      <vt:lpstr>Arial</vt:lpstr>
      <vt:lpstr>Calibri</vt:lpstr>
      <vt:lpstr>Verdana</vt:lpstr>
      <vt:lpstr>Wingdings</vt:lpstr>
      <vt:lpstr>Larissa-Design</vt:lpstr>
      <vt:lpstr>Sustainability Communication as Field of Research</vt:lpstr>
      <vt:lpstr>Where are we?</vt:lpstr>
      <vt:lpstr>Learning outcomes</vt:lpstr>
      <vt:lpstr>Recap</vt:lpstr>
      <vt:lpstr>Recap</vt:lpstr>
      <vt:lpstr>Recap</vt:lpstr>
      <vt:lpstr>Recap</vt:lpstr>
      <vt:lpstr>What was needed?</vt:lpstr>
      <vt:lpstr>Paradigms of Sustainability Communication</vt:lpstr>
      <vt:lpstr>We found: Sustainability Communication Research … </vt:lpstr>
      <vt:lpstr>Where are we now (again ) ?</vt:lpstr>
      <vt:lpstr>Learning outcomes</vt:lpstr>
      <vt:lpstr>Overview</vt:lpstr>
      <vt:lpstr>Overview</vt:lpstr>
      <vt:lpstr>A. Research field or discipline? </vt:lpstr>
      <vt:lpstr>A. Research field or discipline? </vt:lpstr>
      <vt:lpstr>A. Research field or discipline? </vt:lpstr>
      <vt:lpstr>B. Research questions asked? </vt:lpstr>
      <vt:lpstr>B. Research questions asked? </vt:lpstr>
      <vt:lpstr>B. Research questions asked? </vt:lpstr>
      <vt:lpstr>B. Research questions asked? </vt:lpstr>
      <vt:lpstr>C. Existing body of knowledge</vt:lpstr>
      <vt:lpstr>C. Existing body of knowledge</vt:lpstr>
      <vt:lpstr>C. Existing body of knowledge</vt:lpstr>
      <vt:lpstr>C. Existing body of knowledge</vt:lpstr>
      <vt:lpstr>C. Existing body of knowledge</vt:lpstr>
      <vt:lpstr>C. Existing body of knowledge</vt:lpstr>
      <vt:lpstr>D. Epistemic “core”?</vt:lpstr>
      <vt:lpstr>D. Epistemic “core”?</vt:lpstr>
      <vt:lpstr>D. Epistemic “core”?</vt:lpstr>
      <vt:lpstr>D. Epistemic “core”?</vt:lpstr>
      <vt:lpstr>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zmml</dc:creator>
  <cp:lastModifiedBy>Windows-Benutzer</cp:lastModifiedBy>
  <cp:revision>399</cp:revision>
  <dcterms:created xsi:type="dcterms:W3CDTF">2011-07-07T10:45:47Z</dcterms:created>
  <dcterms:modified xsi:type="dcterms:W3CDTF">2023-08-29T08:17:29Z</dcterms:modified>
</cp:coreProperties>
</file>