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6"/>
  </p:notesMasterIdLst>
  <p:handoutMasterIdLst>
    <p:handoutMasterId r:id="rId17"/>
  </p:handoutMasterIdLst>
  <p:sldIdLst>
    <p:sldId id="370" r:id="rId2"/>
    <p:sldId id="371" r:id="rId3"/>
    <p:sldId id="372" r:id="rId4"/>
    <p:sldId id="1035" r:id="rId5"/>
    <p:sldId id="1036" r:id="rId6"/>
    <p:sldId id="386" r:id="rId7"/>
    <p:sldId id="385" r:id="rId8"/>
    <p:sldId id="547" r:id="rId9"/>
    <p:sldId id="550" r:id="rId10"/>
    <p:sldId id="1037" r:id="rId11"/>
    <p:sldId id="551" r:id="rId12"/>
    <p:sldId id="549" r:id="rId13"/>
    <p:sldId id="378" r:id="rId14"/>
    <p:sldId id="104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Benutzer" initials="W" lastIdx="2" clrIdx="0">
    <p:extLst>
      <p:ext uri="{19B8F6BF-5375-455C-9EA6-DF929625EA0E}">
        <p15:presenceInfo xmlns:p15="http://schemas.microsoft.com/office/powerpoint/2012/main" userId="Windows-Benu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61A59"/>
    <a:srgbClr val="95843F"/>
    <a:srgbClr val="BEBC32"/>
    <a:srgbClr val="00664B"/>
    <a:srgbClr val="6CB8D8"/>
    <a:srgbClr val="DFC638"/>
    <a:srgbClr val="C1D694"/>
    <a:srgbClr val="A99090"/>
    <a:srgbClr val="3B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0" autoAdjust="0"/>
    <p:restoredTop sz="82716" autoAdjust="0"/>
  </p:normalViewPr>
  <p:slideViewPr>
    <p:cSldViewPr>
      <p:cViewPr varScale="1">
        <p:scale>
          <a:sx n="50" d="100"/>
          <a:sy n="50" d="100"/>
        </p:scale>
        <p:origin x="1098" y="27"/>
      </p:cViewPr>
      <p:guideLst>
        <p:guide orient="horz" pos="2205"/>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9" d="100"/>
          <a:sy n="49" d="100"/>
        </p:scale>
        <p:origin x="2733" y="3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B7923-8F67-A247-A352-DFD1F227E7A7}" type="doc">
      <dgm:prSet loTypeId="urn:microsoft.com/office/officeart/2005/8/layout/venn2" loCatId="" qsTypeId="urn:microsoft.com/office/officeart/2005/8/quickstyle/simple1" qsCatId="simple" csTypeId="urn:microsoft.com/office/officeart/2005/8/colors/accent3_5" csCatId="accent3" phldr="1"/>
      <dgm:spPr/>
      <dgm:t>
        <a:bodyPr/>
        <a:lstStyle/>
        <a:p>
          <a:endParaRPr lang="de-DE"/>
        </a:p>
      </dgm:t>
    </dgm:pt>
    <dgm:pt modelId="{9ABC4BD6-5D01-F84A-A2A9-4BF07471F9CA}">
      <dgm:prSet phldrT="[Text]"/>
      <dgm:spPr/>
      <dgm:t>
        <a:bodyPr/>
        <a:lstStyle/>
        <a:p>
          <a:r>
            <a:rPr lang="de-DE" dirty="0"/>
            <a:t>Society &amp; </a:t>
          </a:r>
          <a:r>
            <a:rPr lang="de-DE" dirty="0" err="1"/>
            <a:t>culture</a:t>
          </a:r>
          <a:endParaRPr lang="de-DE" dirty="0"/>
        </a:p>
      </dgm:t>
    </dgm:pt>
    <dgm:pt modelId="{8CE9BB5A-8014-914F-8B37-F152CC0354FC}" type="parTrans" cxnId="{9BD235F2-C63C-9944-A660-155964F8F2A7}">
      <dgm:prSet/>
      <dgm:spPr/>
      <dgm:t>
        <a:bodyPr/>
        <a:lstStyle/>
        <a:p>
          <a:endParaRPr lang="de-DE"/>
        </a:p>
      </dgm:t>
    </dgm:pt>
    <dgm:pt modelId="{F40776B0-17C8-2A4F-8554-986D64B00A39}" type="sibTrans" cxnId="{9BD235F2-C63C-9944-A660-155964F8F2A7}">
      <dgm:prSet/>
      <dgm:spPr/>
      <dgm:t>
        <a:bodyPr/>
        <a:lstStyle/>
        <a:p>
          <a:endParaRPr lang="de-DE"/>
        </a:p>
      </dgm:t>
    </dgm:pt>
    <dgm:pt modelId="{DE6B15E4-2D5B-4F46-AC49-1CA086237C03}">
      <dgm:prSet phldrT="[Text]"/>
      <dgm:spPr/>
      <dgm:t>
        <a:bodyPr/>
        <a:lstStyle/>
        <a:p>
          <a:r>
            <a:rPr lang="de-DE" dirty="0"/>
            <a:t>Public </a:t>
          </a:r>
          <a:r>
            <a:rPr lang="de-DE" dirty="0" err="1"/>
            <a:t>discourses</a:t>
          </a:r>
          <a:endParaRPr lang="de-DE" dirty="0"/>
        </a:p>
      </dgm:t>
    </dgm:pt>
    <dgm:pt modelId="{EE3F27D6-0344-1542-8A5B-8519D1A691F1}" type="parTrans" cxnId="{F263A3BA-5160-664B-82BB-C1EC106D696B}">
      <dgm:prSet/>
      <dgm:spPr/>
      <dgm:t>
        <a:bodyPr/>
        <a:lstStyle/>
        <a:p>
          <a:endParaRPr lang="de-DE"/>
        </a:p>
      </dgm:t>
    </dgm:pt>
    <dgm:pt modelId="{411FB269-A191-994F-912D-AAF2F020DB19}" type="sibTrans" cxnId="{F263A3BA-5160-664B-82BB-C1EC106D696B}">
      <dgm:prSet/>
      <dgm:spPr/>
      <dgm:t>
        <a:bodyPr/>
        <a:lstStyle/>
        <a:p>
          <a:endParaRPr lang="de-DE"/>
        </a:p>
      </dgm:t>
    </dgm:pt>
    <dgm:pt modelId="{C75DBEFD-5524-6448-97BE-28DD22157014}">
      <dgm:prSet phldrT="[Text]"/>
      <dgm:spPr/>
      <dgm:t>
        <a:bodyPr/>
        <a:lstStyle/>
        <a:p>
          <a:r>
            <a:rPr lang="de-DE" dirty="0" err="1"/>
            <a:t>Organizations</a:t>
          </a:r>
          <a:r>
            <a:rPr lang="de-DE" dirty="0"/>
            <a:t> &amp; </a:t>
          </a:r>
          <a:r>
            <a:rPr lang="de-DE" dirty="0" err="1"/>
            <a:t>tribes</a:t>
          </a:r>
          <a:endParaRPr lang="de-DE" dirty="0"/>
        </a:p>
      </dgm:t>
    </dgm:pt>
    <dgm:pt modelId="{F2FA79E4-26A9-4E45-8FA9-E015D4E235A2}" type="parTrans" cxnId="{1D977479-802F-684E-AAFC-0CA9B750C1FA}">
      <dgm:prSet/>
      <dgm:spPr/>
      <dgm:t>
        <a:bodyPr/>
        <a:lstStyle/>
        <a:p>
          <a:endParaRPr lang="de-DE"/>
        </a:p>
      </dgm:t>
    </dgm:pt>
    <dgm:pt modelId="{6AE930A7-3BD5-4E49-94B4-F7BADAA2B094}" type="sibTrans" cxnId="{1D977479-802F-684E-AAFC-0CA9B750C1FA}">
      <dgm:prSet/>
      <dgm:spPr/>
      <dgm:t>
        <a:bodyPr/>
        <a:lstStyle/>
        <a:p>
          <a:endParaRPr lang="de-DE"/>
        </a:p>
      </dgm:t>
    </dgm:pt>
    <dgm:pt modelId="{EF0E46BC-AD06-EE49-9F7C-D3C5603961EF}">
      <dgm:prSet phldrT="[Text]"/>
      <dgm:spPr/>
      <dgm:t>
        <a:bodyPr/>
        <a:lstStyle/>
        <a:p>
          <a:r>
            <a:rPr lang="de-DE" dirty="0" err="1"/>
            <a:t>Individuals</a:t>
          </a:r>
          <a:endParaRPr lang="de-DE" dirty="0"/>
        </a:p>
      </dgm:t>
    </dgm:pt>
    <dgm:pt modelId="{AA032546-C011-D845-84CA-1716998DED28}" type="parTrans" cxnId="{3E76B828-4795-1442-A88E-E9735F97B71D}">
      <dgm:prSet/>
      <dgm:spPr/>
      <dgm:t>
        <a:bodyPr/>
        <a:lstStyle/>
        <a:p>
          <a:endParaRPr lang="de-DE"/>
        </a:p>
      </dgm:t>
    </dgm:pt>
    <dgm:pt modelId="{06C2C018-277C-654C-87B4-8B056330DB98}" type="sibTrans" cxnId="{3E76B828-4795-1442-A88E-E9735F97B71D}">
      <dgm:prSet/>
      <dgm:spPr/>
      <dgm:t>
        <a:bodyPr/>
        <a:lstStyle/>
        <a:p>
          <a:endParaRPr lang="de-DE"/>
        </a:p>
      </dgm:t>
    </dgm:pt>
    <dgm:pt modelId="{C82AE209-D89C-824A-B6E8-E89011F007EC}" type="pres">
      <dgm:prSet presAssocID="{36AB7923-8F67-A247-A352-DFD1F227E7A7}" presName="Name0" presStyleCnt="0">
        <dgm:presLayoutVars>
          <dgm:chMax val="7"/>
          <dgm:resizeHandles val="exact"/>
        </dgm:presLayoutVars>
      </dgm:prSet>
      <dgm:spPr/>
      <dgm:t>
        <a:bodyPr/>
        <a:lstStyle/>
        <a:p>
          <a:endParaRPr lang="de-DE"/>
        </a:p>
      </dgm:t>
    </dgm:pt>
    <dgm:pt modelId="{206C705A-B7FA-DE47-8D32-DE9C2763B6D1}" type="pres">
      <dgm:prSet presAssocID="{36AB7923-8F67-A247-A352-DFD1F227E7A7}" presName="comp1" presStyleCnt="0"/>
      <dgm:spPr/>
    </dgm:pt>
    <dgm:pt modelId="{4D80740B-41BA-0047-8B4F-7A4753312353}" type="pres">
      <dgm:prSet presAssocID="{36AB7923-8F67-A247-A352-DFD1F227E7A7}" presName="circle1" presStyleLbl="node1" presStyleIdx="0" presStyleCnt="4"/>
      <dgm:spPr/>
      <dgm:t>
        <a:bodyPr/>
        <a:lstStyle/>
        <a:p>
          <a:endParaRPr lang="de-DE"/>
        </a:p>
      </dgm:t>
    </dgm:pt>
    <dgm:pt modelId="{8B4AE5CC-DCA5-7949-851D-0F4A0E506452}" type="pres">
      <dgm:prSet presAssocID="{36AB7923-8F67-A247-A352-DFD1F227E7A7}" presName="c1text" presStyleLbl="node1" presStyleIdx="0" presStyleCnt="4">
        <dgm:presLayoutVars>
          <dgm:bulletEnabled val="1"/>
        </dgm:presLayoutVars>
      </dgm:prSet>
      <dgm:spPr/>
      <dgm:t>
        <a:bodyPr/>
        <a:lstStyle/>
        <a:p>
          <a:endParaRPr lang="de-DE"/>
        </a:p>
      </dgm:t>
    </dgm:pt>
    <dgm:pt modelId="{FBA63F15-E44E-A74D-B3E4-1CCABF40A65C}" type="pres">
      <dgm:prSet presAssocID="{36AB7923-8F67-A247-A352-DFD1F227E7A7}" presName="comp2" presStyleCnt="0"/>
      <dgm:spPr/>
    </dgm:pt>
    <dgm:pt modelId="{6A7C57FA-72CC-6443-896B-8B1343A12F22}" type="pres">
      <dgm:prSet presAssocID="{36AB7923-8F67-A247-A352-DFD1F227E7A7}" presName="circle2" presStyleLbl="node1" presStyleIdx="1" presStyleCnt="4"/>
      <dgm:spPr/>
      <dgm:t>
        <a:bodyPr/>
        <a:lstStyle/>
        <a:p>
          <a:endParaRPr lang="de-DE"/>
        </a:p>
      </dgm:t>
    </dgm:pt>
    <dgm:pt modelId="{5EC0D29F-A39B-0547-9C0E-9C4449854F4B}" type="pres">
      <dgm:prSet presAssocID="{36AB7923-8F67-A247-A352-DFD1F227E7A7}" presName="c2text" presStyleLbl="node1" presStyleIdx="1" presStyleCnt="4">
        <dgm:presLayoutVars>
          <dgm:bulletEnabled val="1"/>
        </dgm:presLayoutVars>
      </dgm:prSet>
      <dgm:spPr/>
      <dgm:t>
        <a:bodyPr/>
        <a:lstStyle/>
        <a:p>
          <a:endParaRPr lang="de-DE"/>
        </a:p>
      </dgm:t>
    </dgm:pt>
    <dgm:pt modelId="{7E8F5B21-CB83-294B-9CCF-5CC5C61BFFF3}" type="pres">
      <dgm:prSet presAssocID="{36AB7923-8F67-A247-A352-DFD1F227E7A7}" presName="comp3" presStyleCnt="0"/>
      <dgm:spPr/>
    </dgm:pt>
    <dgm:pt modelId="{E8D9809E-74A8-6946-B9D0-C7F1A12EAA33}" type="pres">
      <dgm:prSet presAssocID="{36AB7923-8F67-A247-A352-DFD1F227E7A7}" presName="circle3" presStyleLbl="node1" presStyleIdx="2" presStyleCnt="4"/>
      <dgm:spPr/>
      <dgm:t>
        <a:bodyPr/>
        <a:lstStyle/>
        <a:p>
          <a:endParaRPr lang="de-DE"/>
        </a:p>
      </dgm:t>
    </dgm:pt>
    <dgm:pt modelId="{157DCEEC-CD2A-FA44-9B11-5EE5D3BFC60E}" type="pres">
      <dgm:prSet presAssocID="{36AB7923-8F67-A247-A352-DFD1F227E7A7}" presName="c3text" presStyleLbl="node1" presStyleIdx="2" presStyleCnt="4">
        <dgm:presLayoutVars>
          <dgm:bulletEnabled val="1"/>
        </dgm:presLayoutVars>
      </dgm:prSet>
      <dgm:spPr/>
      <dgm:t>
        <a:bodyPr/>
        <a:lstStyle/>
        <a:p>
          <a:endParaRPr lang="de-DE"/>
        </a:p>
      </dgm:t>
    </dgm:pt>
    <dgm:pt modelId="{25459B50-304E-834C-8661-1D1EF4DB6907}" type="pres">
      <dgm:prSet presAssocID="{36AB7923-8F67-A247-A352-DFD1F227E7A7}" presName="comp4" presStyleCnt="0"/>
      <dgm:spPr/>
    </dgm:pt>
    <dgm:pt modelId="{EC56A81D-98D4-8747-8B76-750DCE7C7538}" type="pres">
      <dgm:prSet presAssocID="{36AB7923-8F67-A247-A352-DFD1F227E7A7}" presName="circle4" presStyleLbl="node1" presStyleIdx="3" presStyleCnt="4"/>
      <dgm:spPr/>
      <dgm:t>
        <a:bodyPr/>
        <a:lstStyle/>
        <a:p>
          <a:endParaRPr lang="de-DE"/>
        </a:p>
      </dgm:t>
    </dgm:pt>
    <dgm:pt modelId="{FDED29CD-0D45-4145-B43D-74AFCF915EC0}" type="pres">
      <dgm:prSet presAssocID="{36AB7923-8F67-A247-A352-DFD1F227E7A7}" presName="c4text" presStyleLbl="node1" presStyleIdx="3" presStyleCnt="4">
        <dgm:presLayoutVars>
          <dgm:bulletEnabled val="1"/>
        </dgm:presLayoutVars>
      </dgm:prSet>
      <dgm:spPr/>
      <dgm:t>
        <a:bodyPr/>
        <a:lstStyle/>
        <a:p>
          <a:endParaRPr lang="de-DE"/>
        </a:p>
      </dgm:t>
    </dgm:pt>
  </dgm:ptLst>
  <dgm:cxnLst>
    <dgm:cxn modelId="{1D977479-802F-684E-AAFC-0CA9B750C1FA}" srcId="{36AB7923-8F67-A247-A352-DFD1F227E7A7}" destId="{C75DBEFD-5524-6448-97BE-28DD22157014}" srcOrd="2" destOrd="0" parTransId="{F2FA79E4-26A9-4E45-8FA9-E015D4E235A2}" sibTransId="{6AE930A7-3BD5-4E49-94B4-F7BADAA2B094}"/>
    <dgm:cxn modelId="{61028280-7BD3-0E46-8B16-7C28FF1D325E}" type="presOf" srcId="{EF0E46BC-AD06-EE49-9F7C-D3C5603961EF}" destId="{FDED29CD-0D45-4145-B43D-74AFCF915EC0}" srcOrd="1" destOrd="0" presId="urn:microsoft.com/office/officeart/2005/8/layout/venn2"/>
    <dgm:cxn modelId="{9508BD55-447F-A74F-8CF1-85637D4B111F}" type="presOf" srcId="{36AB7923-8F67-A247-A352-DFD1F227E7A7}" destId="{C82AE209-D89C-824A-B6E8-E89011F007EC}" srcOrd="0" destOrd="0" presId="urn:microsoft.com/office/officeart/2005/8/layout/venn2"/>
    <dgm:cxn modelId="{912CD454-DA3B-5C4B-8053-39336FAEC4C6}" type="presOf" srcId="{C75DBEFD-5524-6448-97BE-28DD22157014}" destId="{157DCEEC-CD2A-FA44-9B11-5EE5D3BFC60E}" srcOrd="1" destOrd="0" presId="urn:microsoft.com/office/officeart/2005/8/layout/venn2"/>
    <dgm:cxn modelId="{63B86F1E-9AED-5C4F-89C3-75CD5F118CD2}" type="presOf" srcId="{9ABC4BD6-5D01-F84A-A2A9-4BF07471F9CA}" destId="{4D80740B-41BA-0047-8B4F-7A4753312353}" srcOrd="0" destOrd="0" presId="urn:microsoft.com/office/officeart/2005/8/layout/venn2"/>
    <dgm:cxn modelId="{59A718E9-41D6-7545-A65D-48A88622BA08}" type="presOf" srcId="{EF0E46BC-AD06-EE49-9F7C-D3C5603961EF}" destId="{EC56A81D-98D4-8747-8B76-750DCE7C7538}" srcOrd="0" destOrd="0" presId="urn:microsoft.com/office/officeart/2005/8/layout/venn2"/>
    <dgm:cxn modelId="{07B34B6B-BF2D-5847-AE15-1B085DA16B8B}" type="presOf" srcId="{9ABC4BD6-5D01-F84A-A2A9-4BF07471F9CA}" destId="{8B4AE5CC-DCA5-7949-851D-0F4A0E506452}" srcOrd="1" destOrd="0" presId="urn:microsoft.com/office/officeart/2005/8/layout/venn2"/>
    <dgm:cxn modelId="{DD7038DA-D986-1048-8EB9-B67A4A0F7300}" type="presOf" srcId="{DE6B15E4-2D5B-4F46-AC49-1CA086237C03}" destId="{5EC0D29F-A39B-0547-9C0E-9C4449854F4B}" srcOrd="1" destOrd="0" presId="urn:microsoft.com/office/officeart/2005/8/layout/venn2"/>
    <dgm:cxn modelId="{3E76B828-4795-1442-A88E-E9735F97B71D}" srcId="{36AB7923-8F67-A247-A352-DFD1F227E7A7}" destId="{EF0E46BC-AD06-EE49-9F7C-D3C5603961EF}" srcOrd="3" destOrd="0" parTransId="{AA032546-C011-D845-84CA-1716998DED28}" sibTransId="{06C2C018-277C-654C-87B4-8B056330DB98}"/>
    <dgm:cxn modelId="{9BD235F2-C63C-9944-A660-155964F8F2A7}" srcId="{36AB7923-8F67-A247-A352-DFD1F227E7A7}" destId="{9ABC4BD6-5D01-F84A-A2A9-4BF07471F9CA}" srcOrd="0" destOrd="0" parTransId="{8CE9BB5A-8014-914F-8B37-F152CC0354FC}" sibTransId="{F40776B0-17C8-2A4F-8554-986D64B00A39}"/>
    <dgm:cxn modelId="{B674E341-FAC5-D041-BE9B-F47A89C42A67}" type="presOf" srcId="{DE6B15E4-2D5B-4F46-AC49-1CA086237C03}" destId="{6A7C57FA-72CC-6443-896B-8B1343A12F22}" srcOrd="0" destOrd="0" presId="urn:microsoft.com/office/officeart/2005/8/layout/venn2"/>
    <dgm:cxn modelId="{F263A3BA-5160-664B-82BB-C1EC106D696B}" srcId="{36AB7923-8F67-A247-A352-DFD1F227E7A7}" destId="{DE6B15E4-2D5B-4F46-AC49-1CA086237C03}" srcOrd="1" destOrd="0" parTransId="{EE3F27D6-0344-1542-8A5B-8519D1A691F1}" sibTransId="{411FB269-A191-994F-912D-AAF2F020DB19}"/>
    <dgm:cxn modelId="{5732AF70-7BA4-FA4F-ACA7-13972577C324}" type="presOf" srcId="{C75DBEFD-5524-6448-97BE-28DD22157014}" destId="{E8D9809E-74A8-6946-B9D0-C7F1A12EAA33}" srcOrd="0" destOrd="0" presId="urn:microsoft.com/office/officeart/2005/8/layout/venn2"/>
    <dgm:cxn modelId="{8FA1D2F5-FCC8-064E-ACCF-6E1D38B9679D}" type="presParOf" srcId="{C82AE209-D89C-824A-B6E8-E89011F007EC}" destId="{206C705A-B7FA-DE47-8D32-DE9C2763B6D1}" srcOrd="0" destOrd="0" presId="urn:microsoft.com/office/officeart/2005/8/layout/venn2"/>
    <dgm:cxn modelId="{C2D88351-6CE2-C444-8029-B99612A6B852}" type="presParOf" srcId="{206C705A-B7FA-DE47-8D32-DE9C2763B6D1}" destId="{4D80740B-41BA-0047-8B4F-7A4753312353}" srcOrd="0" destOrd="0" presId="urn:microsoft.com/office/officeart/2005/8/layout/venn2"/>
    <dgm:cxn modelId="{2F290E45-4248-BE44-9641-B406B35D4F45}" type="presParOf" srcId="{206C705A-B7FA-DE47-8D32-DE9C2763B6D1}" destId="{8B4AE5CC-DCA5-7949-851D-0F4A0E506452}" srcOrd="1" destOrd="0" presId="urn:microsoft.com/office/officeart/2005/8/layout/venn2"/>
    <dgm:cxn modelId="{652BBF7B-EE2A-BA4E-9734-CB1903971C83}" type="presParOf" srcId="{C82AE209-D89C-824A-B6E8-E89011F007EC}" destId="{FBA63F15-E44E-A74D-B3E4-1CCABF40A65C}" srcOrd="1" destOrd="0" presId="urn:microsoft.com/office/officeart/2005/8/layout/venn2"/>
    <dgm:cxn modelId="{8EFC6D63-A884-1040-A6CE-E49F2E310326}" type="presParOf" srcId="{FBA63F15-E44E-A74D-B3E4-1CCABF40A65C}" destId="{6A7C57FA-72CC-6443-896B-8B1343A12F22}" srcOrd="0" destOrd="0" presId="urn:microsoft.com/office/officeart/2005/8/layout/venn2"/>
    <dgm:cxn modelId="{37AE6AC3-DE37-2C46-8683-17758C3EF080}" type="presParOf" srcId="{FBA63F15-E44E-A74D-B3E4-1CCABF40A65C}" destId="{5EC0D29F-A39B-0547-9C0E-9C4449854F4B}" srcOrd="1" destOrd="0" presId="urn:microsoft.com/office/officeart/2005/8/layout/venn2"/>
    <dgm:cxn modelId="{8D521D83-8ABE-864C-B9C4-52724DD969F5}" type="presParOf" srcId="{C82AE209-D89C-824A-B6E8-E89011F007EC}" destId="{7E8F5B21-CB83-294B-9CCF-5CC5C61BFFF3}" srcOrd="2" destOrd="0" presId="urn:microsoft.com/office/officeart/2005/8/layout/venn2"/>
    <dgm:cxn modelId="{A719B3D4-720B-4A4A-89D5-B8A817A00639}" type="presParOf" srcId="{7E8F5B21-CB83-294B-9CCF-5CC5C61BFFF3}" destId="{E8D9809E-74A8-6946-B9D0-C7F1A12EAA33}" srcOrd="0" destOrd="0" presId="urn:microsoft.com/office/officeart/2005/8/layout/venn2"/>
    <dgm:cxn modelId="{E00E1C62-72AE-AB44-87CA-3067587584E9}" type="presParOf" srcId="{7E8F5B21-CB83-294B-9CCF-5CC5C61BFFF3}" destId="{157DCEEC-CD2A-FA44-9B11-5EE5D3BFC60E}" srcOrd="1" destOrd="0" presId="urn:microsoft.com/office/officeart/2005/8/layout/venn2"/>
    <dgm:cxn modelId="{C472E16E-F8C1-D242-94CA-779BE08D647E}" type="presParOf" srcId="{C82AE209-D89C-824A-B6E8-E89011F007EC}" destId="{25459B50-304E-834C-8661-1D1EF4DB6907}" srcOrd="3" destOrd="0" presId="urn:microsoft.com/office/officeart/2005/8/layout/venn2"/>
    <dgm:cxn modelId="{5125C7F4-64B3-C240-9DBB-754B5AC94168}" type="presParOf" srcId="{25459B50-304E-834C-8661-1D1EF4DB6907}" destId="{EC56A81D-98D4-8747-8B76-750DCE7C7538}" srcOrd="0" destOrd="0" presId="urn:microsoft.com/office/officeart/2005/8/layout/venn2"/>
    <dgm:cxn modelId="{896C4ED4-0670-D743-8425-13DA1B77C30E}" type="presParOf" srcId="{25459B50-304E-834C-8661-1D1EF4DB6907}" destId="{FDED29CD-0D45-4145-B43D-74AFCF915EC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0740B-41BA-0047-8B4F-7A4753312353}">
      <dsp:nvSpPr>
        <dsp:cNvPr id="0" name=""/>
        <dsp:cNvSpPr/>
      </dsp:nvSpPr>
      <dsp:spPr>
        <a:xfrm>
          <a:off x="2101717" y="0"/>
          <a:ext cx="4005477" cy="4005477"/>
        </a:xfrm>
        <a:prstGeom prst="ellipse">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e-DE" sz="1200" kern="1200" dirty="0"/>
            <a:t>Society &amp; </a:t>
          </a:r>
          <a:r>
            <a:rPr lang="de-DE" sz="1200" kern="1200" dirty="0" err="1"/>
            <a:t>culture</a:t>
          </a:r>
          <a:endParaRPr lang="de-DE" sz="1200" kern="1200" dirty="0"/>
        </a:p>
      </dsp:txBody>
      <dsp:txXfrm>
        <a:off x="3544490" y="200273"/>
        <a:ext cx="1119931" cy="600821"/>
      </dsp:txXfrm>
    </dsp:sp>
    <dsp:sp modelId="{6A7C57FA-72CC-6443-896B-8B1343A12F22}">
      <dsp:nvSpPr>
        <dsp:cNvPr id="0" name=""/>
        <dsp:cNvSpPr/>
      </dsp:nvSpPr>
      <dsp:spPr>
        <a:xfrm>
          <a:off x="2502265" y="801095"/>
          <a:ext cx="3204381" cy="3204381"/>
        </a:xfrm>
        <a:prstGeom prst="ellipse">
          <a:avLst/>
        </a:prstGeom>
        <a:solidFill>
          <a:schemeClr val="accent3">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e-DE" sz="1200" kern="1200" dirty="0"/>
            <a:t>Public </a:t>
          </a:r>
          <a:r>
            <a:rPr lang="de-DE" sz="1200" kern="1200" dirty="0" err="1"/>
            <a:t>discourses</a:t>
          </a:r>
          <a:endParaRPr lang="de-DE" sz="1200" kern="1200" dirty="0"/>
        </a:p>
      </dsp:txBody>
      <dsp:txXfrm>
        <a:off x="3544490" y="993358"/>
        <a:ext cx="1119931" cy="576788"/>
      </dsp:txXfrm>
    </dsp:sp>
    <dsp:sp modelId="{E8D9809E-74A8-6946-B9D0-C7F1A12EAA33}">
      <dsp:nvSpPr>
        <dsp:cNvPr id="0" name=""/>
        <dsp:cNvSpPr/>
      </dsp:nvSpPr>
      <dsp:spPr>
        <a:xfrm>
          <a:off x="2902812" y="1602190"/>
          <a:ext cx="2403286" cy="2403286"/>
        </a:xfrm>
        <a:prstGeom prst="ellipse">
          <a:avLst/>
        </a:prstGeom>
        <a:solidFill>
          <a:schemeClr val="accent3">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e-DE" sz="1200" kern="1200" dirty="0" err="1"/>
            <a:t>Organizations</a:t>
          </a:r>
          <a:r>
            <a:rPr lang="de-DE" sz="1200" kern="1200" dirty="0"/>
            <a:t> &amp; </a:t>
          </a:r>
          <a:r>
            <a:rPr lang="de-DE" sz="1200" kern="1200" dirty="0" err="1"/>
            <a:t>tribes</a:t>
          </a:r>
          <a:endParaRPr lang="de-DE" sz="1200" kern="1200" dirty="0"/>
        </a:p>
      </dsp:txBody>
      <dsp:txXfrm>
        <a:off x="3544490" y="1782437"/>
        <a:ext cx="1119931" cy="540739"/>
      </dsp:txXfrm>
    </dsp:sp>
    <dsp:sp modelId="{EC56A81D-98D4-8747-8B76-750DCE7C7538}">
      <dsp:nvSpPr>
        <dsp:cNvPr id="0" name=""/>
        <dsp:cNvSpPr/>
      </dsp:nvSpPr>
      <dsp:spPr>
        <a:xfrm>
          <a:off x="3303360" y="2403286"/>
          <a:ext cx="1602190" cy="1602190"/>
        </a:xfrm>
        <a:prstGeom prst="ellipse">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de-DE" sz="1200" kern="1200" dirty="0" err="1"/>
            <a:t>Individuals</a:t>
          </a:r>
          <a:endParaRPr lang="de-DE" sz="1200" kern="1200" dirty="0"/>
        </a:p>
      </dsp:txBody>
      <dsp:txXfrm>
        <a:off x="3537996" y="2803833"/>
        <a:ext cx="1132919" cy="80109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2F70D2-5293-4E7C-B3A8-3D6A290C9A05}" type="datetimeFigureOut">
              <a:rPr lang="de-DE" smtClean="0"/>
              <a:pPr/>
              <a:t>29.08.2023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6340F1-05AF-4B90-B4A7-8D90F677B99A}" type="slidenum">
              <a:rPr lang="de-DE" smtClean="0"/>
              <a:pPr/>
              <a:t>‹Nr.›</a:t>
            </a:fld>
            <a:endParaRPr lang="de-DE"/>
          </a:p>
        </p:txBody>
      </p:sp>
    </p:spTree>
    <p:extLst>
      <p:ext uri="{BB962C8B-B14F-4D97-AF65-F5344CB8AC3E}">
        <p14:creationId xmlns:p14="http://schemas.microsoft.com/office/powerpoint/2010/main" val="217519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30301-E527-46B8-9863-C3D2C740A9BD}" type="datetimeFigureOut">
              <a:rPr lang="de-DE" smtClean="0"/>
              <a:pPr/>
              <a:t>29.08.2023</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824780-DB00-4A87-AF52-AE94F8FBEF0E}" type="slidenum">
              <a:rPr lang="de-DE" smtClean="0"/>
              <a:pPr/>
              <a:t>‹Nr.›</a:t>
            </a:fld>
            <a:endParaRPr lang="de-DE"/>
          </a:p>
        </p:txBody>
      </p:sp>
    </p:spTree>
    <p:extLst>
      <p:ext uri="{BB962C8B-B14F-4D97-AF65-F5344CB8AC3E}">
        <p14:creationId xmlns:p14="http://schemas.microsoft.com/office/powerpoint/2010/main" val="38018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9DC837A0-3F0F-4539-87DB-BF73527050FF}" type="slidenum">
              <a:rPr lang="de-DE" smtClean="0"/>
              <a:pPr/>
              <a:t>2</a:t>
            </a:fld>
            <a:endParaRPr lang="de-DE"/>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endParaRPr lang="de-DE" dirty="0"/>
          </a:p>
        </p:txBody>
      </p:sp>
    </p:spTree>
    <p:extLst>
      <p:ext uri="{BB962C8B-B14F-4D97-AF65-F5344CB8AC3E}">
        <p14:creationId xmlns:p14="http://schemas.microsoft.com/office/powerpoint/2010/main" val="145595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EE300E31-BE6B-41B7-B2AC-8E024A02AB1F}" type="slidenum">
              <a:rPr lang="de-DE" smtClean="0"/>
              <a:pPr/>
              <a:t>3</a:t>
            </a:fld>
            <a:endParaRPr 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de-DE"/>
          </a:p>
        </p:txBody>
      </p:sp>
    </p:spTree>
    <p:extLst>
      <p:ext uri="{BB962C8B-B14F-4D97-AF65-F5344CB8AC3E}">
        <p14:creationId xmlns:p14="http://schemas.microsoft.com/office/powerpoint/2010/main" val="171774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Communication as </a:t>
            </a:r>
            <a:r>
              <a:rPr lang="en-AU" b="1" dirty="0"/>
              <a:t>structure </a:t>
            </a:r>
            <a:r>
              <a:rPr lang="en-AU" dirty="0"/>
              <a:t>&amp; </a:t>
            </a:r>
            <a:r>
              <a:rPr lang="en-AU" b="1" dirty="0"/>
              <a:t>process</a:t>
            </a:r>
          </a:p>
          <a:p>
            <a:endParaRPr lang="en-AU" dirty="0"/>
          </a:p>
          <a:p>
            <a:r>
              <a:rPr lang="en-AU" dirty="0"/>
              <a:t>We can look at communication as structure and process on three different levels!… </a:t>
            </a:r>
          </a:p>
        </p:txBody>
      </p:sp>
      <p:sp>
        <p:nvSpPr>
          <p:cNvPr id="4" name="Foliennummernplatzhalter 3"/>
          <p:cNvSpPr>
            <a:spLocks noGrp="1"/>
          </p:cNvSpPr>
          <p:nvPr>
            <p:ph type="sldNum" sz="quarter" idx="5"/>
          </p:nvPr>
        </p:nvSpPr>
        <p:spPr/>
        <p:txBody>
          <a:bodyPr/>
          <a:lstStyle/>
          <a:p>
            <a:fld id="{83824780-DB00-4A87-AF52-AE94F8FBEF0E}" type="slidenum">
              <a:rPr lang="de-DE" smtClean="0"/>
              <a:pPr/>
              <a:t>4</a:t>
            </a:fld>
            <a:endParaRPr lang="de-DE"/>
          </a:p>
        </p:txBody>
      </p:sp>
    </p:spTree>
    <p:extLst>
      <p:ext uri="{BB962C8B-B14F-4D97-AF65-F5344CB8AC3E}">
        <p14:creationId xmlns:p14="http://schemas.microsoft.com/office/powerpoint/2010/main" val="109471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a:spcBef>
                <a:spcPts val="1200"/>
              </a:spcBef>
              <a:buAutoNum type="alphaUcPeriod"/>
            </a:pPr>
            <a:r>
              <a:rPr lang="de-DE" dirty="0"/>
              <a:t>Science </a:t>
            </a:r>
            <a:r>
              <a:rPr lang="de-DE" dirty="0" err="1"/>
              <a:t>Theory</a:t>
            </a:r>
            <a:endParaRPr lang="de-DE" dirty="0"/>
          </a:p>
          <a:p>
            <a:pPr marL="457200" indent="-457200">
              <a:spcBef>
                <a:spcPts val="1200"/>
              </a:spcBef>
              <a:buAutoNum type="alphaUcPeriod"/>
            </a:pPr>
            <a:r>
              <a:rPr lang="de-DE" dirty="0" err="1"/>
              <a:t>Why</a:t>
            </a:r>
            <a:r>
              <a:rPr lang="de-DE" dirty="0"/>
              <a:t> do </a:t>
            </a:r>
            <a:r>
              <a:rPr lang="de-DE" dirty="0" err="1"/>
              <a:t>we</a:t>
            </a:r>
            <a:r>
              <a:rPr lang="de-DE" dirty="0"/>
              <a:t> </a:t>
            </a:r>
            <a:r>
              <a:rPr lang="de-DE" dirty="0" err="1"/>
              <a:t>need</a:t>
            </a:r>
            <a:r>
              <a:rPr lang="de-DE" dirty="0"/>
              <a:t> „</a:t>
            </a:r>
            <a:r>
              <a:rPr lang="de-DE" dirty="0" err="1"/>
              <a:t>theories</a:t>
            </a:r>
            <a:r>
              <a:rPr lang="de-DE" dirty="0"/>
              <a:t>“?</a:t>
            </a:r>
          </a:p>
          <a:p>
            <a:pPr marL="457200" indent="-457200">
              <a:spcBef>
                <a:spcPts val="1200"/>
              </a:spcBef>
              <a:buAutoNum type="alphaUcPeriod"/>
            </a:pPr>
            <a:r>
              <a:rPr lang="de-DE" dirty="0" err="1"/>
              <a:t>What</a:t>
            </a:r>
            <a:r>
              <a:rPr lang="de-DE" dirty="0"/>
              <a:t> </a:t>
            </a:r>
            <a:r>
              <a:rPr lang="de-DE" dirty="0" err="1"/>
              <a:t>are</a:t>
            </a:r>
            <a:r>
              <a:rPr lang="de-DE" dirty="0"/>
              <a:t> </a:t>
            </a:r>
            <a:r>
              <a:rPr lang="de-DE" dirty="0" err="1"/>
              <a:t>the</a:t>
            </a:r>
            <a:r>
              <a:rPr lang="de-DE" dirty="0"/>
              <a:t> </a:t>
            </a:r>
            <a:r>
              <a:rPr lang="de-DE" dirty="0" err="1"/>
              <a:t>main</a:t>
            </a:r>
            <a:r>
              <a:rPr lang="de-DE" dirty="0"/>
              <a:t> </a:t>
            </a:r>
            <a:r>
              <a:rPr lang="de-DE" dirty="0" err="1"/>
              <a:t>paradigms</a:t>
            </a:r>
            <a:r>
              <a:rPr lang="de-DE" dirty="0"/>
              <a:t> </a:t>
            </a:r>
            <a:r>
              <a:rPr lang="de-DE" dirty="0" err="1"/>
              <a:t>we</a:t>
            </a:r>
            <a:r>
              <a:rPr lang="de-DE" dirty="0"/>
              <a:t> </a:t>
            </a:r>
            <a:r>
              <a:rPr lang="de-DE" dirty="0" err="1"/>
              <a:t>need</a:t>
            </a:r>
            <a:r>
              <a:rPr lang="de-DE" dirty="0"/>
              <a:t> </a:t>
            </a:r>
            <a:r>
              <a:rPr lang="de-DE" dirty="0" err="1"/>
              <a:t>to</a:t>
            </a:r>
            <a:r>
              <a:rPr lang="de-DE" dirty="0"/>
              <a:t> </a:t>
            </a:r>
            <a:r>
              <a:rPr lang="de-DE" dirty="0" err="1"/>
              <a:t>understand</a:t>
            </a:r>
            <a:r>
              <a:rPr lang="de-DE" dirty="0"/>
              <a:t> </a:t>
            </a:r>
            <a:r>
              <a:rPr lang="de-DE" dirty="0" err="1"/>
              <a:t>Sustainability</a:t>
            </a:r>
            <a:r>
              <a:rPr lang="de-DE" dirty="0"/>
              <a:t> Communication </a:t>
            </a:r>
            <a:r>
              <a:rPr lang="de-DE" dirty="0" err="1"/>
              <a:t>phenomena</a:t>
            </a:r>
            <a:r>
              <a:rPr lang="de-DE" dirty="0"/>
              <a:t>?</a:t>
            </a:r>
          </a:p>
        </p:txBody>
      </p:sp>
      <p:sp>
        <p:nvSpPr>
          <p:cNvPr id="4" name="Foliennummernplatzhalter 3"/>
          <p:cNvSpPr>
            <a:spLocks noGrp="1"/>
          </p:cNvSpPr>
          <p:nvPr>
            <p:ph type="sldNum" sz="quarter" idx="10"/>
          </p:nvPr>
        </p:nvSpPr>
        <p:spPr/>
        <p:txBody>
          <a:bodyPr/>
          <a:lstStyle/>
          <a:p>
            <a:fld id="{83824780-DB00-4A87-AF52-AE94F8FBEF0E}" type="slidenum">
              <a:rPr lang="de-DE" smtClean="0"/>
              <a:pPr/>
              <a:t>5</a:t>
            </a:fld>
            <a:endParaRPr lang="de-DE"/>
          </a:p>
        </p:txBody>
      </p:sp>
    </p:spTree>
    <p:extLst>
      <p:ext uri="{BB962C8B-B14F-4D97-AF65-F5344CB8AC3E}">
        <p14:creationId xmlns:p14="http://schemas.microsoft.com/office/powerpoint/2010/main" val="349817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Organisation – like a building – have structures …and some key features</a:t>
            </a:r>
          </a:p>
          <a:p>
            <a:endParaRPr lang="en-NZ" dirty="0"/>
          </a:p>
          <a:p>
            <a:r>
              <a:rPr lang="en-NZ" dirty="0"/>
              <a:t>Most organizations are hierarchies, they</a:t>
            </a:r>
            <a:r>
              <a:rPr lang="en-NZ" baseline="0" dirty="0"/>
              <a:t> are structured in ranks or levels, with each level having power or influence over the level immediately below it</a:t>
            </a:r>
          </a:p>
          <a:p>
            <a:r>
              <a:rPr lang="en-NZ" baseline="0" dirty="0"/>
              <a:t>Most hierarchies resemble pyramids, with a few people at the top and many at the bottom…</a:t>
            </a:r>
          </a:p>
          <a:p>
            <a:endParaRPr lang="en-NZ" baseline="0" dirty="0"/>
          </a:p>
          <a:p>
            <a:r>
              <a:rPr lang="en-NZ" baseline="0" dirty="0"/>
              <a:t>Generally speaking: the people at the to of the pyramid have more “power” and are better rewarded that those at the bottom of the pyramid</a:t>
            </a:r>
          </a:p>
          <a:p>
            <a:endParaRPr lang="en-NZ" baseline="0" dirty="0"/>
          </a:p>
          <a:p>
            <a:r>
              <a:rPr lang="en-NZ" baseline="0" dirty="0"/>
              <a:t>This hierarchy pyramid: we remember – is more likely to happen in a formal organization, </a:t>
            </a:r>
          </a:p>
          <a:p>
            <a:endParaRPr lang="en-NZ" baseline="0" dirty="0"/>
          </a:p>
          <a:p>
            <a:r>
              <a:rPr lang="en-NZ" baseline="0" dirty="0"/>
              <a:t>However, wee need to consider informal organizations as well, group dynamics etc.</a:t>
            </a:r>
          </a:p>
          <a:p>
            <a:endParaRPr lang="en-NZ" baseline="0" dirty="0"/>
          </a:p>
          <a:p>
            <a:r>
              <a:rPr lang="en-NZ" baseline="0" dirty="0"/>
              <a:t>In </a:t>
            </a:r>
            <a:r>
              <a:rPr lang="en-NZ" baseline="0" dirty="0" err="1"/>
              <a:t>lupe</a:t>
            </a:r>
            <a:r>
              <a:rPr lang="en-NZ" baseline="0" dirty="0"/>
              <a:t>: Organizational design &amp; communication flows: flat/tall, network, centralized/decentralized</a:t>
            </a:r>
          </a:p>
          <a:p>
            <a:endParaRPr lang="en-NZ" dirty="0"/>
          </a:p>
        </p:txBody>
      </p:sp>
      <p:sp>
        <p:nvSpPr>
          <p:cNvPr id="4" name="Slide Number Placeholder 3"/>
          <p:cNvSpPr>
            <a:spLocks noGrp="1"/>
          </p:cNvSpPr>
          <p:nvPr>
            <p:ph type="sldNum" sz="quarter" idx="10"/>
          </p:nvPr>
        </p:nvSpPr>
        <p:spPr/>
        <p:txBody>
          <a:bodyPr/>
          <a:lstStyle/>
          <a:p>
            <a:fld id="{DCDCD3DB-A987-423F-85E9-BBA75959D8E4}" type="slidenum">
              <a:rPr lang="en-NZ" smtClean="0"/>
              <a:t>6</a:t>
            </a:fld>
            <a:endParaRPr lang="en-NZ"/>
          </a:p>
        </p:txBody>
      </p:sp>
    </p:spTree>
    <p:extLst>
      <p:ext uri="{BB962C8B-B14F-4D97-AF65-F5344CB8AC3E}">
        <p14:creationId xmlns:p14="http://schemas.microsoft.com/office/powerpoint/2010/main" val="862455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488" indent="0" eaLnBrk="1" hangingPunct="1">
              <a:lnSpc>
                <a:spcPct val="90000"/>
              </a:lnSpc>
              <a:spcBef>
                <a:spcPts val="700"/>
              </a:spcBef>
              <a:buClr>
                <a:schemeClr val="accent2"/>
              </a:buClr>
              <a:buSzPct val="60000"/>
            </a:pPr>
            <a:r>
              <a:rPr lang="en-US" dirty="0">
                <a:cs typeface="Arial" panose="020B0604020202020204" pitchFamily="34" charset="0"/>
              </a:rPr>
              <a:t>_are ‘social forms’ which seek to reach a special goal</a:t>
            </a:r>
          </a:p>
          <a:p>
            <a:pPr marL="90488" indent="0" eaLnBrk="1" hangingPunct="1">
              <a:lnSpc>
                <a:spcPct val="90000"/>
              </a:lnSpc>
              <a:spcBef>
                <a:spcPts val="700"/>
              </a:spcBef>
              <a:buClr>
                <a:schemeClr val="accent2"/>
              </a:buClr>
              <a:buSzPct val="60000"/>
            </a:pPr>
            <a:r>
              <a:rPr lang="en-US" dirty="0">
                <a:cs typeface="Arial" panose="020B0604020202020204" pitchFamily="34" charset="0"/>
              </a:rPr>
              <a:t>_have ‘members’</a:t>
            </a:r>
          </a:p>
          <a:p>
            <a:pPr marL="90488" indent="0" eaLnBrk="1" hangingPunct="1">
              <a:lnSpc>
                <a:spcPct val="90000"/>
              </a:lnSpc>
              <a:spcBef>
                <a:spcPts val="700"/>
              </a:spcBef>
              <a:buClr>
                <a:schemeClr val="accent2"/>
              </a:buClr>
              <a:buSzPct val="60000"/>
            </a:pPr>
            <a:r>
              <a:rPr lang="en-US" dirty="0">
                <a:cs typeface="Arial" panose="020B0604020202020204" pitchFamily="34" charset="0"/>
              </a:rPr>
              <a:t>_have a special shape and a special structure which with all the activities of the members of the organization are focused on the overall goal </a:t>
            </a:r>
          </a:p>
          <a:p>
            <a:endParaRPr lang="en-NZ" dirty="0"/>
          </a:p>
          <a:p>
            <a:pPr marL="90488" indent="0" eaLnBrk="1" hangingPunct="1">
              <a:lnSpc>
                <a:spcPct val="90000"/>
              </a:lnSpc>
              <a:spcBef>
                <a:spcPts val="700"/>
              </a:spcBef>
              <a:buClr>
                <a:schemeClr val="accent2"/>
              </a:buClr>
              <a:buSzPct val="60000"/>
            </a:pPr>
            <a:endParaRPr lang="en-NZ" dirty="0"/>
          </a:p>
          <a:p>
            <a:pPr marL="90488" indent="0" eaLnBrk="1" hangingPunct="1">
              <a:lnSpc>
                <a:spcPct val="90000"/>
              </a:lnSpc>
              <a:spcBef>
                <a:spcPts val="700"/>
              </a:spcBef>
              <a:buClr>
                <a:schemeClr val="accent2"/>
              </a:buClr>
              <a:buSzPct val="60000"/>
            </a:pPr>
            <a:endParaRPr lang="en-NZ" dirty="0"/>
          </a:p>
          <a:p>
            <a:pPr marL="90488" indent="0" eaLnBrk="1" hangingPunct="1">
              <a:lnSpc>
                <a:spcPct val="90000"/>
              </a:lnSpc>
              <a:spcBef>
                <a:spcPts val="700"/>
              </a:spcBef>
              <a:buClr>
                <a:schemeClr val="accent2"/>
              </a:buClr>
              <a:buSzPct val="60000"/>
            </a:pPr>
            <a:r>
              <a:rPr lang="en-NZ" dirty="0"/>
              <a:t>In Lupe: </a:t>
            </a:r>
            <a:r>
              <a:rPr lang="en-US" dirty="0">
                <a:cs typeface="Arial" panose="020B0604020202020204" pitchFamily="34" charset="0"/>
              </a:rPr>
              <a:t>_are ‘social forms’ which seek to reach a special goal</a:t>
            </a:r>
          </a:p>
          <a:p>
            <a:pPr marL="90488" indent="0" eaLnBrk="1" hangingPunct="1">
              <a:lnSpc>
                <a:spcPct val="90000"/>
              </a:lnSpc>
              <a:spcBef>
                <a:spcPts val="700"/>
              </a:spcBef>
              <a:buClr>
                <a:schemeClr val="accent2"/>
              </a:buClr>
              <a:buSzPct val="60000"/>
            </a:pPr>
            <a:r>
              <a:rPr lang="en-US" dirty="0">
                <a:cs typeface="Arial" panose="020B0604020202020204" pitchFamily="34" charset="0"/>
              </a:rPr>
              <a:t>_have ‘members’</a:t>
            </a:r>
          </a:p>
          <a:p>
            <a:pPr marL="90488" indent="0" eaLnBrk="1" hangingPunct="1">
              <a:lnSpc>
                <a:spcPct val="90000"/>
              </a:lnSpc>
              <a:spcBef>
                <a:spcPts val="700"/>
              </a:spcBef>
              <a:buClr>
                <a:schemeClr val="accent2"/>
              </a:buClr>
              <a:buSzPct val="60000"/>
            </a:pPr>
            <a:r>
              <a:rPr lang="en-US" dirty="0">
                <a:cs typeface="Arial" panose="020B0604020202020204" pitchFamily="34" charset="0"/>
              </a:rPr>
              <a:t>_have a special shape and a special structure which with all the activities of the members of the organization are focused on the overall goal </a:t>
            </a:r>
          </a:p>
          <a:p>
            <a:pPr marL="90488" indent="0" eaLnBrk="1" hangingPunct="1">
              <a:lnSpc>
                <a:spcPct val="90000"/>
              </a:lnSpc>
              <a:spcBef>
                <a:spcPts val="700"/>
              </a:spcBef>
              <a:buClr>
                <a:schemeClr val="accent2"/>
              </a:buClr>
              <a:buSzPct val="60000"/>
            </a:pPr>
            <a:endParaRPr lang="en-US" dirty="0">
              <a:cs typeface="Arial" panose="020B0604020202020204" pitchFamily="34" charset="0"/>
            </a:endParaRPr>
          </a:p>
          <a:p>
            <a:pPr marL="90488" indent="0" eaLnBrk="1" hangingPunct="1">
              <a:lnSpc>
                <a:spcPct val="90000"/>
              </a:lnSpc>
              <a:spcBef>
                <a:spcPts val="700"/>
              </a:spcBef>
              <a:buClr>
                <a:schemeClr val="accent2"/>
              </a:buClr>
              <a:buSzPct val="60000"/>
            </a:pPr>
            <a:r>
              <a:rPr lang="en-US" dirty="0">
                <a:latin typeface="+mn-lt"/>
              </a:rPr>
              <a:t>In telescope:</a:t>
            </a:r>
          </a:p>
          <a:p>
            <a:pPr marL="90488" indent="0" eaLnBrk="1" hangingPunct="1">
              <a:lnSpc>
                <a:spcPct val="90000"/>
              </a:lnSpc>
              <a:spcBef>
                <a:spcPts val="700"/>
              </a:spcBef>
              <a:buClr>
                <a:schemeClr val="accent2"/>
              </a:buClr>
              <a:buSzPct val="60000"/>
            </a:pPr>
            <a:r>
              <a:rPr lang="en-US" dirty="0">
                <a:latin typeface="+mn-lt"/>
              </a:rPr>
              <a:t>_are systems of coordinated actions between individuals and groups;</a:t>
            </a:r>
          </a:p>
          <a:p>
            <a:pPr marL="90488" indent="0" eaLnBrk="1" hangingPunct="1">
              <a:lnSpc>
                <a:spcPct val="90000"/>
              </a:lnSpc>
              <a:spcBef>
                <a:spcPts val="700"/>
              </a:spcBef>
              <a:buClr>
                <a:schemeClr val="accent2"/>
              </a:buClr>
              <a:buSzPct val="60000"/>
            </a:pPr>
            <a:r>
              <a:rPr lang="en-US" dirty="0">
                <a:latin typeface="+mn-lt"/>
              </a:rPr>
              <a:t>_they differ when it comes to preferences, interests, information, knowledge</a:t>
            </a:r>
          </a:p>
          <a:p>
            <a:pPr marL="90488" indent="0" eaLnBrk="1" hangingPunct="1">
              <a:lnSpc>
                <a:spcPct val="90000"/>
              </a:lnSpc>
              <a:spcBef>
                <a:spcPts val="700"/>
              </a:spcBef>
              <a:buClr>
                <a:schemeClr val="accent2"/>
              </a:buClr>
              <a:buSzPct val="60000"/>
            </a:pPr>
            <a:endParaRPr lang="en-US" dirty="0">
              <a:latin typeface="+mn-lt"/>
            </a:endParaRPr>
          </a:p>
          <a:p>
            <a:pPr marL="90488" indent="0" eaLnBrk="1" hangingPunct="1">
              <a:lnSpc>
                <a:spcPct val="90000"/>
              </a:lnSpc>
              <a:spcBef>
                <a:spcPts val="700"/>
              </a:spcBef>
              <a:buClr>
                <a:schemeClr val="accent2"/>
              </a:buClr>
              <a:buSzPct val="60000"/>
            </a:pPr>
            <a:endParaRPr lang="en-US" dirty="0">
              <a:cs typeface="Arial" panose="020B0604020202020204" pitchFamily="34" charset="0"/>
            </a:endParaRPr>
          </a:p>
          <a:p>
            <a:endParaRPr lang="en-NZ" dirty="0"/>
          </a:p>
        </p:txBody>
      </p:sp>
      <p:sp>
        <p:nvSpPr>
          <p:cNvPr id="4" name="Slide Number Placeholder 3"/>
          <p:cNvSpPr>
            <a:spLocks noGrp="1"/>
          </p:cNvSpPr>
          <p:nvPr>
            <p:ph type="sldNum" sz="quarter" idx="10"/>
          </p:nvPr>
        </p:nvSpPr>
        <p:spPr/>
        <p:txBody>
          <a:bodyPr/>
          <a:lstStyle/>
          <a:p>
            <a:fld id="{DCDCD3DB-A987-423F-85E9-BBA75959D8E4}" type="slidenum">
              <a:rPr lang="en-NZ" smtClean="0"/>
              <a:t>7</a:t>
            </a:fld>
            <a:endParaRPr lang="en-NZ"/>
          </a:p>
        </p:txBody>
      </p:sp>
    </p:spTree>
    <p:extLst>
      <p:ext uri="{BB962C8B-B14F-4D97-AF65-F5344CB8AC3E}">
        <p14:creationId xmlns:p14="http://schemas.microsoft.com/office/powerpoint/2010/main" val="4292068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AU" dirty="0"/>
              <a:t>Bringing in the two perspectives on communication….</a:t>
            </a:r>
          </a:p>
        </p:txBody>
      </p:sp>
      <p:sp>
        <p:nvSpPr>
          <p:cNvPr id="4" name="Foliennummernplatzhalter 3"/>
          <p:cNvSpPr>
            <a:spLocks noGrp="1"/>
          </p:cNvSpPr>
          <p:nvPr>
            <p:ph type="sldNum" sz="quarter" idx="5"/>
          </p:nvPr>
        </p:nvSpPr>
        <p:spPr/>
        <p:txBody>
          <a:bodyPr/>
          <a:lstStyle/>
          <a:p>
            <a:fld id="{83824780-DB00-4A87-AF52-AE94F8FBEF0E}" type="slidenum">
              <a:rPr lang="de-DE" smtClean="0"/>
              <a:pPr/>
              <a:t>10</a:t>
            </a:fld>
            <a:endParaRPr lang="de-DE"/>
          </a:p>
        </p:txBody>
      </p:sp>
    </p:spTree>
    <p:extLst>
      <p:ext uri="{BB962C8B-B14F-4D97-AF65-F5344CB8AC3E}">
        <p14:creationId xmlns:p14="http://schemas.microsoft.com/office/powerpoint/2010/main" val="45028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13</a:t>
            </a:fld>
            <a:endParaRPr lang="de-DE"/>
          </a:p>
        </p:txBody>
      </p:sp>
    </p:spTree>
    <p:extLst>
      <p:ext uri="{BB962C8B-B14F-4D97-AF65-F5344CB8AC3E}">
        <p14:creationId xmlns:p14="http://schemas.microsoft.com/office/powerpoint/2010/main" val="47628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3824780-DB00-4A87-AF52-AE94F8FBEF0E}" type="slidenum">
              <a:rPr lang="de-DE" smtClean="0"/>
              <a:pPr/>
              <a:t>14</a:t>
            </a:fld>
            <a:endParaRPr lang="de-DE"/>
          </a:p>
        </p:txBody>
      </p:sp>
    </p:spTree>
    <p:extLst>
      <p:ext uri="{BB962C8B-B14F-4D97-AF65-F5344CB8AC3E}">
        <p14:creationId xmlns:p14="http://schemas.microsoft.com/office/powerpoint/2010/main" val="2435789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p:spTree>
      <p:nvGrpSpPr>
        <p:cNvPr id="1" name=""/>
        <p:cNvGrpSpPr/>
        <p:nvPr/>
      </p:nvGrpSpPr>
      <p:grpSpPr>
        <a:xfrm>
          <a:off x="0" y="0"/>
          <a:ext cx="0" cy="0"/>
          <a:chOff x="0" y="0"/>
          <a:chExt cx="0" cy="0"/>
        </a:xfrm>
      </p:grpSpPr>
      <p:sp>
        <p:nvSpPr>
          <p:cNvPr id="18" name="Rechteck 17"/>
          <p:cNvSpPr/>
          <p:nvPr userDrawn="1"/>
        </p:nvSpPr>
        <p:spPr>
          <a:xfrm>
            <a:off x="0" y="1772816"/>
            <a:ext cx="12192000" cy="2304256"/>
          </a:xfrm>
          <a:prstGeom prst="rect">
            <a:avLst/>
          </a:prstGeom>
          <a:solidFill>
            <a:srgbClr val="861A59">
              <a:alpha val="80000"/>
            </a:srgbClr>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latin typeface="Verdana" pitchFamily="34" charset="0"/>
            </a:endParaRPr>
          </a:p>
        </p:txBody>
      </p:sp>
      <p:sp>
        <p:nvSpPr>
          <p:cNvPr id="11" name="Rechteck 10"/>
          <p:cNvSpPr/>
          <p:nvPr userDrawn="1"/>
        </p:nvSpPr>
        <p:spPr>
          <a:xfrm>
            <a:off x="0" y="3212976"/>
            <a:ext cx="11376587" cy="86409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166" name="Rectangle 46"/>
          <p:cNvSpPr>
            <a:spLocks noGrp="1" noChangeArrowheads="1"/>
          </p:cNvSpPr>
          <p:nvPr>
            <p:ph type="ctrTitle" sz="quarter" hasCustomPrompt="1"/>
          </p:nvPr>
        </p:nvSpPr>
        <p:spPr>
          <a:xfrm>
            <a:off x="1007533" y="1772817"/>
            <a:ext cx="10363200" cy="1470025"/>
          </a:xfrm>
          <a:prstGeom prst="rect">
            <a:avLst/>
          </a:prstGeom>
        </p:spPr>
        <p:txBody>
          <a:bodyPr>
            <a:normAutofit/>
          </a:bodyPr>
          <a:lstStyle>
            <a:lvl1pPr marL="0" indent="0" algn="l">
              <a:defRPr sz="4000" b="0" baseline="0">
                <a:solidFill>
                  <a:schemeClr val="bg1"/>
                </a:solidFill>
                <a:latin typeface="Verdana" pitchFamily="34" charset="0"/>
              </a:defRPr>
            </a:lvl1pPr>
          </a:lstStyle>
          <a:p>
            <a:r>
              <a:rPr lang="en-GB" noProof="0" dirty="0"/>
              <a:t>Title of the Chapter</a:t>
            </a:r>
          </a:p>
        </p:txBody>
      </p:sp>
      <p:sp>
        <p:nvSpPr>
          <p:cNvPr id="5167" name="Rectangle 47"/>
          <p:cNvSpPr>
            <a:spLocks noGrp="1" noChangeArrowheads="1"/>
          </p:cNvSpPr>
          <p:nvPr>
            <p:ph type="subTitle" sz="quarter" idx="1" hasCustomPrompt="1"/>
          </p:nvPr>
        </p:nvSpPr>
        <p:spPr>
          <a:xfrm>
            <a:off x="1007434" y="3429000"/>
            <a:ext cx="10369153" cy="432048"/>
          </a:xfrm>
        </p:spPr>
        <p:txBody>
          <a:bodyPr/>
          <a:lstStyle>
            <a:lvl1pPr marL="0" marR="0" indent="0" algn="l" defTabSz="914400" rtl="0" eaLnBrk="1" fontAlgn="auto" latinLnBrk="0" hangingPunct="1">
              <a:lnSpc>
                <a:spcPct val="100000"/>
              </a:lnSpc>
              <a:spcBef>
                <a:spcPct val="20000"/>
              </a:spcBef>
              <a:spcAft>
                <a:spcPts val="0"/>
              </a:spcAft>
              <a:buClrTx/>
              <a:buSzTx/>
              <a:buFontTx/>
              <a:buNone/>
              <a:tabLst/>
              <a:defRPr sz="2200" baseline="0">
                <a:solidFill>
                  <a:schemeClr val="bg1"/>
                </a:solidFill>
                <a:latin typeface="Verdana"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GB" noProof="0" dirty="0"/>
              <a:t>Lesson XX: Title</a:t>
            </a:r>
          </a:p>
          <a:p>
            <a:endParaRPr lang="en-GB" noProof="0" dirty="0"/>
          </a:p>
        </p:txBody>
      </p:sp>
      <p:sp>
        <p:nvSpPr>
          <p:cNvPr id="20" name="Rechteck 19"/>
          <p:cNvSpPr/>
          <p:nvPr userDrawn="1"/>
        </p:nvSpPr>
        <p:spPr>
          <a:xfrm>
            <a:off x="11376587" y="1772816"/>
            <a:ext cx="815413" cy="2304256"/>
          </a:xfrm>
          <a:prstGeom prst="rect">
            <a:avLst/>
          </a:prstGeom>
          <a:solidFill>
            <a:srgbClr val="95843F">
              <a:alpha val="80000"/>
            </a:srgbClr>
          </a:solidFill>
          <a:ln>
            <a:solidFill>
              <a:srgbClr val="958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9" name="Textfeld 28"/>
          <p:cNvSpPr txBox="1"/>
          <p:nvPr userDrawn="1"/>
        </p:nvSpPr>
        <p:spPr>
          <a:xfrm>
            <a:off x="895912" y="6441952"/>
            <a:ext cx="9940269" cy="253916"/>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50" noProof="0" dirty="0">
                <a:solidFill>
                  <a:schemeClr val="bg1">
                    <a:lumMod val="65000"/>
                  </a:schemeClr>
                </a:solidFill>
                <a:latin typeface="Verdana" pitchFamily="34" charset="0"/>
              </a:rPr>
              <a:t>Course: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Sustainability</a:t>
            </a:r>
            <a:r>
              <a:rPr lang="en-GB" sz="1050" kern="1200" baseline="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baseline="0" noProof="0" dirty="0" smtClean="0">
                <a:solidFill>
                  <a:schemeClr val="bg1">
                    <a:lumMod val="65000"/>
                  </a:schemeClr>
                </a:solidFill>
                <a:effectLst/>
                <a:latin typeface="Verdana" panose="020B0604030504040204" pitchFamily="34" charset="0"/>
                <a:ea typeface="Verdana" panose="020B0604030504040204" pitchFamily="34" charset="0"/>
                <a:cs typeface="+mn-cs"/>
              </a:rPr>
              <a:t>Communication</a:t>
            </a:r>
            <a:r>
              <a:rPr lang="en-GB" sz="1050" kern="1200" noProof="0" dirty="0" smtClean="0">
                <a:solidFill>
                  <a:schemeClr val="bg1">
                    <a:lumMod val="65000"/>
                  </a:schemeClr>
                </a:solidFill>
                <a:effectLst/>
                <a:latin typeface="Verdana" panose="020B0604030504040204" pitchFamily="34" charset="0"/>
                <a:ea typeface="Verdana" panose="020B0604030504040204" pitchFamily="34" charset="0"/>
                <a:cs typeface="+mn-cs"/>
              </a:rPr>
              <a:t>                                                             </a:t>
            </a:r>
            <a:r>
              <a:rPr lang="en-GB" sz="1050" kern="1200" noProof="0" dirty="0">
                <a:solidFill>
                  <a:schemeClr val="bg1">
                    <a:lumMod val="65000"/>
                  </a:schemeClr>
                </a:solidFill>
                <a:effectLst/>
                <a:latin typeface="Verdana" panose="020B0604030504040204" pitchFamily="34" charset="0"/>
                <a:ea typeface="Verdana" panose="020B0604030504040204" pitchFamily="34" charset="0"/>
                <a:cs typeface="+mn-cs"/>
              </a:rPr>
              <a:t>			</a:t>
            </a:r>
            <a:r>
              <a:rPr lang="en-GB" sz="1050" i="1" noProof="0" dirty="0">
                <a:solidFill>
                  <a:schemeClr val="bg1">
                    <a:lumMod val="65000"/>
                  </a:schemeClr>
                </a:solidFill>
                <a:latin typeface="Verdana" panose="020B0604030504040204" pitchFamily="34" charset="0"/>
                <a:ea typeface="Verdana" panose="020B0604030504040204" pitchFamily="34" charset="0"/>
              </a:rPr>
              <a:t>produced by…</a:t>
            </a:r>
            <a:endParaRPr lang="en-GB" sz="1050" i="1" noProof="0" dirty="0">
              <a:solidFill>
                <a:schemeClr val="bg1">
                  <a:lumMod val="65000"/>
                </a:schemeClr>
              </a:solidFill>
              <a:latin typeface="Verdana" pitchFamily="34" charset="0"/>
            </a:endParaRPr>
          </a:p>
        </p:txBody>
      </p:sp>
      <p:sp>
        <p:nvSpPr>
          <p:cNvPr id="2" name="Textfeld 1"/>
          <p:cNvSpPr txBox="1"/>
          <p:nvPr userDrawn="1"/>
        </p:nvSpPr>
        <p:spPr>
          <a:xfrm>
            <a:off x="927319" y="4509651"/>
            <a:ext cx="8160907" cy="1077218"/>
          </a:xfrm>
          <a:prstGeom prst="rect">
            <a:avLst/>
          </a:prstGeom>
          <a:noFill/>
        </p:spPr>
        <p:txBody>
          <a:bodyPr wrap="square" rtlCol="0">
            <a:spAutoFit/>
          </a:bodyPr>
          <a:lstStyle/>
          <a:p>
            <a:r>
              <a:rPr lang="en-GB" sz="1600" noProof="0" dirty="0"/>
              <a:t>Assoc Prof. </a:t>
            </a:r>
            <a:r>
              <a:rPr lang="en-GB" sz="1600" noProof="0" dirty="0" err="1"/>
              <a:t>Dr.</a:t>
            </a:r>
            <a:r>
              <a:rPr lang="en-GB" sz="1600" noProof="0" dirty="0"/>
              <a:t> </a:t>
            </a:r>
            <a:r>
              <a:rPr lang="en-GB" sz="1600" noProof="0" dirty="0" err="1"/>
              <a:t>habil</a:t>
            </a:r>
            <a:r>
              <a:rPr lang="en-GB" sz="1600" noProof="0" dirty="0"/>
              <a:t> Franzisca </a:t>
            </a:r>
            <a:r>
              <a:rPr lang="en-GB" sz="1600" noProof="0" dirty="0" err="1"/>
              <a:t>Weder</a:t>
            </a:r>
            <a:endParaRPr lang="en-GB" sz="1600"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School of Communication and Arts</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The University of Queensland</a:t>
            </a:r>
          </a:p>
          <a:p>
            <a:endParaRPr lang="en-GB" sz="1600" noProof="0" dirty="0"/>
          </a:p>
        </p:txBody>
      </p:sp>
      <p:grpSp>
        <p:nvGrpSpPr>
          <p:cNvPr id="4" name="Gruppieren 3"/>
          <p:cNvGrpSpPr/>
          <p:nvPr userDrawn="1"/>
        </p:nvGrpSpPr>
        <p:grpSpPr>
          <a:xfrm>
            <a:off x="10384219" y="5420193"/>
            <a:ext cx="1622556" cy="805735"/>
            <a:chOff x="7610964" y="4365104"/>
            <a:chExt cx="1504950" cy="805735"/>
          </a:xfrm>
        </p:grpSpPr>
        <p:pic>
          <p:nvPicPr>
            <p:cNvPr id="15" name="Grafik 14" descr="logo4c"/>
            <p:cNvPicPr/>
            <p:nvPr userDrawn="1"/>
          </p:nvPicPr>
          <p:blipFill>
            <a:blip r:embed="rId2" cstate="print"/>
            <a:srcRect/>
            <a:stretch>
              <a:fillRect/>
            </a:stretch>
          </p:blipFill>
          <p:spPr bwMode="auto">
            <a:xfrm>
              <a:off x="7610964" y="4365104"/>
              <a:ext cx="1468100" cy="288032"/>
            </a:xfrm>
            <a:prstGeom prst="rect">
              <a:avLst/>
            </a:prstGeom>
            <a:noFill/>
            <a:ln w="9525">
              <a:noFill/>
              <a:miter lim="800000"/>
              <a:headEnd/>
              <a:tailEnd/>
            </a:ln>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0964" y="4785076"/>
              <a:ext cx="150495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 name="Grafik 15"/>
          <p:cNvPicPr>
            <a:picLocks noChangeAspect="1"/>
          </p:cNvPicPr>
          <p:nvPr userDrawn="1"/>
        </p:nvPicPr>
        <p:blipFill>
          <a:blip r:embed="rId4"/>
          <a:stretch>
            <a:fillRect/>
          </a:stretch>
        </p:blipFill>
        <p:spPr>
          <a:xfrm>
            <a:off x="11016660" y="6441300"/>
            <a:ext cx="1056004" cy="372076"/>
          </a:xfrm>
          <a:prstGeom prst="rect">
            <a:avLst/>
          </a:prstGeom>
        </p:spPr>
      </p:pic>
      <p:pic>
        <p:nvPicPr>
          <p:cNvPr id="7" name="Grafik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336" y="116632"/>
            <a:ext cx="2916070" cy="133325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a:noFill/>
          <a:ln>
            <a:noFill/>
          </a:ln>
        </p:spPr>
        <p:txBody>
          <a:bodyPr anchor="ctr">
            <a:normAutofit/>
          </a:bodyPr>
          <a:lstStyle>
            <a:lvl1pPr algn="ctr">
              <a:defRPr sz="2400"/>
            </a:lvl1pPr>
          </a:lstStyle>
          <a:p>
            <a:r>
              <a:rPr lang="de-DE" dirty="0"/>
              <a:t>Titelmasterformat durch Klicken bearbeiten</a:t>
            </a:r>
          </a:p>
        </p:txBody>
      </p:sp>
      <p:sp>
        <p:nvSpPr>
          <p:cNvPr id="3" name="Inhaltsplatzhalter 2"/>
          <p:cNvSpPr>
            <a:spLocks noGrp="1"/>
          </p:cNvSpPr>
          <p:nvPr>
            <p:ph idx="1"/>
          </p:nvPr>
        </p:nvSpPr>
        <p:spPr>
          <a:xfrm>
            <a:off x="1199456" y="1600201"/>
            <a:ext cx="10753196" cy="4525963"/>
          </a:xfrm>
        </p:spPr>
        <p:txBody>
          <a:bodyPr/>
          <a:lstStyle>
            <a:lvl1pPr>
              <a:defRPr sz="2200"/>
            </a:lvl1pPr>
            <a:lvl2pPr>
              <a:defRPr sz="2000"/>
            </a:lvl2pPr>
            <a:lvl3pPr>
              <a:defRPr sz="1800"/>
            </a:lvl3pPr>
            <a:lvl4pPr>
              <a:defRPr sz="1600"/>
            </a:lvl4pPr>
            <a:lvl5pPr>
              <a:defRPr sz="1400"/>
            </a:lvl5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753195" cy="504056"/>
          </a:xfrm>
        </p:spPr>
        <p:txBody>
          <a:bodyPr/>
          <a:lstStyle/>
          <a:p>
            <a:r>
              <a:rPr lang="de-DE" dirty="0"/>
              <a:t>Titelmasterformat durch Klicken bearbeiten</a:t>
            </a:r>
          </a:p>
        </p:txBody>
      </p:sp>
      <p:sp>
        <p:nvSpPr>
          <p:cNvPr id="3" name="Inhaltsplatzhalter 2"/>
          <p:cNvSpPr>
            <a:spLocks noGrp="1"/>
          </p:cNvSpPr>
          <p:nvPr>
            <p:ph sz="half" idx="1"/>
          </p:nvPr>
        </p:nvSpPr>
        <p:spPr>
          <a:xfrm>
            <a:off x="1199456" y="1600201"/>
            <a:ext cx="51687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Inhaltsplatzhalter 3"/>
          <p:cNvSpPr>
            <a:spLocks noGrp="1"/>
          </p:cNvSpPr>
          <p:nvPr>
            <p:ph sz="half" idx="2"/>
          </p:nvPr>
        </p:nvSpPr>
        <p:spPr>
          <a:xfrm>
            <a:off x="6600056" y="1600201"/>
            <a:ext cx="53561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199456" y="476672"/>
            <a:ext cx="10992544" cy="504056"/>
          </a:xfrm>
        </p:spPr>
        <p:txBody>
          <a:bodyPr/>
          <a:lstStyle/>
          <a:p>
            <a:r>
              <a:rPr lang="de-DE" dirty="0"/>
              <a:t>Titelmasterformat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1187844" y="505119"/>
            <a:ext cx="10753195" cy="619625"/>
          </a:xfrm>
          <a:prstGeom prst="rect">
            <a:avLst/>
          </a:prstGeom>
          <a:solidFill>
            <a:srgbClr val="861A59"/>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1223718" y="500753"/>
            <a:ext cx="10728933" cy="504056"/>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1199456" y="1600201"/>
            <a:ext cx="10753196" cy="4525963"/>
          </a:xfrm>
          <a:prstGeom prst="rect">
            <a:avLst/>
          </a:prstGeom>
        </p:spPr>
        <p:txBody>
          <a:bodyPr vert="horz" lIns="91440" tIns="45720" rIns="91440" bIns="45720" rtlCol="0">
            <a:normAutofit/>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Fußzeilenplatzhalter 12"/>
          <p:cNvSpPr txBox="1">
            <a:spLocks/>
          </p:cNvSpPr>
          <p:nvPr userDrawn="1"/>
        </p:nvSpPr>
        <p:spPr>
          <a:xfrm>
            <a:off x="1104800" y="44624"/>
            <a:ext cx="10967864" cy="432048"/>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tint val="75000"/>
                  </a:schemeClr>
                </a:solidFill>
                <a:effectLst/>
                <a:latin typeface="+mn-lt"/>
                <a:ea typeface="+mn-ea"/>
                <a:cs typeface="+mn-cs"/>
              </a:rPr>
              <a:t>Sustainability </a:t>
            </a:r>
            <a:r>
              <a:rPr lang="en-GB" sz="1200" kern="1200" dirty="0">
                <a:solidFill>
                  <a:schemeClr val="tx1">
                    <a:tint val="75000"/>
                  </a:schemeClr>
                </a:solidFill>
                <a:effectLst/>
                <a:latin typeface="+mn-lt"/>
                <a:ea typeface="+mn-ea"/>
                <a:cs typeface="+mn-cs"/>
              </a:rPr>
              <a:t>Communication</a:t>
            </a:r>
          </a:p>
          <a:p>
            <a:r>
              <a:rPr lang="en-GB" sz="1200" kern="1200" dirty="0">
                <a:solidFill>
                  <a:schemeClr val="tx1">
                    <a:tint val="75000"/>
                  </a:schemeClr>
                </a:solidFill>
                <a:effectLst/>
                <a:latin typeface="+mn-lt"/>
                <a:ea typeface="Verdana" panose="020B0604030504040204" pitchFamily="34" charset="0"/>
                <a:cs typeface="+mn-cs"/>
              </a:rPr>
              <a:t>Theories and Perspectives </a:t>
            </a:r>
            <a:r>
              <a:rPr kumimoji="0" lang="en-GB" sz="1200" b="0" i="0" u="none" strike="noStrike" kern="1200" cap="none" spc="0" normalizeH="0" baseline="0" noProof="0" dirty="0">
                <a:ln>
                  <a:noFill/>
                </a:ln>
                <a:solidFill>
                  <a:schemeClr val="tx1">
                    <a:tint val="75000"/>
                  </a:schemeClr>
                </a:solidFill>
                <a:effectLst/>
                <a:uLnTx/>
                <a:uFillTx/>
                <a:latin typeface="+mn-lt"/>
                <a:ea typeface="Verdana" panose="020B0604030504040204" pitchFamily="34" charset="0"/>
                <a:cs typeface="+mn-cs"/>
              </a:rPr>
              <a:t>• </a:t>
            </a:r>
            <a:r>
              <a:rPr lang="de-AT" sz="1200" dirty="0" err="1" smtClean="0">
                <a:latin typeface="+mn-lt"/>
              </a:rPr>
              <a:t>Lesson</a:t>
            </a:r>
            <a:r>
              <a:rPr lang="de-AT" sz="1200" dirty="0" smtClean="0">
                <a:latin typeface="+mn-lt"/>
              </a:rPr>
              <a:t> 03: Communication on an </a:t>
            </a:r>
            <a:r>
              <a:rPr lang="de-AT" sz="1200" dirty="0" err="1" smtClean="0">
                <a:latin typeface="+mn-lt"/>
              </a:rPr>
              <a:t>Organizational</a:t>
            </a:r>
            <a:r>
              <a:rPr lang="de-AT" sz="1200" dirty="0" smtClean="0">
                <a:latin typeface="+mn-lt"/>
              </a:rPr>
              <a:t> Level</a:t>
            </a:r>
            <a:endParaRPr lang="de-AT" sz="1200" dirty="0">
              <a:latin typeface="+mn-lt"/>
            </a:endParaRPr>
          </a:p>
        </p:txBody>
      </p:sp>
      <p:sp>
        <p:nvSpPr>
          <p:cNvPr id="12" name="Rechteck 11"/>
          <p:cNvSpPr/>
          <p:nvPr userDrawn="1"/>
        </p:nvSpPr>
        <p:spPr>
          <a:xfrm>
            <a:off x="11941039" y="476672"/>
            <a:ext cx="250961" cy="648072"/>
          </a:xfrm>
          <a:prstGeom prst="rect">
            <a:avLst/>
          </a:prstGeom>
          <a:solidFill>
            <a:srgbClr val="95843F">
              <a:alpha val="80000"/>
            </a:srgbClr>
          </a:solidFill>
          <a:ln w="3175">
            <a:solidFill>
              <a:srgbClr val="BEB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 name="Rechteck 12"/>
          <p:cNvSpPr/>
          <p:nvPr userDrawn="1"/>
        </p:nvSpPr>
        <p:spPr>
          <a:xfrm>
            <a:off x="1091834" y="992769"/>
            <a:ext cx="10849205" cy="144016"/>
          </a:xfrm>
          <a:prstGeom prst="rect">
            <a:avLst/>
          </a:prstGeom>
          <a:solidFill>
            <a:schemeClr val="bg1">
              <a:lumMod val="9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6" name="Grafik 5"/>
          <p:cNvPicPr>
            <a:picLocks noChangeAspect="1"/>
          </p:cNvPicPr>
          <p:nvPr userDrawn="1"/>
        </p:nvPicPr>
        <p:blipFill>
          <a:blip r:embed="rId6"/>
          <a:stretch>
            <a:fillRect/>
          </a:stretch>
        </p:blipFill>
        <p:spPr>
          <a:xfrm>
            <a:off x="10896647" y="6309320"/>
            <a:ext cx="1056004" cy="372076"/>
          </a:xfrm>
          <a:prstGeom prst="rect">
            <a:avLst/>
          </a:prstGeom>
        </p:spPr>
      </p:pic>
      <p:pic>
        <p:nvPicPr>
          <p:cNvPr id="8" name="Grafik 7"/>
          <p:cNvPicPr>
            <a:picLocks noChangeAspect="1"/>
          </p:cNvPicPr>
          <p:nvPr userDrawn="1"/>
        </p:nvPicPr>
        <p:blipFill>
          <a:blip r:embed="rId7"/>
          <a:stretch>
            <a:fillRect/>
          </a:stretch>
        </p:blipFill>
        <p:spPr>
          <a:xfrm>
            <a:off x="163902" y="158442"/>
            <a:ext cx="916320" cy="1347038"/>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63" r:id="rId2"/>
    <p:sldLayoutId id="2147483665" r:id="rId3"/>
    <p:sldLayoutId id="2147483667" r:id="rId4"/>
  </p:sldLayoutIdLst>
  <p:hf sldNum="0" hdr="0" dt="0"/>
  <p:txStyles>
    <p:title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err="1" smtClean="0"/>
              <a:t>Theories</a:t>
            </a:r>
            <a:r>
              <a:rPr lang="de-DE" dirty="0" smtClean="0"/>
              <a:t> </a:t>
            </a:r>
            <a:r>
              <a:rPr lang="de-DE" dirty="0"/>
              <a:t>&amp; </a:t>
            </a:r>
            <a:r>
              <a:rPr lang="de-DE" dirty="0" err="1"/>
              <a:t>Perspectives</a:t>
            </a:r>
            <a:endParaRPr lang="de-AT" dirty="0"/>
          </a:p>
        </p:txBody>
      </p:sp>
      <p:sp>
        <p:nvSpPr>
          <p:cNvPr id="3" name="Untertitel 2"/>
          <p:cNvSpPr>
            <a:spLocks noGrp="1"/>
          </p:cNvSpPr>
          <p:nvPr>
            <p:ph type="subTitle" idx="1"/>
          </p:nvPr>
        </p:nvSpPr>
        <p:spPr/>
        <p:txBody>
          <a:bodyPr/>
          <a:lstStyle/>
          <a:p>
            <a:r>
              <a:rPr lang="de-AT" dirty="0" err="1" smtClean="0"/>
              <a:t>Lesson</a:t>
            </a:r>
            <a:r>
              <a:rPr lang="de-AT" dirty="0" smtClean="0"/>
              <a:t> 03</a:t>
            </a:r>
            <a:r>
              <a:rPr lang="de-AT" dirty="0"/>
              <a:t>: Communication on an </a:t>
            </a:r>
            <a:r>
              <a:rPr lang="de-AT" dirty="0" err="1"/>
              <a:t>O</a:t>
            </a:r>
            <a:r>
              <a:rPr lang="de-AT" dirty="0" err="1" smtClean="0"/>
              <a:t>rganizational</a:t>
            </a:r>
            <a:r>
              <a:rPr lang="de-AT" dirty="0" smtClean="0"/>
              <a:t> </a:t>
            </a:r>
            <a:r>
              <a:rPr lang="de-AT" dirty="0"/>
              <a:t>L</a:t>
            </a:r>
            <a:r>
              <a:rPr lang="de-AT" dirty="0" smtClean="0"/>
              <a:t>evel</a:t>
            </a:r>
            <a:endParaRPr lang="de-AT" dirty="0"/>
          </a:p>
        </p:txBody>
      </p:sp>
    </p:spTree>
    <p:extLst>
      <p:ext uri="{BB962C8B-B14F-4D97-AF65-F5344CB8AC3E}">
        <p14:creationId xmlns:p14="http://schemas.microsoft.com/office/powerpoint/2010/main" val="284676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B. Organizations &amp; Communication</a:t>
            </a:r>
          </a:p>
        </p:txBody>
      </p:sp>
      <p:sp>
        <p:nvSpPr>
          <p:cNvPr id="4" name="Ellipse 7">
            <a:extLst>
              <a:ext uri="{FF2B5EF4-FFF2-40B4-BE49-F238E27FC236}">
                <a16:creationId xmlns:a16="http://schemas.microsoft.com/office/drawing/2014/main" id="{913C0F14-5012-3F40-84B6-A5EA74D4DC1F}"/>
              </a:ext>
            </a:extLst>
          </p:cNvPr>
          <p:cNvSpPr/>
          <p:nvPr/>
        </p:nvSpPr>
        <p:spPr>
          <a:xfrm>
            <a:off x="6680201" y="3214689"/>
            <a:ext cx="2428875" cy="1285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5" name="Ellipse 6">
            <a:extLst>
              <a:ext uri="{FF2B5EF4-FFF2-40B4-BE49-F238E27FC236}">
                <a16:creationId xmlns:a16="http://schemas.microsoft.com/office/drawing/2014/main" id="{A631615F-55C4-1B4E-866A-12B7EBCE17B8}"/>
              </a:ext>
            </a:extLst>
          </p:cNvPr>
          <p:cNvSpPr/>
          <p:nvPr/>
        </p:nvSpPr>
        <p:spPr>
          <a:xfrm>
            <a:off x="2881314" y="3214689"/>
            <a:ext cx="2428875" cy="12858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de-DE" altLang="de-DE">
              <a:solidFill>
                <a:srgbClr val="FFFFFF"/>
              </a:solidFill>
              <a:latin typeface="Tw Cen MT" pitchFamily="34" charset="0"/>
            </a:endParaRPr>
          </a:p>
        </p:txBody>
      </p:sp>
      <p:sp>
        <p:nvSpPr>
          <p:cNvPr id="6" name="Textfeld 5">
            <a:extLst>
              <a:ext uri="{FF2B5EF4-FFF2-40B4-BE49-F238E27FC236}">
                <a16:creationId xmlns:a16="http://schemas.microsoft.com/office/drawing/2014/main" id="{D9A28393-6408-0C43-8D89-C36C693F7AF4}"/>
              </a:ext>
            </a:extLst>
          </p:cNvPr>
          <p:cNvSpPr txBox="1"/>
          <p:nvPr/>
        </p:nvSpPr>
        <p:spPr>
          <a:xfrm>
            <a:off x="3453205" y="3602037"/>
            <a:ext cx="7822529" cy="492125"/>
          </a:xfrm>
          <a:prstGeom prst="rect">
            <a:avLst/>
          </a:prstGeom>
          <a:noFill/>
        </p:spPr>
        <p:txBody>
          <a:bodyPr wrap="square">
            <a:spAutoFit/>
          </a:bodyPr>
          <a:lstStyle/>
          <a:p>
            <a:pPr>
              <a:defRPr/>
            </a:pPr>
            <a:r>
              <a:rPr lang="de-DE" sz="2600" dirty="0"/>
              <a:t>objective			</a:t>
            </a:r>
            <a:r>
              <a:rPr lang="de-DE" sz="2600" dirty="0" err="1"/>
              <a:t>interpretive</a:t>
            </a:r>
            <a:endParaRPr lang="de-DE" sz="2600" dirty="0"/>
          </a:p>
        </p:txBody>
      </p:sp>
      <p:sp>
        <p:nvSpPr>
          <p:cNvPr id="7" name="Textfeld 6">
            <a:extLst>
              <a:ext uri="{FF2B5EF4-FFF2-40B4-BE49-F238E27FC236}">
                <a16:creationId xmlns:a16="http://schemas.microsoft.com/office/drawing/2014/main" id="{22DD95F8-0FB4-024D-BC6F-7FBE48F46624}"/>
              </a:ext>
            </a:extLst>
          </p:cNvPr>
          <p:cNvSpPr txBox="1"/>
          <p:nvPr/>
        </p:nvSpPr>
        <p:spPr>
          <a:xfrm>
            <a:off x="2792900" y="5081190"/>
            <a:ext cx="2517289" cy="369332"/>
          </a:xfrm>
          <a:prstGeom prst="rect">
            <a:avLst/>
          </a:prstGeom>
          <a:noFill/>
        </p:spPr>
        <p:txBody>
          <a:bodyPr wrap="square" rtlCol="0">
            <a:spAutoFit/>
          </a:bodyPr>
          <a:lstStyle/>
          <a:p>
            <a:pPr algn="ctr"/>
            <a:r>
              <a:rPr lang="de-AT" dirty="0" err="1"/>
              <a:t>pragmatic</a:t>
            </a:r>
            <a:endParaRPr lang="de-AT" dirty="0"/>
          </a:p>
        </p:txBody>
      </p:sp>
      <p:sp>
        <p:nvSpPr>
          <p:cNvPr id="8" name="Textfeld 7">
            <a:extLst>
              <a:ext uri="{FF2B5EF4-FFF2-40B4-BE49-F238E27FC236}">
                <a16:creationId xmlns:a16="http://schemas.microsoft.com/office/drawing/2014/main" id="{3EE982E7-130D-EC43-BC31-A92A0D499B32}"/>
              </a:ext>
            </a:extLst>
          </p:cNvPr>
          <p:cNvSpPr txBox="1"/>
          <p:nvPr/>
        </p:nvSpPr>
        <p:spPr>
          <a:xfrm>
            <a:off x="6753497" y="5082979"/>
            <a:ext cx="2517289" cy="369332"/>
          </a:xfrm>
          <a:prstGeom prst="rect">
            <a:avLst/>
          </a:prstGeom>
          <a:noFill/>
        </p:spPr>
        <p:txBody>
          <a:bodyPr wrap="square" rtlCol="0">
            <a:spAutoFit/>
          </a:bodyPr>
          <a:lstStyle/>
          <a:p>
            <a:pPr algn="ctr"/>
            <a:r>
              <a:rPr lang="de-AT" dirty="0" err="1"/>
              <a:t>constitutive</a:t>
            </a:r>
            <a:endParaRPr lang="de-AT" dirty="0"/>
          </a:p>
        </p:txBody>
      </p:sp>
      <p:pic>
        <p:nvPicPr>
          <p:cNvPr id="9" name="Inhaltsplatzhalter 8" descr="Sonnenbrille">
            <a:extLst>
              <a:ext uri="{FF2B5EF4-FFF2-40B4-BE49-F238E27FC236}">
                <a16:creationId xmlns:a16="http://schemas.microsoft.com/office/drawing/2014/main" id="{F5E7144A-A9C5-3941-A718-3A1FDF96BBEA}"/>
              </a:ext>
            </a:extLst>
          </p:cNvPr>
          <p:cNvPicPr>
            <a:picLocks noGrp="1" noChangeAspect="1"/>
          </p:cNvPicPr>
          <p:nvPr>
            <p:ph idx="1"/>
          </p:nvPr>
        </p:nvPicPr>
        <p:blipFill>
          <a:blip r:embed="rId3">
            <a:extLst>
              <a:ext uri="{96DAC541-7B7A-43D3-8B79-37D633B846F1}">
                <asvg:svgBlip xmlns:asvg="http://schemas.microsoft.com/office/drawing/2016/SVG/main" xmlns="" r:embed="rId4"/>
              </a:ext>
            </a:extLst>
          </a:blip>
          <a:stretch>
            <a:fillRect/>
          </a:stretch>
        </p:blipFill>
        <p:spPr>
          <a:xfrm>
            <a:off x="3453205" y="2216297"/>
            <a:ext cx="1204798" cy="1204798"/>
          </a:xfrm>
          <a:prstGeom prst="rect">
            <a:avLst/>
          </a:prstGeom>
          <a:effectLst/>
        </p:spPr>
      </p:pic>
      <p:pic>
        <p:nvPicPr>
          <p:cNvPr id="10" name="Grafik 9" descr="Sonnenbrille">
            <a:extLst>
              <a:ext uri="{FF2B5EF4-FFF2-40B4-BE49-F238E27FC236}">
                <a16:creationId xmlns:a16="http://schemas.microsoft.com/office/drawing/2014/main" id="{E5BF75D4-F87B-CF47-93EB-0DBAC3EAAB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247333" y="2227195"/>
            <a:ext cx="1204798" cy="1204798"/>
          </a:xfrm>
          <a:prstGeom prst="rect">
            <a:avLst/>
          </a:prstGeom>
        </p:spPr>
      </p:pic>
      <p:sp>
        <p:nvSpPr>
          <p:cNvPr id="11" name="Textfeld 10"/>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4065542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B. Organizations &amp; Communication</a:t>
            </a:r>
          </a:p>
        </p:txBody>
      </p:sp>
      <p:pic>
        <p:nvPicPr>
          <p:cNvPr id="9" name="Inhaltsplatzhalter 8" descr="Sonnenbrille">
            <a:extLst>
              <a:ext uri="{FF2B5EF4-FFF2-40B4-BE49-F238E27FC236}">
                <a16:creationId xmlns:a16="http://schemas.microsoft.com/office/drawing/2014/main" id="{F5E7144A-A9C5-3941-A718-3A1FDF96BBEA}"/>
              </a:ext>
            </a:extLst>
          </p:cNvPr>
          <p:cNvPicPr>
            <a:picLocks noGrp="1" noChangeAspect="1"/>
          </p:cNvPicPr>
          <p:nvPr>
            <p:ph idx="1"/>
          </p:nvPr>
        </p:nvPicPr>
        <p:blipFill>
          <a:blip r:embed="rId2">
            <a:extLst>
              <a:ext uri="{96DAC541-7B7A-43D3-8B79-37D633B846F1}">
                <asvg:svgBlip xmlns:asvg="http://schemas.microsoft.com/office/drawing/2016/SVG/main" xmlns="" r:embed="rId3"/>
              </a:ext>
            </a:extLst>
          </a:blip>
          <a:stretch>
            <a:fillRect/>
          </a:stretch>
        </p:blipFill>
        <p:spPr>
          <a:xfrm>
            <a:off x="2399678" y="2141128"/>
            <a:ext cx="1185338" cy="1185338"/>
          </a:xfrm>
          <a:prstGeom prst="rect">
            <a:avLst/>
          </a:prstGeom>
          <a:effectLst/>
        </p:spPr>
      </p:pic>
      <p:pic>
        <p:nvPicPr>
          <p:cNvPr id="10" name="Grafik 9" descr="Sonnenbrille">
            <a:extLst>
              <a:ext uri="{FF2B5EF4-FFF2-40B4-BE49-F238E27FC236}">
                <a16:creationId xmlns:a16="http://schemas.microsoft.com/office/drawing/2014/main" id="{E5BF75D4-F87B-CF47-93EB-0DBAC3EAABB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1315" y="2141128"/>
            <a:ext cx="1204798" cy="1204798"/>
          </a:xfrm>
          <a:prstGeom prst="rect">
            <a:avLst/>
          </a:prstGeom>
        </p:spPr>
      </p:pic>
      <p:sp>
        <p:nvSpPr>
          <p:cNvPr id="3" name="Textfeld 2">
            <a:extLst>
              <a:ext uri="{FF2B5EF4-FFF2-40B4-BE49-F238E27FC236}">
                <a16:creationId xmlns:a16="http://schemas.microsoft.com/office/drawing/2014/main" id="{9448E695-B5BB-1348-8FC4-0341EAD4F3A8}"/>
              </a:ext>
            </a:extLst>
          </p:cNvPr>
          <p:cNvSpPr txBox="1"/>
          <p:nvPr/>
        </p:nvSpPr>
        <p:spPr>
          <a:xfrm>
            <a:off x="1210568" y="3294969"/>
            <a:ext cx="4635763" cy="840230"/>
          </a:xfrm>
          <a:prstGeom prst="rect">
            <a:avLst/>
          </a:prstGeom>
          <a:noFill/>
        </p:spPr>
        <p:txBody>
          <a:bodyPr wrap="square" rtlCol="0">
            <a:spAutoFit/>
          </a:bodyPr>
          <a:lstStyle/>
          <a:p>
            <a:pPr marL="90488">
              <a:lnSpc>
                <a:spcPct val="90000"/>
              </a:lnSpc>
              <a:spcAft>
                <a:spcPts val="600"/>
              </a:spcAft>
              <a:defRPr/>
            </a:pPr>
            <a:r>
              <a:rPr lang="en-US" dirty="0">
                <a:latin typeface="Verdana" panose="020B0604030504040204" pitchFamily="34" charset="0"/>
                <a:ea typeface="Verdana" panose="020B0604030504040204" pitchFamily="34" charset="0"/>
                <a:cs typeface="Verdana" panose="020B0604030504040204" pitchFamily="34" charset="0"/>
              </a:rPr>
              <a:t>communication is not only an outcome of „organization“ (a structure)…</a:t>
            </a:r>
          </a:p>
        </p:txBody>
      </p:sp>
      <p:sp>
        <p:nvSpPr>
          <p:cNvPr id="11" name="Textfeld 10">
            <a:extLst>
              <a:ext uri="{FF2B5EF4-FFF2-40B4-BE49-F238E27FC236}">
                <a16:creationId xmlns:a16="http://schemas.microsoft.com/office/drawing/2014/main" id="{1D833E32-C99C-C044-8E5C-D152BA2F0123}"/>
              </a:ext>
            </a:extLst>
          </p:cNvPr>
          <p:cNvSpPr txBox="1"/>
          <p:nvPr/>
        </p:nvSpPr>
        <p:spPr>
          <a:xfrm>
            <a:off x="6782436" y="3284984"/>
            <a:ext cx="4896544" cy="1089529"/>
          </a:xfrm>
          <a:prstGeom prst="rect">
            <a:avLst/>
          </a:prstGeom>
          <a:noFill/>
        </p:spPr>
        <p:txBody>
          <a:bodyPr wrap="square" rtlCol="0">
            <a:spAutoFit/>
          </a:bodyPr>
          <a:lstStyle/>
          <a:p>
            <a:pPr marL="90488">
              <a:lnSpc>
                <a:spcPct val="90000"/>
              </a:lnSpc>
              <a:spcAft>
                <a:spcPts val="600"/>
              </a:spcAft>
              <a:defRPr/>
            </a:pPr>
            <a:r>
              <a:rPr lang="en-US" dirty="0">
                <a:latin typeface="Verdana" panose="020B0604030504040204" pitchFamily="34" charset="0"/>
                <a:ea typeface="Verdana" panose="020B0604030504040204" pitchFamily="34" charset="0"/>
                <a:cs typeface="Verdana" panose="020B0604030504040204" pitchFamily="34" charset="0"/>
              </a:rPr>
              <a:t>…but as well a basic process of „organization“ (organizing; organization as a process), communication as social practice</a:t>
            </a:r>
          </a:p>
        </p:txBody>
      </p:sp>
      <p:sp>
        <p:nvSpPr>
          <p:cNvPr id="7" name="Textfeld 6"/>
          <p:cNvSpPr txBox="1"/>
          <p:nvPr/>
        </p:nvSpPr>
        <p:spPr>
          <a:xfrm>
            <a:off x="62339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248906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C. Strategic Communication</a:t>
            </a:r>
          </a:p>
        </p:txBody>
      </p:sp>
      <p:sp>
        <p:nvSpPr>
          <p:cNvPr id="3" name="Textfeld 2">
            <a:extLst>
              <a:ext uri="{FF2B5EF4-FFF2-40B4-BE49-F238E27FC236}">
                <a16:creationId xmlns:a16="http://schemas.microsoft.com/office/drawing/2014/main" id="{9448E695-B5BB-1348-8FC4-0341EAD4F3A8}"/>
              </a:ext>
            </a:extLst>
          </p:cNvPr>
          <p:cNvSpPr txBox="1"/>
          <p:nvPr/>
        </p:nvSpPr>
        <p:spPr>
          <a:xfrm>
            <a:off x="1172204" y="2762692"/>
            <a:ext cx="4779780" cy="4247317"/>
          </a:xfrm>
          <a:prstGeom prst="rect">
            <a:avLst/>
          </a:prstGeom>
          <a:noFill/>
        </p:spPr>
        <p:txBody>
          <a:bodyPr wrap="square" rtlCol="0">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Strategic communication (structural perspective)</a:t>
            </a:r>
          </a:p>
          <a:p>
            <a:endParaRPr lang="en-GB" b="1" dirty="0" smtClean="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the purposeful use of communication by an organization to </a:t>
            </a:r>
            <a:r>
              <a:rPr lang="en-GB" dirty="0" err="1" smtClean="0">
                <a:latin typeface="Verdana" panose="020B0604030504040204" pitchFamily="34" charset="0"/>
                <a:ea typeface="Verdana" panose="020B0604030504040204" pitchFamily="34" charset="0"/>
                <a:cs typeface="Verdana" panose="020B0604030504040204" pitchFamily="34" charset="0"/>
              </a:rPr>
              <a:t>fulfill</a:t>
            </a:r>
            <a:r>
              <a:rPr lang="en-GB" dirty="0" smtClean="0">
                <a:latin typeface="Verdana" panose="020B0604030504040204" pitchFamily="34" charset="0"/>
                <a:ea typeface="Verdana" panose="020B0604030504040204" pitchFamily="34" charset="0"/>
                <a:cs typeface="Verdana" panose="020B0604030504040204" pitchFamily="34" charset="0"/>
              </a:rPr>
              <a:t> its mission (</a:t>
            </a:r>
            <a:r>
              <a:rPr lang="en-GB" dirty="0" err="1" smtClean="0">
                <a:latin typeface="Verdana" panose="020B0604030504040204" pitchFamily="34" charset="0"/>
                <a:ea typeface="Verdana" panose="020B0604030504040204" pitchFamily="34" charset="0"/>
                <a:cs typeface="Verdana" panose="020B0604030504040204" pitchFamily="34" charset="0"/>
              </a:rPr>
              <a:t>Hallahaan</a:t>
            </a:r>
            <a:r>
              <a:rPr lang="en-GB" dirty="0" smtClean="0">
                <a:latin typeface="Verdana" panose="020B0604030504040204" pitchFamily="34" charset="0"/>
                <a:ea typeface="Verdana" panose="020B0604030504040204" pitchFamily="34" charset="0"/>
                <a:cs typeface="Verdana" panose="020B0604030504040204" pitchFamily="34" charset="0"/>
              </a:rPr>
              <a:t>, 2007, p. 3; </a:t>
            </a:r>
            <a:r>
              <a:rPr lang="en-GB" dirty="0" err="1" smtClean="0">
                <a:latin typeface="Verdana" panose="020B0604030504040204" pitchFamily="34" charset="0"/>
                <a:ea typeface="Verdana" panose="020B0604030504040204" pitchFamily="34" charset="0"/>
                <a:cs typeface="Verdana" panose="020B0604030504040204" pitchFamily="34" charset="0"/>
              </a:rPr>
              <a:t>Holtzhausen</a:t>
            </a:r>
            <a:r>
              <a:rPr lang="en-GB" dirty="0" smtClean="0">
                <a:latin typeface="Verdana" panose="020B0604030504040204" pitchFamily="34" charset="0"/>
                <a:ea typeface="Verdana" panose="020B0604030504040204" pitchFamily="34" charset="0"/>
                <a:cs typeface="Verdana" panose="020B0604030504040204" pitchFamily="34" charset="0"/>
              </a:rPr>
              <a:t> &amp; </a:t>
            </a:r>
            <a:r>
              <a:rPr lang="en-GB" dirty="0" err="1" smtClean="0">
                <a:latin typeface="Verdana" panose="020B0604030504040204" pitchFamily="34" charset="0"/>
                <a:ea typeface="Verdana" panose="020B0604030504040204" pitchFamily="34" charset="0"/>
                <a:cs typeface="Verdana" panose="020B0604030504040204" pitchFamily="34" charset="0"/>
              </a:rPr>
              <a:t>Zerfass</a:t>
            </a:r>
            <a:r>
              <a:rPr lang="en-GB" dirty="0" smtClean="0">
                <a:latin typeface="Verdana" panose="020B0604030504040204" pitchFamily="34" charset="0"/>
                <a:ea typeface="Verdana" panose="020B0604030504040204" pitchFamily="34" charset="0"/>
                <a:cs typeface="Verdana" panose="020B0604030504040204" pitchFamily="34" charset="0"/>
              </a:rPr>
              <a:t>, 2015)</a:t>
            </a:r>
          </a:p>
          <a:p>
            <a:endParaRPr lang="en-GB" dirty="0" smtClean="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understanding “how a certain set of audience attitudes, behaviours, or perceptions will support those objectives” is what makes communication strategic (Paul, 2011, p. 5). </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feld 10">
            <a:extLst>
              <a:ext uri="{FF2B5EF4-FFF2-40B4-BE49-F238E27FC236}">
                <a16:creationId xmlns:a16="http://schemas.microsoft.com/office/drawing/2014/main" id="{1D833E32-C99C-C044-8E5C-D152BA2F0123}"/>
              </a:ext>
            </a:extLst>
          </p:cNvPr>
          <p:cNvSpPr txBox="1"/>
          <p:nvPr/>
        </p:nvSpPr>
        <p:spPr>
          <a:xfrm>
            <a:off x="6744072" y="2752707"/>
            <a:ext cx="4972604" cy="3693319"/>
          </a:xfrm>
          <a:prstGeom prst="rect">
            <a:avLst/>
          </a:prstGeom>
          <a:noFill/>
        </p:spPr>
        <p:txBody>
          <a:bodyPr wrap="square" rtlCol="0">
            <a:spAutoFit/>
          </a:bodyPr>
          <a:lstStyle/>
          <a:p>
            <a:r>
              <a:rPr lang="en-GB" b="1" dirty="0" smtClean="0">
                <a:latin typeface="Verdana" panose="020B0604030504040204" pitchFamily="34" charset="0"/>
                <a:ea typeface="Verdana" panose="020B0604030504040204" pitchFamily="34" charset="0"/>
                <a:cs typeface="Verdana" panose="020B0604030504040204" pitchFamily="34" charset="0"/>
              </a:rPr>
              <a:t>Communication management (process related, constitutive perspective)</a:t>
            </a:r>
          </a:p>
          <a:p>
            <a:endParaRPr lang="en-GB" b="1" dirty="0" smtClean="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constitutive flows of communication (McPhee &amp; </a:t>
            </a:r>
            <a:r>
              <a:rPr lang="en-GB" dirty="0" err="1" smtClean="0">
                <a:latin typeface="Verdana" panose="020B0604030504040204" pitchFamily="34" charset="0"/>
                <a:ea typeface="Verdana" panose="020B0604030504040204" pitchFamily="34" charset="0"/>
                <a:cs typeface="Verdana" panose="020B0604030504040204" pitchFamily="34" charset="0"/>
              </a:rPr>
              <a:t>Zaug</a:t>
            </a:r>
            <a:r>
              <a:rPr lang="en-GB" dirty="0" smtClean="0">
                <a:latin typeface="Verdana" panose="020B0604030504040204" pitchFamily="34" charset="0"/>
                <a:ea typeface="Verdana" panose="020B0604030504040204" pitchFamily="34" charset="0"/>
                <a:cs typeface="Verdana" panose="020B0604030504040204" pitchFamily="34" charset="0"/>
              </a:rPr>
              <a:t>, 1995, Putnam &amp; </a:t>
            </a:r>
            <a:r>
              <a:rPr lang="en-GB" dirty="0" err="1" smtClean="0">
                <a:latin typeface="Verdana" panose="020B0604030504040204" pitchFamily="34" charset="0"/>
                <a:ea typeface="Verdana" panose="020B0604030504040204" pitchFamily="34" charset="0"/>
                <a:cs typeface="Verdana" panose="020B0604030504040204" pitchFamily="34" charset="0"/>
              </a:rPr>
              <a:t>Nicotera</a:t>
            </a:r>
            <a:r>
              <a:rPr lang="en-GB" dirty="0" smtClean="0">
                <a:latin typeface="Verdana" panose="020B0604030504040204" pitchFamily="34" charset="0"/>
                <a:ea typeface="Verdana" panose="020B0604030504040204" pitchFamily="34" charset="0"/>
                <a:cs typeface="Verdana" panose="020B0604030504040204" pitchFamily="34" charset="0"/>
              </a:rPr>
              <a:t>, 2007; </a:t>
            </a:r>
            <a:r>
              <a:rPr lang="en-GB" dirty="0" err="1" smtClean="0">
                <a:latin typeface="Verdana" panose="020B0604030504040204" pitchFamily="34" charset="0"/>
                <a:ea typeface="Verdana" panose="020B0604030504040204" pitchFamily="34" charset="0"/>
                <a:cs typeface="Verdana" panose="020B0604030504040204" pitchFamily="34" charset="0"/>
              </a:rPr>
              <a:t>Schoeneborn</a:t>
            </a:r>
            <a:r>
              <a:rPr lang="en-GB" dirty="0" smtClean="0">
                <a:latin typeface="Verdana" panose="020B0604030504040204" pitchFamily="34" charset="0"/>
                <a:ea typeface="Verdana" panose="020B0604030504040204" pitchFamily="34" charset="0"/>
                <a:cs typeface="Verdana" panose="020B0604030504040204" pitchFamily="34" charset="0"/>
              </a:rPr>
              <a:t> et al., 2016)</a:t>
            </a:r>
          </a:p>
          <a:p>
            <a:endParaRPr lang="en-GB" dirty="0" smtClean="0">
              <a:latin typeface="Verdana" panose="020B0604030504040204" pitchFamily="34" charset="0"/>
              <a:ea typeface="Verdana" panose="020B0604030504040204" pitchFamily="34" charset="0"/>
              <a:cs typeface="Verdana" panose="020B0604030504040204" pitchFamily="34" charset="0"/>
            </a:endParaRPr>
          </a:p>
          <a:p>
            <a:r>
              <a:rPr lang="en-GB" dirty="0" smtClean="0">
                <a:latin typeface="Verdana" panose="020B0604030504040204" pitchFamily="34" charset="0"/>
                <a:ea typeface="Verdana" panose="020B0604030504040204" pitchFamily="34" charset="0"/>
                <a:cs typeface="Verdana" panose="020B0604030504040204" pitchFamily="34" charset="0"/>
              </a:rPr>
              <a:t>Questions: narratives, discourses, interaction, interrelatedness, power, negotiation processes</a:t>
            </a:r>
          </a:p>
          <a:p>
            <a:endParaRPr lang="en-GB" dirty="0">
              <a:latin typeface="Verdana" panose="020B0604030504040204" pitchFamily="34" charset="0"/>
              <a:ea typeface="Verdana" panose="020B0604030504040204" pitchFamily="34" charset="0"/>
              <a:cs typeface="Verdana" panose="020B0604030504040204" pitchFamily="34" charset="0"/>
            </a:endParaRPr>
          </a:p>
        </p:txBody>
      </p:sp>
      <p:pic>
        <p:nvPicPr>
          <p:cNvPr id="12" name="Inhaltsplatzhalter 8" descr="Sonnenbrille">
            <a:extLst>
              <a:ext uri="{FF2B5EF4-FFF2-40B4-BE49-F238E27FC236}">
                <a16:creationId xmlns:a16="http://schemas.microsoft.com/office/drawing/2014/main" id="{4F85A99D-1953-7140-97D7-C4C398D8D64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399678" y="1556792"/>
            <a:ext cx="1185338" cy="1185338"/>
          </a:xfrm>
          <a:prstGeom prst="rect">
            <a:avLst/>
          </a:prstGeom>
          <a:effectLst/>
        </p:spPr>
      </p:pic>
      <p:pic>
        <p:nvPicPr>
          <p:cNvPr id="13" name="Grafik 12" descr="Sonnenbrille">
            <a:extLst>
              <a:ext uri="{FF2B5EF4-FFF2-40B4-BE49-F238E27FC236}">
                <a16:creationId xmlns:a16="http://schemas.microsoft.com/office/drawing/2014/main" id="{9E0F7100-F197-9544-92F3-944ED57AA12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81315" y="1556792"/>
            <a:ext cx="1204798" cy="1204798"/>
          </a:xfrm>
          <a:prstGeom prst="rect">
            <a:avLst/>
          </a:prstGeom>
        </p:spPr>
      </p:pic>
      <p:sp>
        <p:nvSpPr>
          <p:cNvPr id="7" name="Textfeld 6"/>
          <p:cNvSpPr txBox="1"/>
          <p:nvPr/>
        </p:nvSpPr>
        <p:spPr>
          <a:xfrm>
            <a:off x="8184232" y="6411357"/>
            <a:ext cx="4752528" cy="246221"/>
          </a:xfrm>
          <a:prstGeom prst="rect">
            <a:avLst/>
          </a:prstGeom>
          <a:noFill/>
        </p:spPr>
        <p:txBody>
          <a:bodyPr wrap="square" rtlCol="0">
            <a:spAutoFit/>
          </a:bodyPr>
          <a:lstStyle/>
          <a:p>
            <a:r>
              <a:rPr lang="en-US" sz="1000" dirty="0"/>
              <a:t>Icon made by </a:t>
            </a:r>
            <a:r>
              <a:rPr lang="en-US" sz="1000" dirty="0" smtClean="0"/>
              <a:t>Raj Dev </a:t>
            </a:r>
            <a:r>
              <a:rPr lang="en-US" sz="1000" dirty="0"/>
              <a:t>from www.freeicons.io </a:t>
            </a:r>
            <a:endParaRPr lang="de-DE" sz="1000" dirty="0"/>
          </a:p>
        </p:txBody>
      </p:sp>
    </p:spTree>
    <p:extLst>
      <p:ext uri="{BB962C8B-B14F-4D97-AF65-F5344CB8AC3E}">
        <p14:creationId xmlns:p14="http://schemas.microsoft.com/office/powerpoint/2010/main" val="1594558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dirty="0">
                <a:solidFill>
                  <a:schemeClr val="bg1"/>
                </a:solidFill>
              </a:rPr>
              <a:t>Outlook</a:t>
            </a: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0" indent="0">
              <a:lnSpc>
                <a:spcPct val="90000"/>
              </a:lnSpc>
              <a:buNone/>
            </a:pPr>
            <a:r>
              <a:rPr lang="en-GB" dirty="0" smtClean="0"/>
              <a:t>Organization are „embedded“ and therefore related to the society</a:t>
            </a:r>
          </a:p>
          <a:p>
            <a:pPr marL="0" indent="0">
              <a:lnSpc>
                <a:spcPct val="90000"/>
              </a:lnSpc>
              <a:buNone/>
            </a:pPr>
            <a:r>
              <a:rPr lang="en-GB" dirty="0" smtClean="0"/>
              <a:t>Developments, change and transformation processes – as well as issues and crises affect organizations</a:t>
            </a:r>
          </a:p>
          <a:p>
            <a:pPr marL="0" indent="0">
              <a:lnSpc>
                <a:spcPct val="90000"/>
              </a:lnSpc>
              <a:buNone/>
            </a:pPr>
            <a:endParaRPr lang="en-GB" dirty="0" smtClean="0"/>
          </a:p>
          <a:p>
            <a:pPr marL="0" indent="0">
              <a:lnSpc>
                <a:spcPct val="90000"/>
              </a:lnSpc>
              <a:buNone/>
            </a:pPr>
            <a:endParaRPr lang="en-GB" dirty="0" smtClean="0"/>
          </a:p>
          <a:p>
            <a:pPr marL="0" indent="0">
              <a:lnSpc>
                <a:spcPct val="90000"/>
              </a:lnSpc>
              <a:buNone/>
            </a:pPr>
            <a:endParaRPr lang="en-GB" dirty="0"/>
          </a:p>
        </p:txBody>
      </p:sp>
      <p:graphicFrame>
        <p:nvGraphicFramePr>
          <p:cNvPr id="2" name="Diagramm 1">
            <a:extLst>
              <a:ext uri="{FF2B5EF4-FFF2-40B4-BE49-F238E27FC236}">
                <a16:creationId xmlns:a16="http://schemas.microsoft.com/office/drawing/2014/main" id="{98F10748-F9C9-7B4D-A3F7-3C1EAFDA287F}"/>
              </a:ext>
            </a:extLst>
          </p:cNvPr>
          <p:cNvGraphicFramePr/>
          <p:nvPr>
            <p:extLst>
              <p:ext uri="{D42A27DB-BD31-4B8C-83A1-F6EECF244321}">
                <p14:modId xmlns:p14="http://schemas.microsoft.com/office/powerpoint/2010/main" val="2445057767"/>
              </p:ext>
            </p:extLst>
          </p:nvPr>
        </p:nvGraphicFramePr>
        <p:xfrm>
          <a:off x="2471596" y="2742995"/>
          <a:ext cx="8208912" cy="4005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9670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de-DE" dirty="0" err="1">
                <a:solidFill>
                  <a:schemeClr val="bg1"/>
                </a:solidFill>
              </a:rPr>
              <a:t>Reflection</a:t>
            </a:r>
            <a:endParaRPr lang="de-DE" dirty="0">
              <a:solidFill>
                <a:schemeClr val="bg1"/>
              </a:solidFill>
            </a:endParaRPr>
          </a:p>
        </p:txBody>
      </p:sp>
      <p:sp>
        <p:nvSpPr>
          <p:cNvPr id="27651" name="Rectangle 3"/>
          <p:cNvSpPr>
            <a:spLocks noGrp="1" noChangeArrowheads="1"/>
          </p:cNvSpPr>
          <p:nvPr>
            <p:ph type="body" idx="1"/>
          </p:nvPr>
        </p:nvSpPr>
        <p:spPr>
          <a:xfrm>
            <a:off x="1199455" y="1602000"/>
            <a:ext cx="10753195" cy="4525200"/>
          </a:xfrm>
        </p:spPr>
        <p:txBody>
          <a:bodyPr>
            <a:noAutofit/>
          </a:bodyPr>
          <a:lstStyle/>
          <a:p>
            <a:pPr marL="0" indent="0">
              <a:lnSpc>
                <a:spcPct val="90000"/>
              </a:lnSpc>
              <a:buNone/>
            </a:pPr>
            <a:r>
              <a:rPr lang="en-US" dirty="0"/>
              <a:t>Think about any organization you‘re „embedded“ in, this can be your University, your „tribe“ / family, your sports club, the church or any kind of business you‘re working for.</a:t>
            </a:r>
          </a:p>
          <a:p>
            <a:pPr marL="857250" lvl="1" indent="-457200">
              <a:lnSpc>
                <a:spcPct val="90000"/>
              </a:lnSpc>
              <a:buFont typeface="+mj-lt"/>
              <a:buAutoNum type="arabicPeriod"/>
            </a:pPr>
            <a:r>
              <a:rPr lang="en-US" dirty="0"/>
              <a:t>How would you describe the communication flows within the organization, hierarchical? Network like? What are the barriers in those communication flows?</a:t>
            </a:r>
          </a:p>
          <a:p>
            <a:pPr marL="857250" lvl="1" indent="-457200">
              <a:lnSpc>
                <a:spcPct val="90000"/>
              </a:lnSpc>
              <a:buFont typeface="+mj-lt"/>
              <a:buAutoNum type="arabicPeriod"/>
            </a:pPr>
            <a:r>
              <a:rPr lang="en-US" dirty="0"/>
              <a:t>How does our organization communicate with the environment, the „stakeholder“, like competitors, potential new members / employees, guests etc.?</a:t>
            </a:r>
          </a:p>
          <a:p>
            <a:pPr marL="857250" lvl="1" indent="-457200">
              <a:lnSpc>
                <a:spcPct val="90000"/>
              </a:lnSpc>
              <a:buFont typeface="+mj-lt"/>
              <a:buAutoNum type="arabicPeriod"/>
            </a:pPr>
            <a:r>
              <a:rPr lang="en-US" dirty="0"/>
              <a:t>What about the difference between formal communication (information flows), and informal communication </a:t>
            </a:r>
            <a:r>
              <a:rPr lang="en-US" dirty="0" smtClean="0"/>
              <a:t>/rumors, </a:t>
            </a:r>
            <a:r>
              <a:rPr lang="en-US" dirty="0"/>
              <a:t>coffee kitchen chats etc.)? How much does informal communication actually „define“ the organization – or the organization‘s reputation, image and what you think it stands for?</a:t>
            </a:r>
          </a:p>
          <a:p>
            <a:pPr marL="400050" lvl="1" indent="0">
              <a:lnSpc>
                <a:spcPct val="90000"/>
              </a:lnSpc>
              <a:buNone/>
            </a:pPr>
            <a:endParaRPr lang="en-US" dirty="0"/>
          </a:p>
        </p:txBody>
      </p:sp>
    </p:spTree>
    <p:extLst>
      <p:ext uri="{BB962C8B-B14F-4D97-AF65-F5344CB8AC3E}">
        <p14:creationId xmlns:p14="http://schemas.microsoft.com/office/powerpoint/2010/main" val="3370080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456" y="476672"/>
            <a:ext cx="10753200" cy="505528"/>
          </a:xfrm>
        </p:spPr>
        <p:txBody>
          <a:bodyPr/>
          <a:lstStyle/>
          <a:p>
            <a:pPr algn="ctr"/>
            <a:r>
              <a:rPr lang="de-DE" dirty="0" err="1">
                <a:solidFill>
                  <a:schemeClr val="bg1"/>
                </a:solidFill>
              </a:rPr>
              <a:t>Where</a:t>
            </a:r>
            <a:r>
              <a:rPr lang="de-DE" dirty="0">
                <a:solidFill>
                  <a:schemeClr val="bg1"/>
                </a:solidFill>
              </a:rPr>
              <a:t> </a:t>
            </a:r>
            <a:r>
              <a:rPr lang="de-DE" dirty="0" err="1">
                <a:solidFill>
                  <a:schemeClr val="bg1"/>
                </a:solidFill>
              </a:rPr>
              <a:t>are</a:t>
            </a:r>
            <a:r>
              <a:rPr lang="de-DE" dirty="0">
                <a:solidFill>
                  <a:schemeClr val="bg1"/>
                </a:solidFill>
              </a:rPr>
              <a:t> </a:t>
            </a:r>
            <a:r>
              <a:rPr lang="de-DE" dirty="0" err="1">
                <a:solidFill>
                  <a:schemeClr val="bg1"/>
                </a:solidFill>
              </a:rPr>
              <a:t>we</a:t>
            </a:r>
            <a:r>
              <a:rPr lang="de-DE" dirty="0">
                <a:solidFill>
                  <a:schemeClr val="bg1"/>
                </a:solidFill>
              </a:rPr>
              <a:t>?</a:t>
            </a:r>
          </a:p>
        </p:txBody>
      </p:sp>
      <p:sp>
        <p:nvSpPr>
          <p:cNvPr id="4099" name="Rectangle 3"/>
          <p:cNvSpPr>
            <a:spLocks noGrp="1" noChangeArrowheads="1"/>
          </p:cNvSpPr>
          <p:nvPr>
            <p:ph type="body" idx="1"/>
          </p:nvPr>
        </p:nvSpPr>
        <p:spPr>
          <a:xfrm>
            <a:off x="1199456" y="1484784"/>
            <a:ext cx="10753200" cy="4525200"/>
          </a:xfrm>
        </p:spPr>
        <p:txBody>
          <a:bodyPr/>
          <a:lstStyle/>
          <a:p>
            <a:pPr>
              <a:buNone/>
            </a:pPr>
            <a:r>
              <a:rPr lang="de-DE" dirty="0"/>
              <a:t>Episode </a:t>
            </a:r>
            <a:r>
              <a:rPr lang="de-DE" dirty="0" smtClean="0"/>
              <a:t>1</a:t>
            </a:r>
            <a:r>
              <a:rPr lang="de-DE" dirty="0"/>
              <a:t>: </a:t>
            </a:r>
            <a:r>
              <a:rPr lang="de-DE" dirty="0" smtClean="0"/>
              <a:t>	</a:t>
            </a:r>
            <a:r>
              <a:rPr lang="de-DE" dirty="0" err="1" smtClean="0"/>
              <a:t>Social</a:t>
            </a:r>
            <a:r>
              <a:rPr lang="de-DE" dirty="0" smtClean="0"/>
              <a:t> </a:t>
            </a:r>
            <a:r>
              <a:rPr lang="de-DE" dirty="0"/>
              <a:t>&amp; Cultural </a:t>
            </a:r>
            <a:r>
              <a:rPr lang="de-DE" dirty="0" err="1"/>
              <a:t>Sciences</a:t>
            </a:r>
            <a:r>
              <a:rPr lang="de-DE" dirty="0"/>
              <a:t> &amp; </a:t>
            </a:r>
            <a:r>
              <a:rPr lang="de-DE" dirty="0" err="1"/>
              <a:t>Paradigms</a:t>
            </a:r>
            <a:endParaRPr lang="de-DE" dirty="0"/>
          </a:p>
          <a:p>
            <a:pPr>
              <a:buFontTx/>
              <a:buNone/>
            </a:pPr>
            <a:endParaRPr lang="de-DE" dirty="0" smtClean="0"/>
          </a:p>
          <a:p>
            <a:pPr>
              <a:buFontTx/>
              <a:buNone/>
            </a:pPr>
            <a:r>
              <a:rPr lang="de-DE" dirty="0" smtClean="0"/>
              <a:t>Episode </a:t>
            </a:r>
            <a:r>
              <a:rPr lang="de-DE" dirty="0" smtClean="0"/>
              <a:t>2</a:t>
            </a:r>
            <a:r>
              <a:rPr lang="de-DE" dirty="0"/>
              <a:t>: </a:t>
            </a:r>
            <a:r>
              <a:rPr lang="de-DE" dirty="0" smtClean="0"/>
              <a:t>	Communication </a:t>
            </a:r>
            <a:r>
              <a:rPr lang="de-DE" dirty="0"/>
              <a:t>on an individual </a:t>
            </a:r>
            <a:r>
              <a:rPr lang="de-DE" dirty="0" err="1"/>
              <a:t>level</a:t>
            </a:r>
            <a:endParaRPr lang="de-DE" dirty="0"/>
          </a:p>
          <a:p>
            <a:pPr>
              <a:buFontTx/>
              <a:buNone/>
            </a:pPr>
            <a:endParaRPr lang="de-DE" b="1" dirty="0" smtClean="0">
              <a:solidFill>
                <a:srgbClr val="95843F"/>
              </a:solidFill>
            </a:endParaRPr>
          </a:p>
          <a:p>
            <a:pPr>
              <a:buFontTx/>
              <a:buNone/>
            </a:pPr>
            <a:r>
              <a:rPr lang="de-DE" b="1" dirty="0" smtClean="0">
                <a:solidFill>
                  <a:srgbClr val="95843F"/>
                </a:solidFill>
              </a:rPr>
              <a:t>Episode </a:t>
            </a:r>
            <a:r>
              <a:rPr lang="de-DE" b="1" dirty="0" smtClean="0">
                <a:solidFill>
                  <a:srgbClr val="95843F"/>
                </a:solidFill>
              </a:rPr>
              <a:t>3</a:t>
            </a:r>
            <a:r>
              <a:rPr lang="de-DE" b="1" dirty="0">
                <a:solidFill>
                  <a:srgbClr val="95843F"/>
                </a:solidFill>
              </a:rPr>
              <a:t>: </a:t>
            </a:r>
            <a:r>
              <a:rPr lang="de-DE" b="1" dirty="0" smtClean="0">
                <a:solidFill>
                  <a:srgbClr val="95843F"/>
                </a:solidFill>
              </a:rPr>
              <a:t>	Communication </a:t>
            </a:r>
            <a:r>
              <a:rPr lang="de-DE" b="1" dirty="0">
                <a:solidFill>
                  <a:srgbClr val="95843F"/>
                </a:solidFill>
              </a:rPr>
              <a:t>on an </a:t>
            </a:r>
            <a:r>
              <a:rPr lang="de-DE" b="1" dirty="0" err="1">
                <a:solidFill>
                  <a:srgbClr val="95843F"/>
                </a:solidFill>
              </a:rPr>
              <a:t>organizational</a:t>
            </a:r>
            <a:r>
              <a:rPr lang="de-DE" b="1" dirty="0">
                <a:solidFill>
                  <a:srgbClr val="95843F"/>
                </a:solidFill>
              </a:rPr>
              <a:t> </a:t>
            </a:r>
            <a:r>
              <a:rPr lang="de-DE" b="1" dirty="0" err="1">
                <a:solidFill>
                  <a:srgbClr val="95843F"/>
                </a:solidFill>
              </a:rPr>
              <a:t>level</a:t>
            </a:r>
            <a:endParaRPr lang="de-DE" b="1" dirty="0">
              <a:solidFill>
                <a:srgbClr val="95843F"/>
              </a:solidFill>
            </a:endParaRPr>
          </a:p>
          <a:p>
            <a:pPr>
              <a:buFontTx/>
              <a:buNone/>
            </a:pPr>
            <a:endParaRPr lang="de-DE" dirty="0" smtClean="0"/>
          </a:p>
          <a:p>
            <a:pPr>
              <a:buFontTx/>
              <a:buNone/>
            </a:pPr>
            <a:r>
              <a:rPr lang="de-DE" dirty="0" smtClean="0"/>
              <a:t>Episode </a:t>
            </a:r>
            <a:r>
              <a:rPr lang="de-DE" dirty="0" smtClean="0"/>
              <a:t>4</a:t>
            </a:r>
            <a:r>
              <a:rPr lang="de-DE" dirty="0"/>
              <a:t>: </a:t>
            </a:r>
            <a:r>
              <a:rPr lang="de-DE" dirty="0" smtClean="0"/>
              <a:t>	</a:t>
            </a:r>
            <a:r>
              <a:rPr lang="de-DE" dirty="0" err="1" smtClean="0"/>
              <a:t>Communiation</a:t>
            </a:r>
            <a:r>
              <a:rPr lang="de-DE" dirty="0" smtClean="0"/>
              <a:t> </a:t>
            </a:r>
            <a:r>
              <a:rPr lang="de-DE" dirty="0"/>
              <a:t>on a </a:t>
            </a:r>
            <a:r>
              <a:rPr lang="de-DE" dirty="0" err="1"/>
              <a:t>social</a:t>
            </a:r>
            <a:r>
              <a:rPr lang="de-DE" dirty="0"/>
              <a:t> </a:t>
            </a:r>
            <a:r>
              <a:rPr lang="de-DE" dirty="0" err="1"/>
              <a:t>level</a:t>
            </a:r>
            <a:r>
              <a:rPr lang="de-DE" dirty="0"/>
              <a:t>, </a:t>
            </a:r>
            <a:r>
              <a:rPr lang="de-DE" dirty="0" err="1"/>
              <a:t>communication</a:t>
            </a:r>
            <a:r>
              <a:rPr lang="de-DE" dirty="0"/>
              <a:t> </a:t>
            </a:r>
            <a:r>
              <a:rPr lang="de-DE" dirty="0" err="1"/>
              <a:t>as</a:t>
            </a:r>
            <a:r>
              <a:rPr lang="de-DE" dirty="0"/>
              <a:t> </a:t>
            </a:r>
            <a:r>
              <a:rPr lang="de-DE" dirty="0" smtClean="0"/>
              <a:t>				</a:t>
            </a:r>
            <a:r>
              <a:rPr lang="de-DE" dirty="0" err="1" smtClean="0"/>
              <a:t>culture</a:t>
            </a:r>
            <a:endParaRPr lang="de-DE" dirty="0"/>
          </a:p>
          <a:p>
            <a:pPr>
              <a:buNone/>
            </a:pPr>
            <a:endParaRPr lang="de-DE" b="1" dirty="0">
              <a:solidFill>
                <a:srgbClr val="DFC638"/>
              </a:solidFill>
            </a:endParaRPr>
          </a:p>
          <a:p>
            <a:pPr>
              <a:buFontTx/>
              <a:buNone/>
            </a:pPr>
            <a:endParaRPr lang="de-DE" b="0" dirty="0"/>
          </a:p>
        </p:txBody>
      </p:sp>
    </p:spTree>
    <p:extLst>
      <p:ext uri="{BB962C8B-B14F-4D97-AF65-F5344CB8AC3E}">
        <p14:creationId xmlns:p14="http://schemas.microsoft.com/office/powerpoint/2010/main" val="1285769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4E415D5-B589-CF43-BEFC-7A75336AE375}"/>
              </a:ext>
            </a:extLst>
          </p:cNvPr>
          <p:cNvSpPr/>
          <p:nvPr/>
        </p:nvSpPr>
        <p:spPr>
          <a:xfrm>
            <a:off x="1199456" y="3645024"/>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hteck 4">
            <a:extLst>
              <a:ext uri="{FF2B5EF4-FFF2-40B4-BE49-F238E27FC236}">
                <a16:creationId xmlns:a16="http://schemas.microsoft.com/office/drawing/2014/main" id="{4C82CFFC-F552-8641-A7EA-C1AD8FEDB020}"/>
              </a:ext>
            </a:extLst>
          </p:cNvPr>
          <p:cNvSpPr/>
          <p:nvPr/>
        </p:nvSpPr>
        <p:spPr>
          <a:xfrm>
            <a:off x="1199456" y="2636912"/>
            <a:ext cx="10992544" cy="936104"/>
          </a:xfrm>
          <a:prstGeom prst="rect">
            <a:avLst/>
          </a:prstGeom>
          <a:solidFill>
            <a:srgbClr val="BEBC32"/>
          </a:solidFill>
          <a:ln>
            <a:solidFill>
              <a:srgbClr val="861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22" name="Rectangle 2"/>
          <p:cNvSpPr>
            <a:spLocks noGrp="1" noChangeArrowheads="1"/>
          </p:cNvSpPr>
          <p:nvPr>
            <p:ph type="title"/>
          </p:nvPr>
        </p:nvSpPr>
        <p:spPr/>
        <p:txBody>
          <a:bodyPr/>
          <a:lstStyle/>
          <a:p>
            <a:pPr algn="ctr"/>
            <a:r>
              <a:rPr lang="de-DE" dirty="0">
                <a:solidFill>
                  <a:schemeClr val="bg1"/>
                </a:solidFill>
              </a:rPr>
              <a:t>Learning </a:t>
            </a:r>
            <a:r>
              <a:rPr lang="de-DE" dirty="0" err="1">
                <a:solidFill>
                  <a:schemeClr val="bg1"/>
                </a:solidFill>
              </a:rPr>
              <a:t>outcomes</a:t>
            </a:r>
            <a:endParaRPr lang="de-DE" dirty="0">
              <a:solidFill>
                <a:schemeClr val="bg1"/>
              </a:solidFill>
            </a:endParaRPr>
          </a:p>
        </p:txBody>
      </p:sp>
      <p:sp>
        <p:nvSpPr>
          <p:cNvPr id="5123" name="Rectangle 3"/>
          <p:cNvSpPr>
            <a:spLocks noGrp="1" noChangeArrowheads="1"/>
          </p:cNvSpPr>
          <p:nvPr>
            <p:ph type="body" idx="1"/>
          </p:nvPr>
        </p:nvSpPr>
        <p:spPr>
          <a:xfrm>
            <a:off x="1199457" y="1484784"/>
            <a:ext cx="10753194" cy="4525200"/>
          </a:xfrm>
        </p:spPr>
        <p:txBody>
          <a:bodyPr>
            <a:noAutofit/>
          </a:bodyPr>
          <a:lstStyle/>
          <a:p>
            <a:pPr>
              <a:lnSpc>
                <a:spcPct val="90000"/>
              </a:lnSpc>
              <a:buFontTx/>
              <a:buNone/>
            </a:pPr>
            <a:r>
              <a:rPr lang="en-GB" sz="1400" b="1" dirty="0" smtClean="0">
                <a:solidFill>
                  <a:srgbClr val="95843F"/>
                </a:solidFill>
              </a:rPr>
              <a:t>Learning outcome 1: </a:t>
            </a:r>
          </a:p>
          <a:p>
            <a:pPr>
              <a:lnSpc>
                <a:spcPct val="90000"/>
              </a:lnSpc>
              <a:buFontTx/>
              <a:buNone/>
            </a:pPr>
            <a:r>
              <a:rPr lang="en-GB" sz="1400" b="1" dirty="0" smtClean="0"/>
              <a:t>Describe </a:t>
            </a:r>
            <a:r>
              <a:rPr lang="en-GB" sz="1400" dirty="0" smtClean="0"/>
              <a:t>the diverse nature of contemporary practices of sustainability communication on an individual, organizational and societal level, the relationship of strategic communication practices to other public communication practices, the role of stakeholders and publics and the communication practitioners in and outside of organizations (corporate, NGO, political and educational institutions etc.)</a:t>
            </a:r>
          </a:p>
          <a:p>
            <a:pPr>
              <a:lnSpc>
                <a:spcPct val="90000"/>
              </a:lnSpc>
              <a:buFontTx/>
              <a:buNone/>
            </a:pPr>
            <a:endParaRPr lang="en-GB" sz="1400" dirty="0" smtClean="0"/>
          </a:p>
          <a:p>
            <a:pPr>
              <a:lnSpc>
                <a:spcPct val="90000"/>
              </a:lnSpc>
              <a:buNone/>
            </a:pPr>
            <a:r>
              <a:rPr lang="en-GB" sz="1400" b="1" dirty="0" smtClean="0">
                <a:solidFill>
                  <a:srgbClr val="95843F"/>
                </a:solidFill>
              </a:rPr>
              <a:t>Learning outcome 2: </a:t>
            </a:r>
            <a:endParaRPr lang="en-GB" sz="1400" dirty="0" smtClean="0"/>
          </a:p>
          <a:p>
            <a:pPr>
              <a:lnSpc>
                <a:spcPct val="90000"/>
              </a:lnSpc>
              <a:buFontTx/>
              <a:buNone/>
            </a:pPr>
            <a:r>
              <a:rPr lang="en-GB" sz="1400" b="1" dirty="0" smtClean="0"/>
              <a:t>Develop </a:t>
            </a:r>
            <a:r>
              <a:rPr lang="en-GB" sz="1400" dirty="0" smtClean="0"/>
              <a:t>comprehensive and well-founded knowledge in sustainability communication as field of study, an understanding of how other disciplines relate to the field and an international perspective on the field.</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3: </a:t>
            </a:r>
          </a:p>
          <a:p>
            <a:pPr>
              <a:lnSpc>
                <a:spcPct val="90000"/>
              </a:lnSpc>
              <a:buFontTx/>
              <a:buNone/>
            </a:pPr>
            <a:r>
              <a:rPr lang="en-GB" sz="1400" b="1" dirty="0" smtClean="0"/>
              <a:t>Understand</a:t>
            </a:r>
            <a:r>
              <a:rPr lang="en-GB" sz="1400" dirty="0" smtClean="0"/>
              <a:t> the key elements of communication theories, strategies and tactics, and, thus, the character and operationalization of best practice sustainability communication planning frameworks.</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4: </a:t>
            </a:r>
            <a:endParaRPr lang="en-GB" sz="1400" dirty="0" smtClean="0"/>
          </a:p>
          <a:p>
            <a:pPr>
              <a:lnSpc>
                <a:spcPct val="90000"/>
              </a:lnSpc>
              <a:buFontTx/>
              <a:buNone/>
            </a:pPr>
            <a:r>
              <a:rPr lang="en-GB" sz="1400" b="1" dirty="0" smtClean="0"/>
              <a:t>Advance</a:t>
            </a:r>
            <a:r>
              <a:rPr lang="en-GB" sz="1400" dirty="0" smtClean="0"/>
              <a:t> your understanding of social and civic responsibility and develop an appreciation of the philosophical and social context of sustainability communication. Advance your knowledge and respect of ethics and ethical standards in relation to communication of, about and for sustainability.</a:t>
            </a:r>
          </a:p>
          <a:p>
            <a:pPr>
              <a:lnSpc>
                <a:spcPct val="90000"/>
              </a:lnSpc>
              <a:buFontTx/>
              <a:buNone/>
            </a:pPr>
            <a:endParaRPr lang="en-GB" sz="1400" dirty="0" smtClean="0"/>
          </a:p>
          <a:p>
            <a:pPr>
              <a:lnSpc>
                <a:spcPct val="90000"/>
              </a:lnSpc>
              <a:buFontTx/>
              <a:buNone/>
            </a:pPr>
            <a:r>
              <a:rPr lang="en-GB" sz="1400" b="1" dirty="0" smtClean="0">
                <a:solidFill>
                  <a:srgbClr val="95843F"/>
                </a:solidFill>
              </a:rPr>
              <a:t>Learning outcome 5: </a:t>
            </a:r>
          </a:p>
          <a:p>
            <a:pPr>
              <a:lnSpc>
                <a:spcPct val="90000"/>
              </a:lnSpc>
              <a:buFontTx/>
              <a:buNone/>
            </a:pPr>
            <a:r>
              <a:rPr lang="en-GB" sz="1400" b="1" dirty="0" smtClean="0"/>
              <a:t>Anticipate and Interpret </a:t>
            </a:r>
            <a:r>
              <a:rPr lang="en-GB" sz="1400" dirty="0" smtClean="0"/>
              <a:t>current issues and challenges of a world in transformation and social change. Develop a deep understanding of and skills to create change, develop advocacy, leadership and authorship in and for sustainability communication.</a:t>
            </a:r>
          </a:p>
          <a:p>
            <a:pPr>
              <a:lnSpc>
                <a:spcPct val="90000"/>
              </a:lnSpc>
              <a:buFontTx/>
              <a:buNone/>
            </a:pPr>
            <a:endParaRPr lang="en-GB" sz="1400" dirty="0"/>
          </a:p>
        </p:txBody>
      </p:sp>
    </p:spTree>
    <p:extLst>
      <p:ext uri="{BB962C8B-B14F-4D97-AF65-F5344CB8AC3E}">
        <p14:creationId xmlns:p14="http://schemas.microsoft.com/office/powerpoint/2010/main" val="3926105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B775F8-C510-774D-85D6-BC69654F53B0}"/>
              </a:ext>
            </a:extLst>
          </p:cNvPr>
          <p:cNvSpPr>
            <a:spLocks noGrp="1"/>
          </p:cNvSpPr>
          <p:nvPr>
            <p:ph type="title"/>
          </p:nvPr>
        </p:nvSpPr>
        <p:spPr/>
        <p:txBody>
          <a:bodyPr/>
          <a:lstStyle/>
          <a:p>
            <a:r>
              <a:rPr lang="en-AU" dirty="0"/>
              <a:t>Recap</a:t>
            </a:r>
          </a:p>
        </p:txBody>
      </p:sp>
      <p:pic>
        <p:nvPicPr>
          <p:cNvPr id="4" name="Grafik 3">
            <a:extLst>
              <a:ext uri="{FF2B5EF4-FFF2-40B4-BE49-F238E27FC236}">
                <a16:creationId xmlns:a16="http://schemas.microsoft.com/office/drawing/2014/main" id="{521DD21E-2055-B341-817D-1DAF8EA4A7FF}"/>
              </a:ext>
            </a:extLst>
          </p:cNvPr>
          <p:cNvPicPr>
            <a:picLocks noChangeAspect="1"/>
          </p:cNvPicPr>
          <p:nvPr/>
        </p:nvPicPr>
        <p:blipFill>
          <a:blip r:embed="rId3"/>
          <a:stretch>
            <a:fillRect/>
          </a:stretch>
        </p:blipFill>
        <p:spPr>
          <a:xfrm>
            <a:off x="2977320" y="1374429"/>
            <a:ext cx="6719080" cy="5582963"/>
          </a:xfrm>
          <a:prstGeom prst="rect">
            <a:avLst/>
          </a:prstGeom>
        </p:spPr>
      </p:pic>
      <p:sp>
        <p:nvSpPr>
          <p:cNvPr id="5" name="Ring 4">
            <a:extLst>
              <a:ext uri="{FF2B5EF4-FFF2-40B4-BE49-F238E27FC236}">
                <a16:creationId xmlns:a16="http://schemas.microsoft.com/office/drawing/2014/main" id="{30471E3C-4044-0348-8752-92791A18B38D}"/>
              </a:ext>
            </a:extLst>
          </p:cNvPr>
          <p:cNvSpPr/>
          <p:nvPr/>
        </p:nvSpPr>
        <p:spPr>
          <a:xfrm>
            <a:off x="2495600" y="1165322"/>
            <a:ext cx="7488832" cy="5792069"/>
          </a:xfrm>
          <a:prstGeom prst="donut">
            <a:avLst>
              <a:gd name="adj" fmla="val 616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6" name="Textfeld 5">
            <a:extLst>
              <a:ext uri="{FF2B5EF4-FFF2-40B4-BE49-F238E27FC236}">
                <a16:creationId xmlns:a16="http://schemas.microsoft.com/office/drawing/2014/main" id="{0722BFC1-5AFB-104D-BCF6-9CB423359ADA}"/>
              </a:ext>
            </a:extLst>
          </p:cNvPr>
          <p:cNvSpPr txBox="1"/>
          <p:nvPr/>
        </p:nvSpPr>
        <p:spPr>
          <a:xfrm>
            <a:off x="9281021" y="1914580"/>
            <a:ext cx="1794198" cy="369332"/>
          </a:xfrm>
          <a:prstGeom prst="rect">
            <a:avLst/>
          </a:prstGeom>
          <a:noFill/>
        </p:spPr>
        <p:txBody>
          <a:bodyPr wrap="square" rtlCol="0">
            <a:spAutoFit/>
          </a:bodyPr>
          <a:lstStyle/>
          <a:p>
            <a:r>
              <a:rPr lang="en-AU" i="1" dirty="0">
                <a:solidFill>
                  <a:schemeClr val="tx2"/>
                </a:solidFill>
              </a:rPr>
              <a:t>Communication</a:t>
            </a:r>
          </a:p>
        </p:txBody>
      </p:sp>
      <p:sp>
        <p:nvSpPr>
          <p:cNvPr id="7" name="Textfeld 6">
            <a:extLst>
              <a:ext uri="{FF2B5EF4-FFF2-40B4-BE49-F238E27FC236}">
                <a16:creationId xmlns:a16="http://schemas.microsoft.com/office/drawing/2014/main" id="{4A82CD98-BBC9-8F47-BDD0-063917380385}"/>
              </a:ext>
            </a:extLst>
          </p:cNvPr>
          <p:cNvSpPr txBox="1"/>
          <p:nvPr/>
        </p:nvSpPr>
        <p:spPr>
          <a:xfrm>
            <a:off x="1241543" y="1419440"/>
            <a:ext cx="3058510"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_MACRO: social system, cultural context, public discourses/public sphere</a:t>
            </a:r>
          </a:p>
        </p:txBody>
      </p:sp>
      <p:sp>
        <p:nvSpPr>
          <p:cNvPr id="8" name="Textfeld 7">
            <a:extLst>
              <a:ext uri="{FF2B5EF4-FFF2-40B4-BE49-F238E27FC236}">
                <a16:creationId xmlns:a16="http://schemas.microsoft.com/office/drawing/2014/main" id="{2B34EE65-CEA3-2B41-86C3-F857A8D524AF}"/>
              </a:ext>
            </a:extLst>
          </p:cNvPr>
          <p:cNvSpPr txBox="1"/>
          <p:nvPr/>
        </p:nvSpPr>
        <p:spPr>
          <a:xfrm>
            <a:off x="1241542" y="3582735"/>
            <a:ext cx="3198273" cy="923330"/>
          </a:xfrm>
          <a:prstGeom prst="rect">
            <a:avLst/>
          </a:prstGeom>
          <a:noFill/>
        </p:spPr>
        <p:txBody>
          <a:bodyPr wrap="square" rtlCol="0">
            <a:spAutoFit/>
          </a:bodyPr>
          <a:lstStyle/>
          <a:p>
            <a:r>
              <a:rPr lang="en-AU" b="1" dirty="0">
                <a:solidFill>
                  <a:srgbClr val="861A59"/>
                </a:solidFill>
                <a:latin typeface="Verdana" panose="020B0604030504040204" pitchFamily="34" charset="0"/>
                <a:ea typeface="Verdana" panose="020B0604030504040204" pitchFamily="34" charset="0"/>
                <a:cs typeface="Verdana" panose="020B0604030504040204" pitchFamily="34" charset="0"/>
              </a:rPr>
              <a:t>_MESO: organizations, institutions, stakeholder/audiences</a:t>
            </a:r>
          </a:p>
        </p:txBody>
      </p:sp>
      <p:sp>
        <p:nvSpPr>
          <p:cNvPr id="9" name="Textfeld 8">
            <a:extLst>
              <a:ext uri="{FF2B5EF4-FFF2-40B4-BE49-F238E27FC236}">
                <a16:creationId xmlns:a16="http://schemas.microsoft.com/office/drawing/2014/main" id="{ED08666B-2E58-7547-BC97-F0EC92A27F9A}"/>
              </a:ext>
            </a:extLst>
          </p:cNvPr>
          <p:cNvSpPr txBox="1"/>
          <p:nvPr/>
        </p:nvSpPr>
        <p:spPr>
          <a:xfrm>
            <a:off x="1241543" y="5746030"/>
            <a:ext cx="3342289" cy="923330"/>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_MICRO: intra-/interpersonal communication</a:t>
            </a:r>
          </a:p>
        </p:txBody>
      </p:sp>
      <p:sp>
        <p:nvSpPr>
          <p:cNvPr id="10" name="Dreieck 9">
            <a:extLst>
              <a:ext uri="{FF2B5EF4-FFF2-40B4-BE49-F238E27FC236}">
                <a16:creationId xmlns:a16="http://schemas.microsoft.com/office/drawing/2014/main" id="{03806B10-0F5E-FC4D-B688-EE90476CD882}"/>
              </a:ext>
            </a:extLst>
          </p:cNvPr>
          <p:cNvSpPr/>
          <p:nvPr/>
        </p:nvSpPr>
        <p:spPr>
          <a:xfrm rot="1085116">
            <a:off x="2473775" y="3023237"/>
            <a:ext cx="594046" cy="50405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9024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de-DE" dirty="0" err="1">
                <a:solidFill>
                  <a:schemeClr val="bg1"/>
                </a:solidFill>
              </a:rPr>
              <a:t>Overview</a:t>
            </a:r>
            <a:endParaRPr lang="de-DE" dirty="0">
              <a:solidFill>
                <a:schemeClr val="bg1"/>
              </a:solidFill>
            </a:endParaRPr>
          </a:p>
        </p:txBody>
      </p:sp>
      <p:sp>
        <p:nvSpPr>
          <p:cNvPr id="26627" name="Rectangle 4"/>
          <p:cNvSpPr>
            <a:spLocks noGrp="1" noChangeArrowheads="1"/>
          </p:cNvSpPr>
          <p:nvPr>
            <p:ph type="body" idx="1"/>
          </p:nvPr>
        </p:nvSpPr>
        <p:spPr>
          <a:xfrm>
            <a:off x="1199455" y="1617682"/>
            <a:ext cx="10753195" cy="4525963"/>
          </a:xfrm>
        </p:spPr>
        <p:txBody>
          <a:bodyPr>
            <a:normAutofit/>
          </a:bodyPr>
          <a:lstStyle/>
          <a:p>
            <a:pPr marL="457200" indent="-457200">
              <a:spcBef>
                <a:spcPts val="1200"/>
              </a:spcBef>
              <a:buAutoNum type="alphaUcPeriod"/>
            </a:pPr>
            <a:r>
              <a:rPr lang="de-DE" dirty="0" err="1"/>
              <a:t>Organizations</a:t>
            </a:r>
            <a:endParaRPr lang="de-DE" dirty="0"/>
          </a:p>
          <a:p>
            <a:pPr marL="457200" indent="-457200">
              <a:spcBef>
                <a:spcPts val="1200"/>
              </a:spcBef>
              <a:buAutoNum type="alphaUcPeriod"/>
            </a:pPr>
            <a:r>
              <a:rPr lang="de-DE" dirty="0"/>
              <a:t>Communication &amp; </a:t>
            </a:r>
            <a:r>
              <a:rPr lang="de-DE" dirty="0" err="1"/>
              <a:t>Organization</a:t>
            </a:r>
            <a:endParaRPr lang="de-DE" dirty="0"/>
          </a:p>
          <a:p>
            <a:pPr marL="457200" indent="-457200">
              <a:spcBef>
                <a:spcPts val="1200"/>
              </a:spcBef>
              <a:buAutoNum type="alphaUcPeriod"/>
            </a:pPr>
            <a:r>
              <a:rPr lang="de-DE" dirty="0"/>
              <a:t>Strategic Communication</a:t>
            </a:r>
          </a:p>
          <a:p>
            <a:pPr marL="0" indent="0">
              <a:spcBef>
                <a:spcPts val="1200"/>
              </a:spcBef>
              <a:buNone/>
            </a:pPr>
            <a:endParaRPr lang="de-DE" dirty="0"/>
          </a:p>
          <a:p>
            <a:pPr marL="0" indent="0">
              <a:spcBef>
                <a:spcPts val="1200"/>
              </a:spcBef>
              <a:buNone/>
            </a:pPr>
            <a:endParaRPr lang="de-DE" dirty="0"/>
          </a:p>
        </p:txBody>
      </p:sp>
    </p:spTree>
    <p:extLst>
      <p:ext uri="{BB962C8B-B14F-4D97-AF65-F5344CB8AC3E}">
        <p14:creationId xmlns:p14="http://schemas.microsoft.com/office/powerpoint/2010/main" val="3540518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r>
              <a:rPr lang="de-DE" dirty="0"/>
              <a:t>A. </a:t>
            </a:r>
            <a:r>
              <a:rPr lang="de-DE" dirty="0" err="1"/>
              <a:t>Organizations</a:t>
            </a:r>
            <a:endParaRPr lang="en-NZ" dirty="0">
              <a:latin typeface="American Typewriter" panose="02090604020004020304" pitchFamily="18" charset="77"/>
              <a:cs typeface="Arial" panose="020B0604020202020204" pitchFamily="34" charset="0"/>
            </a:endParaRPr>
          </a:p>
        </p:txBody>
      </p:sp>
      <p:pic>
        <p:nvPicPr>
          <p:cNvPr id="6" name="Grafik 5">
            <a:extLst>
              <a:ext uri="{FF2B5EF4-FFF2-40B4-BE49-F238E27FC236}">
                <a16:creationId xmlns:a16="http://schemas.microsoft.com/office/drawing/2014/main" id="{976796E1-4D55-FD43-8C63-01EF245E5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638" y="4284436"/>
            <a:ext cx="3729065" cy="2573565"/>
          </a:xfrm>
          <a:prstGeom prst="rect">
            <a:avLst/>
          </a:prstGeom>
        </p:spPr>
      </p:pic>
      <p:pic>
        <p:nvPicPr>
          <p:cNvPr id="8" name="Grafik 7">
            <a:extLst>
              <a:ext uri="{FF2B5EF4-FFF2-40B4-BE49-F238E27FC236}">
                <a16:creationId xmlns:a16="http://schemas.microsoft.com/office/drawing/2014/main" id="{373BD61B-0670-AD48-A8C4-FD6B067E6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752" y="3856196"/>
            <a:ext cx="4791259" cy="3593444"/>
          </a:xfrm>
          <a:prstGeom prst="rect">
            <a:avLst/>
          </a:prstGeom>
        </p:spPr>
      </p:pic>
      <p:pic>
        <p:nvPicPr>
          <p:cNvPr id="10" name="Grafik 9">
            <a:extLst>
              <a:ext uri="{FF2B5EF4-FFF2-40B4-BE49-F238E27FC236}">
                <a16:creationId xmlns:a16="http://schemas.microsoft.com/office/drawing/2014/main" id="{8E9892A0-522B-4346-8B31-449152BCD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147" y="1196752"/>
            <a:ext cx="4038025" cy="3382692"/>
          </a:xfrm>
          <a:prstGeom prst="rect">
            <a:avLst/>
          </a:prstGeom>
        </p:spPr>
      </p:pic>
      <p:pic>
        <p:nvPicPr>
          <p:cNvPr id="16" name="Grafik 15">
            <a:extLst>
              <a:ext uri="{FF2B5EF4-FFF2-40B4-BE49-F238E27FC236}">
                <a16:creationId xmlns:a16="http://schemas.microsoft.com/office/drawing/2014/main" id="{F41940F4-B95A-2440-93AA-0E7AB3374B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5975" y="1205082"/>
            <a:ext cx="4923036" cy="3079354"/>
          </a:xfrm>
          <a:prstGeom prst="rect">
            <a:avLst/>
          </a:prstGeom>
        </p:spPr>
      </p:pic>
    </p:spTree>
    <p:extLst>
      <p:ext uri="{BB962C8B-B14F-4D97-AF65-F5344CB8AC3E}">
        <p14:creationId xmlns:p14="http://schemas.microsoft.com/office/powerpoint/2010/main" val="237456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5F751ED-74F4-6347-97B6-48F2EED74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928" y="1773031"/>
            <a:ext cx="5179868" cy="3884901"/>
          </a:xfrm>
          <a:prstGeom prst="rect">
            <a:avLst/>
          </a:prstGeom>
        </p:spPr>
      </p:pic>
      <p:sp>
        <p:nvSpPr>
          <p:cNvPr id="37890" name="Rectangle 2"/>
          <p:cNvSpPr>
            <a:spLocks noGrp="1" noChangeArrowheads="1"/>
          </p:cNvSpPr>
          <p:nvPr>
            <p:ph type="title"/>
          </p:nvPr>
        </p:nvSpPr>
        <p:spPr/>
        <p:txBody>
          <a:bodyPr vert="horz" lIns="91440" tIns="45720" rIns="91440" bIns="45720" rtlCol="0" anchor="ctr">
            <a:normAutofit/>
          </a:bodyPr>
          <a:lstStyle/>
          <a:p>
            <a:r>
              <a:rPr lang="en-US" dirty="0">
                <a:solidFill>
                  <a:srgbClr val="FFFFFF"/>
                </a:solidFill>
                <a:ea typeface="Verdana" panose="020B0604030504040204" pitchFamily="34" charset="0"/>
                <a:cs typeface="Verdana" panose="020B0604030504040204" pitchFamily="34" charset="0"/>
              </a:rPr>
              <a:t>A. Organizations</a:t>
            </a:r>
          </a:p>
        </p:txBody>
      </p:sp>
      <p:sp>
        <p:nvSpPr>
          <p:cNvPr id="9" name="Rectangle 3"/>
          <p:cNvSpPr txBox="1">
            <a:spLocks noChangeArrowheads="1"/>
          </p:cNvSpPr>
          <p:nvPr/>
        </p:nvSpPr>
        <p:spPr>
          <a:xfrm>
            <a:off x="4859481" y="591345"/>
            <a:ext cx="5179868" cy="5585619"/>
          </a:xfrm>
          <a:prstGeom prst="rect">
            <a:avLst/>
          </a:prstGeom>
        </p:spPr>
        <p:txBody>
          <a:bodyPr vert="horz" lIns="91440" tIns="45720" rIns="91440" bIns="45720" rtlCol="0" anchor="ctr">
            <a:normAutofit/>
          </a:bodyPr>
          <a:lstStyle>
            <a:lvl1pPr marL="319088" indent="-3190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indent="-228600" eaLnBrk="1" hangingPunct="1">
              <a:lnSpc>
                <a:spcPct val="90000"/>
              </a:lnSpc>
              <a:spcBef>
                <a:spcPts val="700"/>
              </a:spcBef>
              <a:buClr>
                <a:schemeClr val="accent2"/>
              </a:buClr>
              <a:buSzPct val="60000"/>
              <a:buFont typeface="Arial" panose="020B0604020202020204" pitchFamily="34" charset="0"/>
              <a:buChar char="•"/>
            </a:pPr>
            <a:endParaRPr lang="en-US" dirty="0">
              <a:cs typeface="Arial" panose="020B0604020202020204" pitchFamily="34" charset="0"/>
            </a:endParaRPr>
          </a:p>
        </p:txBody>
      </p:sp>
      <p:sp>
        <p:nvSpPr>
          <p:cNvPr id="2" name="Textfeld 1">
            <a:extLst>
              <a:ext uri="{FF2B5EF4-FFF2-40B4-BE49-F238E27FC236}">
                <a16:creationId xmlns:a16="http://schemas.microsoft.com/office/drawing/2014/main" id="{1FE81CCF-1D13-3B4C-8D92-F38F7D16DA99}"/>
              </a:ext>
            </a:extLst>
          </p:cNvPr>
          <p:cNvSpPr txBox="1"/>
          <p:nvPr/>
        </p:nvSpPr>
        <p:spPr>
          <a:xfrm>
            <a:off x="3197895" y="5805479"/>
            <a:ext cx="8064896" cy="369332"/>
          </a:xfrm>
          <a:prstGeom prst="rect">
            <a:avLst/>
          </a:prstGeom>
          <a:noFill/>
        </p:spPr>
        <p:txBody>
          <a:bodyPr wrap="square" rtlCol="0">
            <a:spAutoFit/>
          </a:bodyPr>
          <a:lstStyle/>
          <a:p>
            <a:r>
              <a:rPr lang="en-AU" dirty="0">
                <a:latin typeface="Verdana" panose="020B0604030504040204" pitchFamily="34" charset="0"/>
                <a:ea typeface="Verdana" panose="020B0604030504040204" pitchFamily="34" charset="0"/>
                <a:cs typeface="Verdana" panose="020B0604030504040204" pitchFamily="34" charset="0"/>
              </a:rPr>
              <a:t>_formal					_informal</a:t>
            </a:r>
          </a:p>
        </p:txBody>
      </p:sp>
      <p:pic>
        <p:nvPicPr>
          <p:cNvPr id="5" name="Grafik 4">
            <a:extLst>
              <a:ext uri="{FF2B5EF4-FFF2-40B4-BE49-F238E27FC236}">
                <a16:creationId xmlns:a16="http://schemas.microsoft.com/office/drawing/2014/main" id="{5A56CC21-CE67-1748-948F-48F9D3507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4376" y="1773031"/>
            <a:ext cx="4591421" cy="3846277"/>
          </a:xfrm>
          <a:prstGeom prst="rect">
            <a:avLst/>
          </a:prstGeom>
        </p:spPr>
      </p:pic>
    </p:spTree>
    <p:extLst>
      <p:ext uri="{BB962C8B-B14F-4D97-AF65-F5344CB8AC3E}">
        <p14:creationId xmlns:p14="http://schemas.microsoft.com/office/powerpoint/2010/main" val="335396351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37423-7240-B846-839B-EBD1B8EE933F}"/>
              </a:ext>
            </a:extLst>
          </p:cNvPr>
          <p:cNvSpPr>
            <a:spLocks noGrp="1"/>
          </p:cNvSpPr>
          <p:nvPr>
            <p:ph type="title"/>
          </p:nvPr>
        </p:nvSpPr>
        <p:spPr/>
        <p:txBody>
          <a:bodyPr/>
          <a:lstStyle/>
          <a:p>
            <a:r>
              <a:rPr lang="en-AU" dirty="0"/>
              <a:t>A. Organizations</a:t>
            </a:r>
          </a:p>
        </p:txBody>
      </p:sp>
      <p:sp>
        <p:nvSpPr>
          <p:cNvPr id="3" name="Inhaltsplatzhalter 2">
            <a:extLst>
              <a:ext uri="{FF2B5EF4-FFF2-40B4-BE49-F238E27FC236}">
                <a16:creationId xmlns:a16="http://schemas.microsoft.com/office/drawing/2014/main" id="{33475000-D829-E245-B96A-D4A434AB2D15}"/>
              </a:ext>
            </a:extLst>
          </p:cNvPr>
          <p:cNvSpPr>
            <a:spLocks noGrp="1"/>
          </p:cNvSpPr>
          <p:nvPr>
            <p:ph idx="1"/>
          </p:nvPr>
        </p:nvSpPr>
        <p:spPr/>
        <p:txBody>
          <a:bodyPr/>
          <a:lstStyle/>
          <a:p>
            <a:pPr marL="0" indent="0">
              <a:buNone/>
            </a:pPr>
            <a:r>
              <a:rPr lang="en-US" sz="2000" b="1" dirty="0"/>
              <a:t>An organization</a:t>
            </a:r>
          </a:p>
          <a:p>
            <a:r>
              <a:rPr lang="en-US" sz="2000" dirty="0"/>
              <a:t>consists of a group of people </a:t>
            </a:r>
          </a:p>
          <a:p>
            <a:r>
              <a:rPr lang="en-US" sz="2000" dirty="0"/>
              <a:t>… who work together to achieve a common purpose;</a:t>
            </a:r>
          </a:p>
          <a:p>
            <a:r>
              <a:rPr lang="en-US" sz="2000" dirty="0"/>
              <a:t>an </a:t>
            </a:r>
            <a:r>
              <a:rPr lang="en-US" sz="2000" dirty="0" smtClean="0"/>
              <a:t>organization </a:t>
            </a:r>
            <a:r>
              <a:rPr lang="en-US" sz="2000" dirty="0"/>
              <a:t>is bigger than the individuals and groups that comprise it, but smaller than the society that gives it its context and environment</a:t>
            </a:r>
          </a:p>
          <a:p>
            <a:endParaRPr lang="en-NZ" sz="2000" dirty="0"/>
          </a:p>
          <a:p>
            <a:endParaRPr lang="en-AU" dirty="0"/>
          </a:p>
        </p:txBody>
      </p:sp>
    </p:spTree>
    <p:extLst>
      <p:ext uri="{BB962C8B-B14F-4D97-AF65-F5344CB8AC3E}">
        <p14:creationId xmlns:p14="http://schemas.microsoft.com/office/powerpoint/2010/main" val="388572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524747-532C-6045-865B-BC5149FD885E}"/>
              </a:ext>
            </a:extLst>
          </p:cNvPr>
          <p:cNvSpPr>
            <a:spLocks noGrp="1"/>
          </p:cNvSpPr>
          <p:nvPr>
            <p:ph type="title"/>
          </p:nvPr>
        </p:nvSpPr>
        <p:spPr/>
        <p:txBody>
          <a:bodyPr/>
          <a:lstStyle/>
          <a:p>
            <a:r>
              <a:rPr lang="en-AU" dirty="0"/>
              <a:t>B. Organizations &amp; Communication</a:t>
            </a:r>
          </a:p>
        </p:txBody>
      </p:sp>
      <p:sp>
        <p:nvSpPr>
          <p:cNvPr id="12" name="Title 1">
            <a:extLst>
              <a:ext uri="{FF2B5EF4-FFF2-40B4-BE49-F238E27FC236}">
                <a16:creationId xmlns:a16="http://schemas.microsoft.com/office/drawing/2014/main" id="{1C304303-DF15-A74C-AEEC-6907190FE4D5}"/>
              </a:ext>
            </a:extLst>
          </p:cNvPr>
          <p:cNvSpPr txBox="1">
            <a:spLocks/>
          </p:cNvSpPr>
          <p:nvPr/>
        </p:nvSpPr>
        <p:spPr>
          <a:xfrm>
            <a:off x="2039125" y="1153573"/>
            <a:ext cx="2400300" cy="4461163"/>
          </a:xfrm>
          <a:prstGeom prst="rect">
            <a:avLst/>
          </a:prstGeom>
          <a:noFill/>
          <a:ln>
            <a:noFill/>
          </a:ln>
        </p:spPr>
        <p:txBody>
          <a:bodyPr vert="horz" lIns="91440" tIns="45720" rIns="91440" bIns="45720" rtlCol="0" anchor="ctr">
            <a:normAutofit/>
          </a:bodyPr>
          <a:lstStyle>
            <a:lvl1pPr marL="0" indent="0" algn="ctr" defTabSz="914400" rtl="0" eaLnBrk="1" latinLnBrk="0" hangingPunct="1">
              <a:spcBef>
                <a:spcPct val="0"/>
              </a:spcBef>
              <a:buNone/>
              <a:defRPr sz="2400" b="0" kern="1200">
                <a:solidFill>
                  <a:schemeClr val="bg1"/>
                </a:solidFill>
                <a:latin typeface="Verdana" pitchFamily="34" charset="0"/>
                <a:ea typeface="+mj-ea"/>
                <a:cs typeface="+mj-cs"/>
              </a:defRPr>
            </a:lvl1pPr>
          </a:lstStyle>
          <a:p>
            <a:r>
              <a:rPr lang="en-US" sz="2600" dirty="0">
                <a:solidFill>
                  <a:srgbClr val="FFFFFF"/>
                </a:solidFill>
              </a:rPr>
              <a:t>Organizational Communication</a:t>
            </a:r>
            <a:endParaRPr lang="en-NZ" sz="2600" dirty="0">
              <a:solidFill>
                <a:srgbClr val="FFFFFF"/>
              </a:solidFill>
            </a:endParaRPr>
          </a:p>
        </p:txBody>
      </p:sp>
      <p:pic>
        <p:nvPicPr>
          <p:cNvPr id="7" name="Grafik 6">
            <a:extLst>
              <a:ext uri="{FF2B5EF4-FFF2-40B4-BE49-F238E27FC236}">
                <a16:creationId xmlns:a16="http://schemas.microsoft.com/office/drawing/2014/main" id="{52495426-97BF-FD48-92DA-0E564209244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l="19878" t="388" r="12791"/>
          <a:stretch/>
        </p:blipFill>
        <p:spPr>
          <a:xfrm rot="5400000">
            <a:off x="3105471" y="1122714"/>
            <a:ext cx="5293717" cy="5873841"/>
          </a:xfrm>
          <a:prstGeom prst="rect">
            <a:avLst/>
          </a:prstGeom>
        </p:spPr>
      </p:pic>
      <p:pic>
        <p:nvPicPr>
          <p:cNvPr id="14" name="Picture 4" descr="MEDIA RELEASE (ONE TREE COMMUNITY SERVICES) – Child care centre receives  praise for pioneering new inclusive initiatives - One Tree">
            <a:extLst>
              <a:ext uri="{FF2B5EF4-FFF2-40B4-BE49-F238E27FC236}">
                <a16:creationId xmlns:a16="http://schemas.microsoft.com/office/drawing/2014/main" id="{1F581B0C-DA7B-0347-8A42-077C93365F69}"/>
              </a:ext>
            </a:extLst>
          </p:cNvPr>
          <p:cNvPicPr>
            <a:picLocks noChangeAspect="1" noChangeArrowheads="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6168" t="1701" r="8787" b="65749"/>
          <a:stretch/>
        </p:blipFill>
        <p:spPr bwMode="auto">
          <a:xfrm>
            <a:off x="7896200" y="1538127"/>
            <a:ext cx="3161785" cy="1921665"/>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8856307" y="5614736"/>
            <a:ext cx="3096344" cy="553998"/>
          </a:xfrm>
          <a:prstGeom prst="rect">
            <a:avLst/>
          </a:prstGeom>
          <a:noFill/>
        </p:spPr>
        <p:txBody>
          <a:bodyPr wrap="square" rtlCol="0">
            <a:spAutoFit/>
          </a:bodyPr>
          <a:lstStyle/>
          <a:p>
            <a:r>
              <a:rPr lang="de-DE" sz="1000" dirty="0" err="1" smtClean="0"/>
              <a:t>Sources</a:t>
            </a:r>
            <a:r>
              <a:rPr lang="de-DE" sz="1000" dirty="0" smtClean="0"/>
              <a:t>:</a:t>
            </a:r>
          </a:p>
          <a:p>
            <a:r>
              <a:rPr lang="en-US" sz="1000" dirty="0"/>
              <a:t>Photo </a:t>
            </a:r>
            <a:r>
              <a:rPr lang="en-US" sz="1000" dirty="0" smtClean="0"/>
              <a:t>“Newspaper” by </a:t>
            </a:r>
            <a:r>
              <a:rPr lang="en-US" sz="1000" dirty="0" err="1" smtClean="0"/>
              <a:t>AbsolutVision</a:t>
            </a:r>
            <a:r>
              <a:rPr lang="en-US" sz="1000" dirty="0" smtClean="0"/>
              <a:t> on </a:t>
            </a:r>
            <a:r>
              <a:rPr lang="en-US" sz="1000" dirty="0" err="1" smtClean="0"/>
              <a:t>Unsplash</a:t>
            </a:r>
            <a:endParaRPr lang="en-US" sz="1000" dirty="0" smtClean="0"/>
          </a:p>
          <a:p>
            <a:r>
              <a:rPr lang="en-US" sz="1000" dirty="0" smtClean="0"/>
              <a:t>Photo “Meeting” by 2H Media on </a:t>
            </a:r>
            <a:r>
              <a:rPr lang="en-US" sz="1000" dirty="0" err="1" smtClean="0"/>
              <a:t>Unsplash</a:t>
            </a:r>
            <a:endParaRPr lang="de-DE" sz="1000" dirty="0"/>
          </a:p>
        </p:txBody>
      </p:sp>
      <p:pic>
        <p:nvPicPr>
          <p:cNvPr id="4" name="Grafik 3"/>
          <p:cNvPicPr>
            <a:picLocks noChangeAspect="1"/>
          </p:cNvPicPr>
          <p:nvPr/>
        </p:nvPicPr>
        <p:blipFill>
          <a:blip r:embed="rId6">
            <a:duotone>
              <a:schemeClr val="accent6">
                <a:shade val="45000"/>
                <a:satMod val="135000"/>
              </a:schemeClr>
              <a:prstClr val="white"/>
            </a:duotone>
          </a:blip>
          <a:stretch>
            <a:fillRect/>
          </a:stretch>
        </p:blipFill>
        <p:spPr>
          <a:xfrm>
            <a:off x="605071" y="4611281"/>
            <a:ext cx="3202200" cy="2134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rafik 4"/>
          <p:cNvPicPr>
            <a:picLocks noChangeAspect="1"/>
          </p:cNvPicPr>
          <p:nvPr/>
        </p:nvPicPr>
        <p:blipFill>
          <a:blip r:embed="rId7">
            <a:duotone>
              <a:schemeClr val="accent6">
                <a:shade val="45000"/>
                <a:satMod val="135000"/>
              </a:schemeClr>
              <a:prstClr val="white"/>
            </a:duotone>
          </a:blip>
          <a:stretch>
            <a:fillRect/>
          </a:stretch>
        </p:blipFill>
        <p:spPr>
          <a:xfrm>
            <a:off x="5752329" y="4064214"/>
            <a:ext cx="3063647" cy="22391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Ellipse 5"/>
          <p:cNvSpPr/>
          <p:nvPr/>
        </p:nvSpPr>
        <p:spPr>
          <a:xfrm>
            <a:off x="7896200" y="1538127"/>
            <a:ext cx="3312368" cy="1921665"/>
          </a:xfrm>
          <a:prstGeom prst="ellipse">
            <a:avLst/>
          </a:prstGeom>
          <a:solidFill>
            <a:schemeClr val="accent6">
              <a:lumMod val="20000"/>
              <a:lumOff val="80000"/>
            </a:schemeClr>
          </a:solidFill>
          <a:ln w="3175">
            <a:solidFill>
              <a:schemeClr val="bg1">
                <a:lumMod val="8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de-DE" sz="3200" b="1" dirty="0" smtClean="0">
                <a:solidFill>
                  <a:schemeClr val="accent6"/>
                </a:solidFill>
              </a:rPr>
              <a:t>Media </a:t>
            </a:r>
          </a:p>
          <a:p>
            <a:pPr algn="ctr"/>
            <a:r>
              <a:rPr lang="de-DE" sz="3200" b="1" dirty="0" smtClean="0">
                <a:solidFill>
                  <a:schemeClr val="accent6"/>
                </a:solidFill>
              </a:rPr>
              <a:t>Release</a:t>
            </a:r>
            <a:endParaRPr lang="de-DE" sz="3200" b="1" dirty="0">
              <a:solidFill>
                <a:schemeClr val="accent6"/>
              </a:solidFill>
            </a:endParaRPr>
          </a:p>
        </p:txBody>
      </p:sp>
    </p:spTree>
    <p:extLst>
      <p:ext uri="{BB962C8B-B14F-4D97-AF65-F5344CB8AC3E}">
        <p14:creationId xmlns:p14="http://schemas.microsoft.com/office/powerpoint/2010/main" val="1041922640"/>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1081</Words>
  <Application>Microsoft Office PowerPoint</Application>
  <PresentationFormat>Breitbild</PresentationFormat>
  <Paragraphs>126</Paragraphs>
  <Slides>14</Slides>
  <Notes>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American Typewriter</vt:lpstr>
      <vt:lpstr>Arial</vt:lpstr>
      <vt:lpstr>Calibri</vt:lpstr>
      <vt:lpstr>Tw Cen MT</vt:lpstr>
      <vt:lpstr>Verdana</vt:lpstr>
      <vt:lpstr>Larissa-Design</vt:lpstr>
      <vt:lpstr>Theories &amp; Perspectives</vt:lpstr>
      <vt:lpstr>Where are we?</vt:lpstr>
      <vt:lpstr>Learning outcomes</vt:lpstr>
      <vt:lpstr>Recap</vt:lpstr>
      <vt:lpstr>Overview</vt:lpstr>
      <vt:lpstr>A. Organizations</vt:lpstr>
      <vt:lpstr>A. Organizations</vt:lpstr>
      <vt:lpstr>A. Organizations</vt:lpstr>
      <vt:lpstr>B. Organizations &amp; Communication</vt:lpstr>
      <vt:lpstr>B. Organizations &amp; Communication</vt:lpstr>
      <vt:lpstr>B. Organizations &amp; Communication</vt:lpstr>
      <vt:lpstr>C. Strategic Communication</vt:lpstr>
      <vt:lpstr>Outlook</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zmml</dc:creator>
  <cp:lastModifiedBy>Windows-Benutzer</cp:lastModifiedBy>
  <cp:revision>405</cp:revision>
  <dcterms:created xsi:type="dcterms:W3CDTF">2011-07-07T10:45:47Z</dcterms:created>
  <dcterms:modified xsi:type="dcterms:W3CDTF">2023-08-29T08:14:02Z</dcterms:modified>
</cp:coreProperties>
</file>