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1"/>
  </p:notesMasterIdLst>
  <p:handoutMasterIdLst>
    <p:handoutMasterId r:id="rId32"/>
  </p:handoutMasterIdLst>
  <p:sldIdLst>
    <p:sldId id="282" r:id="rId2"/>
    <p:sldId id="368" r:id="rId3"/>
    <p:sldId id="369" r:id="rId4"/>
    <p:sldId id="1024" r:id="rId5"/>
    <p:sldId id="1025" r:id="rId6"/>
    <p:sldId id="1026" r:id="rId7"/>
    <p:sldId id="384" r:id="rId8"/>
    <p:sldId id="310" r:id="rId9"/>
    <p:sldId id="381" r:id="rId10"/>
    <p:sldId id="1028" r:id="rId11"/>
    <p:sldId id="544" r:id="rId12"/>
    <p:sldId id="543" r:id="rId13"/>
    <p:sldId id="545" r:id="rId14"/>
    <p:sldId id="533" r:id="rId15"/>
    <p:sldId id="1030" r:id="rId16"/>
    <p:sldId id="1029" r:id="rId17"/>
    <p:sldId id="325" r:id="rId18"/>
    <p:sldId id="327" r:id="rId19"/>
    <p:sldId id="1034" r:id="rId20"/>
    <p:sldId id="1032" r:id="rId21"/>
    <p:sldId id="1033" r:id="rId22"/>
    <p:sldId id="308" r:id="rId23"/>
    <p:sldId id="532" r:id="rId24"/>
    <p:sldId id="1031" r:id="rId25"/>
    <p:sldId id="263" r:id="rId26"/>
    <p:sldId id="309" r:id="rId27"/>
    <p:sldId id="497" r:id="rId28"/>
    <p:sldId id="278" r:id="rId29"/>
    <p:sldId id="377" r:id="rId3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Benutzer" initials="W" lastIdx="2" clrIdx="0">
    <p:extLst>
      <p:ext uri="{19B8F6BF-5375-455C-9EA6-DF929625EA0E}">
        <p15:presenceInfo xmlns:p15="http://schemas.microsoft.com/office/powerpoint/2012/main" userId="Windows-Benut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61A59"/>
    <a:srgbClr val="95843F"/>
    <a:srgbClr val="BEBC32"/>
    <a:srgbClr val="00664B"/>
    <a:srgbClr val="6CB8D8"/>
    <a:srgbClr val="DFC638"/>
    <a:srgbClr val="C1D694"/>
    <a:srgbClr val="A99090"/>
    <a:srgbClr val="3B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0" autoAdjust="0"/>
    <p:restoredTop sz="82716" autoAdjust="0"/>
  </p:normalViewPr>
  <p:slideViewPr>
    <p:cSldViewPr>
      <p:cViewPr varScale="1">
        <p:scale>
          <a:sx n="50" d="100"/>
          <a:sy n="50" d="100"/>
        </p:scale>
        <p:origin x="1098" y="27"/>
      </p:cViewPr>
      <p:guideLst>
        <p:guide orient="horz" pos="2205"/>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9" d="100"/>
          <a:sy n="49" d="100"/>
        </p:scale>
        <p:origin x="2733" y="3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FA9F20-F599-394E-BB64-AECEA411BB26}" type="doc">
      <dgm:prSet loTypeId="urn:microsoft.com/office/officeart/2005/8/layout/venn2" loCatId="" qsTypeId="urn:microsoft.com/office/officeart/2005/8/quickstyle/simple1" qsCatId="simple" csTypeId="urn:microsoft.com/office/officeart/2005/8/colors/accent1_2" csCatId="accent1" phldr="1"/>
      <dgm:spPr/>
      <dgm:t>
        <a:bodyPr/>
        <a:lstStyle/>
        <a:p>
          <a:endParaRPr lang="de-DE"/>
        </a:p>
      </dgm:t>
    </dgm:pt>
    <dgm:pt modelId="{28FAB37E-44C3-6C42-9886-8F3397FD59E0}">
      <dgm:prSet phldrT="[Text]" custT="1"/>
      <dgm:spPr/>
      <dgm:t>
        <a:bodyPr/>
        <a:lstStyle/>
        <a:p>
          <a:r>
            <a:rPr lang="de-DE" sz="1600" dirty="0"/>
            <a:t>Individual </a:t>
          </a:r>
          <a:r>
            <a:rPr lang="de-DE" sz="1600" dirty="0" err="1"/>
            <a:t>perspective</a:t>
          </a:r>
          <a:endParaRPr lang="de-DE" sz="1600" dirty="0"/>
        </a:p>
      </dgm:t>
    </dgm:pt>
    <dgm:pt modelId="{A349D0D6-9970-5649-932D-3513BFF5CD12}" type="parTrans" cxnId="{72CD1BA6-15A1-7943-BEB1-EBD5D2DE7896}">
      <dgm:prSet/>
      <dgm:spPr/>
      <dgm:t>
        <a:bodyPr/>
        <a:lstStyle/>
        <a:p>
          <a:endParaRPr lang="de-DE"/>
        </a:p>
      </dgm:t>
    </dgm:pt>
    <dgm:pt modelId="{7E5BD4FB-39C1-5543-A206-27A388778C83}" type="sibTrans" cxnId="{72CD1BA6-15A1-7943-BEB1-EBD5D2DE7896}">
      <dgm:prSet/>
      <dgm:spPr/>
      <dgm:t>
        <a:bodyPr/>
        <a:lstStyle/>
        <a:p>
          <a:endParaRPr lang="de-DE"/>
        </a:p>
      </dgm:t>
    </dgm:pt>
    <dgm:pt modelId="{B37CDB50-06A7-BC44-90F4-8A442074F75A}">
      <dgm:prSet phldrT="[Text]" custT="1"/>
      <dgm:spPr/>
      <dgm:t>
        <a:bodyPr/>
        <a:lstStyle/>
        <a:p>
          <a:r>
            <a:rPr lang="de-DE" sz="1600" dirty="0" err="1"/>
            <a:t>Structural</a:t>
          </a:r>
          <a:r>
            <a:rPr lang="de-DE" sz="1600" dirty="0"/>
            <a:t> </a:t>
          </a:r>
          <a:r>
            <a:rPr lang="de-DE" sz="1600" dirty="0" err="1"/>
            <a:t>perspective</a:t>
          </a:r>
          <a:endParaRPr lang="de-DE" sz="1600" dirty="0"/>
        </a:p>
      </dgm:t>
    </dgm:pt>
    <dgm:pt modelId="{4873B384-1BE0-1F44-BB89-C0044EB8EE0C}" type="parTrans" cxnId="{4C519523-1C62-ED4C-8020-F93AA0FFD575}">
      <dgm:prSet/>
      <dgm:spPr/>
      <dgm:t>
        <a:bodyPr/>
        <a:lstStyle/>
        <a:p>
          <a:endParaRPr lang="de-DE"/>
        </a:p>
      </dgm:t>
    </dgm:pt>
    <dgm:pt modelId="{5BF301C9-D553-C549-A553-2D27F1E79AF2}" type="sibTrans" cxnId="{4C519523-1C62-ED4C-8020-F93AA0FFD575}">
      <dgm:prSet/>
      <dgm:spPr/>
      <dgm:t>
        <a:bodyPr/>
        <a:lstStyle/>
        <a:p>
          <a:endParaRPr lang="de-DE"/>
        </a:p>
      </dgm:t>
    </dgm:pt>
    <dgm:pt modelId="{7CB9861D-E88E-2346-9DB6-00131F369CC1}">
      <dgm:prSet phldrT="[Text]" custT="1"/>
      <dgm:spPr/>
      <dgm:t>
        <a:bodyPr/>
        <a:lstStyle/>
        <a:p>
          <a:r>
            <a:rPr lang="de-DE" sz="1600" dirty="0"/>
            <a:t>Formal </a:t>
          </a:r>
          <a:r>
            <a:rPr lang="de-DE" sz="1600" dirty="0" err="1"/>
            <a:t>perspective</a:t>
          </a:r>
          <a:endParaRPr lang="de-DE" sz="1600" dirty="0"/>
        </a:p>
      </dgm:t>
    </dgm:pt>
    <dgm:pt modelId="{AFEA71AF-66E3-E847-9FD4-168B0E279CFB}" type="parTrans" cxnId="{659FFC95-68C1-F74C-8476-748A19DA8F88}">
      <dgm:prSet/>
      <dgm:spPr/>
      <dgm:t>
        <a:bodyPr/>
        <a:lstStyle/>
        <a:p>
          <a:endParaRPr lang="de-DE"/>
        </a:p>
      </dgm:t>
    </dgm:pt>
    <dgm:pt modelId="{9D05B263-D495-6942-87B3-9F7D08E1649F}" type="sibTrans" cxnId="{659FFC95-68C1-F74C-8476-748A19DA8F88}">
      <dgm:prSet/>
      <dgm:spPr/>
      <dgm:t>
        <a:bodyPr/>
        <a:lstStyle/>
        <a:p>
          <a:endParaRPr lang="de-DE"/>
        </a:p>
      </dgm:t>
    </dgm:pt>
    <dgm:pt modelId="{30C32311-1249-F748-811C-2AD602BD3116}" type="pres">
      <dgm:prSet presAssocID="{E9FA9F20-F599-394E-BB64-AECEA411BB26}" presName="Name0" presStyleCnt="0">
        <dgm:presLayoutVars>
          <dgm:chMax val="7"/>
          <dgm:resizeHandles val="exact"/>
        </dgm:presLayoutVars>
      </dgm:prSet>
      <dgm:spPr/>
      <dgm:t>
        <a:bodyPr/>
        <a:lstStyle/>
        <a:p>
          <a:endParaRPr lang="de-DE"/>
        </a:p>
      </dgm:t>
    </dgm:pt>
    <dgm:pt modelId="{89553F6C-69A8-F647-A127-50A59E803069}" type="pres">
      <dgm:prSet presAssocID="{E9FA9F20-F599-394E-BB64-AECEA411BB26}" presName="comp1" presStyleCnt="0"/>
      <dgm:spPr/>
    </dgm:pt>
    <dgm:pt modelId="{1DDC0427-CF88-7840-BFDB-DD80C118A0FF}" type="pres">
      <dgm:prSet presAssocID="{E9FA9F20-F599-394E-BB64-AECEA411BB26}" presName="circle1" presStyleLbl="node1" presStyleIdx="0" presStyleCnt="3"/>
      <dgm:spPr/>
      <dgm:t>
        <a:bodyPr/>
        <a:lstStyle/>
        <a:p>
          <a:endParaRPr lang="de-DE"/>
        </a:p>
      </dgm:t>
    </dgm:pt>
    <dgm:pt modelId="{E5919C13-F90D-3A44-B0D3-A769699D3A99}" type="pres">
      <dgm:prSet presAssocID="{E9FA9F20-F599-394E-BB64-AECEA411BB26}" presName="c1text" presStyleLbl="node1" presStyleIdx="0" presStyleCnt="3">
        <dgm:presLayoutVars>
          <dgm:bulletEnabled val="1"/>
        </dgm:presLayoutVars>
      </dgm:prSet>
      <dgm:spPr/>
      <dgm:t>
        <a:bodyPr/>
        <a:lstStyle/>
        <a:p>
          <a:endParaRPr lang="de-DE"/>
        </a:p>
      </dgm:t>
    </dgm:pt>
    <dgm:pt modelId="{5065DBAA-5ADF-604E-B482-202234BEA1C8}" type="pres">
      <dgm:prSet presAssocID="{E9FA9F20-F599-394E-BB64-AECEA411BB26}" presName="comp2" presStyleCnt="0"/>
      <dgm:spPr/>
    </dgm:pt>
    <dgm:pt modelId="{DA56E7C4-FD65-6F40-8018-A4BD038BE20E}" type="pres">
      <dgm:prSet presAssocID="{E9FA9F20-F599-394E-BB64-AECEA411BB26}" presName="circle2" presStyleLbl="node1" presStyleIdx="1" presStyleCnt="3"/>
      <dgm:spPr/>
      <dgm:t>
        <a:bodyPr/>
        <a:lstStyle/>
        <a:p>
          <a:endParaRPr lang="de-DE"/>
        </a:p>
      </dgm:t>
    </dgm:pt>
    <dgm:pt modelId="{B7E58DD0-7A14-BB45-9541-4A42FB0AA867}" type="pres">
      <dgm:prSet presAssocID="{E9FA9F20-F599-394E-BB64-AECEA411BB26}" presName="c2text" presStyleLbl="node1" presStyleIdx="1" presStyleCnt="3">
        <dgm:presLayoutVars>
          <dgm:bulletEnabled val="1"/>
        </dgm:presLayoutVars>
      </dgm:prSet>
      <dgm:spPr/>
      <dgm:t>
        <a:bodyPr/>
        <a:lstStyle/>
        <a:p>
          <a:endParaRPr lang="de-DE"/>
        </a:p>
      </dgm:t>
    </dgm:pt>
    <dgm:pt modelId="{97033430-1A25-EC45-9F7A-5F264861BDDB}" type="pres">
      <dgm:prSet presAssocID="{E9FA9F20-F599-394E-BB64-AECEA411BB26}" presName="comp3" presStyleCnt="0"/>
      <dgm:spPr/>
    </dgm:pt>
    <dgm:pt modelId="{AEB00399-22A3-234A-8976-A2ADC6A3ACC5}" type="pres">
      <dgm:prSet presAssocID="{E9FA9F20-F599-394E-BB64-AECEA411BB26}" presName="circle3" presStyleLbl="node1" presStyleIdx="2" presStyleCnt="3"/>
      <dgm:spPr/>
      <dgm:t>
        <a:bodyPr/>
        <a:lstStyle/>
        <a:p>
          <a:endParaRPr lang="de-DE"/>
        </a:p>
      </dgm:t>
    </dgm:pt>
    <dgm:pt modelId="{FE61E808-0106-9148-8C95-A96DAF10EFC9}" type="pres">
      <dgm:prSet presAssocID="{E9FA9F20-F599-394E-BB64-AECEA411BB26}" presName="c3text" presStyleLbl="node1" presStyleIdx="2" presStyleCnt="3">
        <dgm:presLayoutVars>
          <dgm:bulletEnabled val="1"/>
        </dgm:presLayoutVars>
      </dgm:prSet>
      <dgm:spPr/>
      <dgm:t>
        <a:bodyPr/>
        <a:lstStyle/>
        <a:p>
          <a:endParaRPr lang="de-DE"/>
        </a:p>
      </dgm:t>
    </dgm:pt>
  </dgm:ptLst>
  <dgm:cxnLst>
    <dgm:cxn modelId="{142441DB-6580-4D47-AF69-05F7926463BA}" type="presOf" srcId="{B37CDB50-06A7-BC44-90F4-8A442074F75A}" destId="{DA56E7C4-FD65-6F40-8018-A4BD038BE20E}" srcOrd="0" destOrd="0" presId="urn:microsoft.com/office/officeart/2005/8/layout/venn2"/>
    <dgm:cxn modelId="{9B9E9996-6EA2-9049-BBBF-1FCB5D98B1B7}" type="presOf" srcId="{28FAB37E-44C3-6C42-9886-8F3397FD59E0}" destId="{E5919C13-F90D-3A44-B0D3-A769699D3A99}" srcOrd="1" destOrd="0" presId="urn:microsoft.com/office/officeart/2005/8/layout/venn2"/>
    <dgm:cxn modelId="{54E1C630-A6BA-764B-BF76-63F9654F714D}" type="presOf" srcId="{B37CDB50-06A7-BC44-90F4-8A442074F75A}" destId="{B7E58DD0-7A14-BB45-9541-4A42FB0AA867}" srcOrd="1" destOrd="0" presId="urn:microsoft.com/office/officeart/2005/8/layout/venn2"/>
    <dgm:cxn modelId="{694D1776-5ED4-F244-A45F-2FB3F63A90B6}" type="presOf" srcId="{E9FA9F20-F599-394E-BB64-AECEA411BB26}" destId="{30C32311-1249-F748-811C-2AD602BD3116}" srcOrd="0" destOrd="0" presId="urn:microsoft.com/office/officeart/2005/8/layout/venn2"/>
    <dgm:cxn modelId="{EB1E9165-EED2-1240-82F4-4E8858A354AB}" type="presOf" srcId="{7CB9861D-E88E-2346-9DB6-00131F369CC1}" destId="{AEB00399-22A3-234A-8976-A2ADC6A3ACC5}" srcOrd="0" destOrd="0" presId="urn:microsoft.com/office/officeart/2005/8/layout/venn2"/>
    <dgm:cxn modelId="{659FFC95-68C1-F74C-8476-748A19DA8F88}" srcId="{E9FA9F20-F599-394E-BB64-AECEA411BB26}" destId="{7CB9861D-E88E-2346-9DB6-00131F369CC1}" srcOrd="2" destOrd="0" parTransId="{AFEA71AF-66E3-E847-9FD4-168B0E279CFB}" sibTransId="{9D05B263-D495-6942-87B3-9F7D08E1649F}"/>
    <dgm:cxn modelId="{4C519523-1C62-ED4C-8020-F93AA0FFD575}" srcId="{E9FA9F20-F599-394E-BB64-AECEA411BB26}" destId="{B37CDB50-06A7-BC44-90F4-8A442074F75A}" srcOrd="1" destOrd="0" parTransId="{4873B384-1BE0-1F44-BB89-C0044EB8EE0C}" sibTransId="{5BF301C9-D553-C549-A553-2D27F1E79AF2}"/>
    <dgm:cxn modelId="{72CD1BA6-15A1-7943-BEB1-EBD5D2DE7896}" srcId="{E9FA9F20-F599-394E-BB64-AECEA411BB26}" destId="{28FAB37E-44C3-6C42-9886-8F3397FD59E0}" srcOrd="0" destOrd="0" parTransId="{A349D0D6-9970-5649-932D-3513BFF5CD12}" sibTransId="{7E5BD4FB-39C1-5543-A206-27A388778C83}"/>
    <dgm:cxn modelId="{D94CE57E-208B-4E4D-B47C-954D156BBEF8}" type="presOf" srcId="{7CB9861D-E88E-2346-9DB6-00131F369CC1}" destId="{FE61E808-0106-9148-8C95-A96DAF10EFC9}" srcOrd="1" destOrd="0" presId="urn:microsoft.com/office/officeart/2005/8/layout/venn2"/>
    <dgm:cxn modelId="{BAFE9FA4-B450-4046-B654-1159C7A549C3}" type="presOf" srcId="{28FAB37E-44C3-6C42-9886-8F3397FD59E0}" destId="{1DDC0427-CF88-7840-BFDB-DD80C118A0FF}" srcOrd="0" destOrd="0" presId="urn:microsoft.com/office/officeart/2005/8/layout/venn2"/>
    <dgm:cxn modelId="{388A05C2-3B07-EE48-9616-F44035A890F2}" type="presParOf" srcId="{30C32311-1249-F748-811C-2AD602BD3116}" destId="{89553F6C-69A8-F647-A127-50A59E803069}" srcOrd="0" destOrd="0" presId="urn:microsoft.com/office/officeart/2005/8/layout/venn2"/>
    <dgm:cxn modelId="{A7944D3A-259C-4E40-903A-EEE9B9F8D8B4}" type="presParOf" srcId="{89553F6C-69A8-F647-A127-50A59E803069}" destId="{1DDC0427-CF88-7840-BFDB-DD80C118A0FF}" srcOrd="0" destOrd="0" presId="urn:microsoft.com/office/officeart/2005/8/layout/venn2"/>
    <dgm:cxn modelId="{AC42533A-DEB3-5D4C-8F44-A13665D208BC}" type="presParOf" srcId="{89553F6C-69A8-F647-A127-50A59E803069}" destId="{E5919C13-F90D-3A44-B0D3-A769699D3A99}" srcOrd="1" destOrd="0" presId="urn:microsoft.com/office/officeart/2005/8/layout/venn2"/>
    <dgm:cxn modelId="{5CEB204D-F036-E44F-BA37-D2B574F5F501}" type="presParOf" srcId="{30C32311-1249-F748-811C-2AD602BD3116}" destId="{5065DBAA-5ADF-604E-B482-202234BEA1C8}" srcOrd="1" destOrd="0" presId="urn:microsoft.com/office/officeart/2005/8/layout/venn2"/>
    <dgm:cxn modelId="{A16C63AA-4E5B-A74B-9813-1F5657394752}" type="presParOf" srcId="{5065DBAA-5ADF-604E-B482-202234BEA1C8}" destId="{DA56E7C4-FD65-6F40-8018-A4BD038BE20E}" srcOrd="0" destOrd="0" presId="urn:microsoft.com/office/officeart/2005/8/layout/venn2"/>
    <dgm:cxn modelId="{204FF53B-B9A7-D044-B6CE-1DA86BC3CD6C}" type="presParOf" srcId="{5065DBAA-5ADF-604E-B482-202234BEA1C8}" destId="{B7E58DD0-7A14-BB45-9541-4A42FB0AA867}" srcOrd="1" destOrd="0" presId="urn:microsoft.com/office/officeart/2005/8/layout/venn2"/>
    <dgm:cxn modelId="{4916831F-4F14-9245-8B54-6E2DC547FD69}" type="presParOf" srcId="{30C32311-1249-F748-811C-2AD602BD3116}" destId="{97033430-1A25-EC45-9F7A-5F264861BDDB}" srcOrd="2" destOrd="0" presId="urn:microsoft.com/office/officeart/2005/8/layout/venn2"/>
    <dgm:cxn modelId="{F7A7457C-6A48-4F49-9022-E61820F3EE6B}" type="presParOf" srcId="{97033430-1A25-EC45-9F7A-5F264861BDDB}" destId="{AEB00399-22A3-234A-8976-A2ADC6A3ACC5}" srcOrd="0" destOrd="0" presId="urn:microsoft.com/office/officeart/2005/8/layout/venn2"/>
    <dgm:cxn modelId="{F59F6C00-BF23-D541-BA0D-52134B4933EB}" type="presParOf" srcId="{97033430-1A25-EC45-9F7A-5F264861BDDB}" destId="{FE61E808-0106-9148-8C95-A96DAF10EFC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C0427-CF88-7840-BFDB-DD80C118A0FF}">
      <dsp:nvSpPr>
        <dsp:cNvPr id="0" name=""/>
        <dsp:cNvSpPr/>
      </dsp:nvSpPr>
      <dsp:spPr>
        <a:xfrm>
          <a:off x="2382921" y="0"/>
          <a:ext cx="3429000" cy="3429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de-DE" sz="1600" kern="1200" dirty="0"/>
            <a:t>Individual </a:t>
          </a:r>
          <a:r>
            <a:rPr lang="de-DE" sz="1600" kern="1200" dirty="0" err="1"/>
            <a:t>perspective</a:t>
          </a:r>
          <a:endParaRPr lang="de-DE" sz="1600" kern="1200" dirty="0"/>
        </a:p>
      </dsp:txBody>
      <dsp:txXfrm>
        <a:off x="3498203" y="171449"/>
        <a:ext cx="1198435" cy="514350"/>
      </dsp:txXfrm>
    </dsp:sp>
    <dsp:sp modelId="{DA56E7C4-FD65-6F40-8018-A4BD038BE20E}">
      <dsp:nvSpPr>
        <dsp:cNvPr id="0" name=""/>
        <dsp:cNvSpPr/>
      </dsp:nvSpPr>
      <dsp:spPr>
        <a:xfrm>
          <a:off x="2811546" y="857249"/>
          <a:ext cx="2571750" cy="257175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de-DE" sz="1600" kern="1200" dirty="0" err="1"/>
            <a:t>Structural</a:t>
          </a:r>
          <a:r>
            <a:rPr lang="de-DE" sz="1600" kern="1200" dirty="0"/>
            <a:t> </a:t>
          </a:r>
          <a:r>
            <a:rPr lang="de-DE" sz="1600" kern="1200" dirty="0" err="1"/>
            <a:t>perspective</a:t>
          </a:r>
          <a:endParaRPr lang="de-DE" sz="1600" kern="1200" dirty="0"/>
        </a:p>
      </dsp:txBody>
      <dsp:txXfrm>
        <a:off x="3498203" y="1017984"/>
        <a:ext cx="1198435" cy="482203"/>
      </dsp:txXfrm>
    </dsp:sp>
    <dsp:sp modelId="{AEB00399-22A3-234A-8976-A2ADC6A3ACC5}">
      <dsp:nvSpPr>
        <dsp:cNvPr id="0" name=""/>
        <dsp:cNvSpPr/>
      </dsp:nvSpPr>
      <dsp:spPr>
        <a:xfrm>
          <a:off x="3240171" y="1714500"/>
          <a:ext cx="1714500" cy="17145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de-DE" sz="1600" kern="1200" dirty="0"/>
            <a:t>Formal </a:t>
          </a:r>
          <a:r>
            <a:rPr lang="de-DE" sz="1600" kern="1200" dirty="0" err="1"/>
            <a:t>perspective</a:t>
          </a:r>
          <a:endParaRPr lang="de-DE" sz="1600" kern="1200" dirty="0"/>
        </a:p>
      </dsp:txBody>
      <dsp:txXfrm>
        <a:off x="3491253" y="2143125"/>
        <a:ext cx="1212334" cy="85725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2F70D2-5293-4E7C-B3A8-3D6A290C9A05}" type="datetimeFigureOut">
              <a:rPr lang="de-DE" smtClean="0"/>
              <a:pPr/>
              <a:t>29.08.2023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6340F1-05AF-4B90-B4A7-8D90F677B99A}" type="slidenum">
              <a:rPr lang="de-DE" smtClean="0"/>
              <a:pPr/>
              <a:t>‹Nr.›</a:t>
            </a:fld>
            <a:endParaRPr lang="de-DE"/>
          </a:p>
        </p:txBody>
      </p:sp>
    </p:spTree>
    <p:extLst>
      <p:ext uri="{BB962C8B-B14F-4D97-AF65-F5344CB8AC3E}">
        <p14:creationId xmlns:p14="http://schemas.microsoft.com/office/powerpoint/2010/main" val="2175190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30301-E527-46B8-9863-C3D2C740A9BD}" type="datetimeFigureOut">
              <a:rPr lang="de-DE" smtClean="0"/>
              <a:pPr/>
              <a:t>29.08.2023</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24780-DB00-4A87-AF52-AE94F8FBEF0E}" type="slidenum">
              <a:rPr lang="de-DE" smtClean="0"/>
              <a:pPr/>
              <a:t>‹Nr.›</a:t>
            </a:fld>
            <a:endParaRPr lang="de-DE"/>
          </a:p>
        </p:txBody>
      </p:sp>
    </p:spTree>
    <p:extLst>
      <p:ext uri="{BB962C8B-B14F-4D97-AF65-F5344CB8AC3E}">
        <p14:creationId xmlns:p14="http://schemas.microsoft.com/office/powerpoint/2010/main" val="38018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DC837A0-3F0F-4539-87DB-BF73527050FF}" type="slidenum">
              <a:rPr lang="de-DE" smtClean="0"/>
              <a:pPr/>
              <a:t>2</a:t>
            </a:fld>
            <a:endParaRPr lang="de-DE"/>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2133155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Sustainability communication as information … or: stimulation, engagement, starting point of new ideas … </a:t>
            </a:r>
          </a:p>
        </p:txBody>
      </p:sp>
      <p:sp>
        <p:nvSpPr>
          <p:cNvPr id="4" name="Foliennummernplatzhalter 3"/>
          <p:cNvSpPr>
            <a:spLocks noGrp="1"/>
          </p:cNvSpPr>
          <p:nvPr>
            <p:ph type="sldNum" sz="quarter" idx="5"/>
          </p:nvPr>
        </p:nvSpPr>
        <p:spPr/>
        <p:txBody>
          <a:bodyPr/>
          <a:lstStyle/>
          <a:p>
            <a:fld id="{83824780-DB00-4A87-AF52-AE94F8FBEF0E}" type="slidenum">
              <a:rPr lang="de-DE" smtClean="0"/>
              <a:pPr/>
              <a:t>13</a:t>
            </a:fld>
            <a:endParaRPr lang="de-DE"/>
          </a:p>
        </p:txBody>
      </p:sp>
    </p:spTree>
    <p:extLst>
      <p:ext uri="{BB962C8B-B14F-4D97-AF65-F5344CB8AC3E}">
        <p14:creationId xmlns:p14="http://schemas.microsoft.com/office/powerpoint/2010/main" val="1037530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527E287-346A-8245-83DD-A1D603B02AED}" type="slidenum">
              <a:rPr lang="de-DE" smtClean="0"/>
              <a:t>14</a:t>
            </a:fld>
            <a:endParaRPr lang="de-DE"/>
          </a:p>
        </p:txBody>
      </p:sp>
    </p:spTree>
    <p:extLst>
      <p:ext uri="{BB962C8B-B14F-4D97-AF65-F5344CB8AC3E}">
        <p14:creationId xmlns:p14="http://schemas.microsoft.com/office/powerpoint/2010/main" val="420553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527E287-346A-8245-83DD-A1D603B02AED}" type="slidenum">
              <a:rPr lang="de-DE" smtClean="0"/>
              <a:t>15</a:t>
            </a:fld>
            <a:endParaRPr lang="de-DE"/>
          </a:p>
        </p:txBody>
      </p:sp>
    </p:spTree>
    <p:extLst>
      <p:ext uri="{BB962C8B-B14F-4D97-AF65-F5344CB8AC3E}">
        <p14:creationId xmlns:p14="http://schemas.microsoft.com/office/powerpoint/2010/main" val="4222097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Changes</a:t>
            </a:r>
            <a:r>
              <a:rPr lang="de-DE" dirty="0"/>
              <a:t> in </a:t>
            </a:r>
            <a:r>
              <a:rPr lang="de-DE" dirty="0" err="1"/>
              <a:t>journalism</a:t>
            </a:r>
            <a:r>
              <a:rPr lang="de-DE" dirty="0"/>
              <a:t>, - </a:t>
            </a:r>
            <a:r>
              <a:rPr lang="de-DE" dirty="0" err="1"/>
              <a:t>functions</a:t>
            </a:r>
            <a:r>
              <a:rPr lang="de-DE" dirty="0"/>
              <a:t> („original normative </a:t>
            </a:r>
            <a:r>
              <a:rPr lang="de-DE" dirty="0" err="1"/>
              <a:t>framwork</a:t>
            </a:r>
            <a:r>
              <a:rPr lang="de-DE" dirty="0"/>
              <a:t>) </a:t>
            </a:r>
          </a:p>
          <a:p>
            <a:endParaRPr lang="de-DE" dirty="0"/>
          </a:p>
          <a:p>
            <a:r>
              <a:rPr lang="de-DE" dirty="0" err="1"/>
              <a:t>the</a:t>
            </a:r>
            <a:r>
              <a:rPr lang="de-DE" dirty="0"/>
              <a:t> </a:t>
            </a:r>
            <a:r>
              <a:rPr lang="de-DE" dirty="0" err="1"/>
              <a:t>grand</a:t>
            </a:r>
            <a:r>
              <a:rPr lang="de-DE" dirty="0"/>
              <a:t> </a:t>
            </a:r>
            <a:r>
              <a:rPr lang="de-DE" dirty="0" err="1"/>
              <a:t>challenges</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latin typeface="+mn-lt"/>
              </a:rPr>
              <a:t>Out </a:t>
            </a:r>
            <a:r>
              <a:rPr lang="de-AT" dirty="0" err="1">
                <a:latin typeface="+mn-lt"/>
              </a:rPr>
              <a:t>there</a:t>
            </a:r>
            <a:r>
              <a:rPr lang="de-AT" dirty="0">
                <a:latin typeface="+mn-lt"/>
              </a:rPr>
              <a:t>, </a:t>
            </a:r>
            <a:r>
              <a:rPr lang="de-AT" dirty="0" err="1">
                <a:latin typeface="+mn-lt"/>
              </a:rPr>
              <a:t>there</a:t>
            </a:r>
            <a:r>
              <a:rPr lang="de-AT" dirty="0">
                <a:latin typeface="+mn-lt"/>
              </a:rPr>
              <a:t> </a:t>
            </a:r>
            <a:r>
              <a:rPr lang="de-AT" dirty="0" err="1">
                <a:latin typeface="+mn-lt"/>
              </a:rPr>
              <a:t>are</a:t>
            </a:r>
            <a:r>
              <a:rPr lang="de-AT" dirty="0">
                <a:latin typeface="+mn-lt"/>
              </a:rPr>
              <a:t> </a:t>
            </a:r>
            <a:r>
              <a:rPr lang="de-AT" dirty="0" err="1">
                <a:latin typeface="+mn-lt"/>
              </a:rPr>
              <a:t>more</a:t>
            </a:r>
            <a:r>
              <a:rPr lang="de-AT" dirty="0">
                <a:latin typeface="+mn-lt"/>
              </a:rPr>
              <a:t> </a:t>
            </a:r>
            <a:r>
              <a:rPr lang="de-AT" dirty="0" err="1">
                <a:latin typeface="+mn-lt"/>
              </a:rPr>
              <a:t>arguments</a:t>
            </a:r>
            <a:r>
              <a:rPr lang="de-AT" dirty="0">
                <a:latin typeface="+mn-lt"/>
              </a:rPr>
              <a:t> &amp; </a:t>
            </a:r>
            <a:r>
              <a:rPr lang="de-AT" dirty="0" err="1">
                <a:latin typeface="+mn-lt"/>
              </a:rPr>
              <a:t>perspectives</a:t>
            </a:r>
            <a:r>
              <a:rPr lang="de-AT" dirty="0">
                <a:latin typeface="+mn-lt"/>
              </a:rPr>
              <a:t>, </a:t>
            </a:r>
            <a:r>
              <a:rPr lang="de-AT" dirty="0" err="1">
                <a:latin typeface="+mn-lt"/>
              </a:rPr>
              <a:t>new</a:t>
            </a:r>
            <a:r>
              <a:rPr lang="de-AT" dirty="0">
                <a:latin typeface="+mn-lt"/>
              </a:rPr>
              <a:t> </a:t>
            </a:r>
            <a:r>
              <a:rPr lang="de-AT" dirty="0" err="1">
                <a:latin typeface="+mn-lt"/>
              </a:rPr>
              <a:t>forms</a:t>
            </a:r>
            <a:r>
              <a:rPr lang="de-AT" dirty="0">
                <a:latin typeface="+mn-lt"/>
              </a:rPr>
              <a:t> </a:t>
            </a:r>
            <a:r>
              <a:rPr lang="de-AT" dirty="0" err="1">
                <a:latin typeface="+mn-lt"/>
              </a:rPr>
              <a:t>of</a:t>
            </a:r>
            <a:r>
              <a:rPr lang="de-AT" dirty="0">
                <a:latin typeface="+mn-lt"/>
              </a:rPr>
              <a:t> </a:t>
            </a:r>
            <a:r>
              <a:rPr lang="de-AT" dirty="0" err="1">
                <a:latin typeface="+mn-lt"/>
              </a:rPr>
              <a:t>polarization</a:t>
            </a:r>
            <a:r>
              <a:rPr lang="de-AT" dirty="0">
                <a:latin typeface="+mn-lt"/>
              </a:rPr>
              <a:t> &amp; </a:t>
            </a:r>
            <a:r>
              <a:rPr lang="de-AT" dirty="0" err="1">
                <a:latin typeface="+mn-lt"/>
              </a:rPr>
              <a:t>new</a:t>
            </a:r>
            <a:r>
              <a:rPr lang="de-AT" dirty="0">
                <a:latin typeface="+mn-lt"/>
              </a:rPr>
              <a:t> </a:t>
            </a:r>
            <a:r>
              <a:rPr lang="de-AT" dirty="0" err="1">
                <a:latin typeface="+mn-lt"/>
              </a:rPr>
              <a:t>contexts</a:t>
            </a:r>
            <a:r>
              <a:rPr lang="de-AT" dirty="0">
                <a:latin typeface="+mn-lt"/>
              </a:rPr>
              <a:t> </a:t>
            </a:r>
            <a:r>
              <a:rPr lang="de-AT" dirty="0" err="1">
                <a:latin typeface="+mn-lt"/>
              </a:rPr>
              <a:t>and</a:t>
            </a:r>
            <a:r>
              <a:rPr lang="de-AT" dirty="0">
                <a:latin typeface="+mn-lt"/>
              </a:rPr>
              <a:t> </a:t>
            </a:r>
            <a:r>
              <a:rPr lang="de-AT" dirty="0" err="1">
                <a:latin typeface="+mn-lt"/>
              </a:rPr>
              <a:t>contextual</a:t>
            </a:r>
            <a:r>
              <a:rPr lang="de-AT" dirty="0">
                <a:latin typeface="+mn-lt"/>
              </a:rPr>
              <a:t> </a:t>
            </a:r>
            <a:r>
              <a:rPr lang="de-AT" dirty="0" err="1">
                <a:latin typeface="+mn-lt"/>
              </a:rPr>
              <a:t>clues</a:t>
            </a:r>
            <a:r>
              <a:rPr lang="de-AT" dirty="0">
                <a:latin typeface="+mn-lt"/>
              </a:rPr>
              <a:t> (</a:t>
            </a:r>
            <a:r>
              <a:rPr lang="de-AT" dirty="0" err="1">
                <a:latin typeface="+mn-lt"/>
              </a:rPr>
              <a:t>thinking</a:t>
            </a:r>
            <a:r>
              <a:rPr lang="de-AT" dirty="0">
                <a:latin typeface="+mn-lt"/>
              </a:rPr>
              <a:t> </a:t>
            </a:r>
            <a:r>
              <a:rPr lang="de-AT" dirty="0" err="1">
                <a:latin typeface="+mn-lt"/>
              </a:rPr>
              <a:t>of</a:t>
            </a:r>
            <a:r>
              <a:rPr lang="de-AT" dirty="0">
                <a:latin typeface="+mn-lt"/>
              </a:rPr>
              <a:t> PR </a:t>
            </a:r>
            <a:r>
              <a:rPr lang="de-AT" dirty="0" err="1">
                <a:latin typeface="+mn-lt"/>
              </a:rPr>
              <a:t>influence</a:t>
            </a:r>
            <a:r>
              <a:rPr lang="de-AT" dirty="0">
                <a:latin typeface="+mn-lt"/>
              </a:rPr>
              <a:t> etc.)</a:t>
            </a:r>
          </a:p>
          <a:p>
            <a:endParaRPr lang="de-DE" dirty="0"/>
          </a:p>
          <a:p>
            <a:r>
              <a:rPr lang="de-AT" sz="1200" b="1" dirty="0" err="1">
                <a:latin typeface="+mn-lt"/>
              </a:rPr>
              <a:t>Watchdog</a:t>
            </a:r>
            <a:r>
              <a:rPr lang="de-AT" sz="1200" b="1" dirty="0">
                <a:latin typeface="+mn-lt"/>
              </a:rPr>
              <a:t>? </a:t>
            </a:r>
            <a:r>
              <a:rPr lang="de-AT" sz="1200" b="1" dirty="0" err="1">
                <a:latin typeface="+mn-lt"/>
              </a:rPr>
              <a:t>Or</a:t>
            </a:r>
            <a:r>
              <a:rPr lang="de-AT" sz="1200" b="1" dirty="0">
                <a:latin typeface="+mn-lt"/>
              </a:rPr>
              <a:t> </a:t>
            </a:r>
            <a:r>
              <a:rPr lang="de-AT" sz="1200" b="1" dirty="0" err="1">
                <a:latin typeface="+mn-lt"/>
              </a:rPr>
              <a:t>cheerleader</a:t>
            </a:r>
            <a:r>
              <a:rPr lang="de-AT" sz="1200" b="1" dirty="0">
                <a:latin typeface="+mn-lt"/>
              </a:rPr>
              <a:t>? </a:t>
            </a:r>
            <a:r>
              <a:rPr lang="de-AT" sz="1200" dirty="0" err="1">
                <a:latin typeface="+mn-lt"/>
              </a:rPr>
              <a:t>Thinking</a:t>
            </a:r>
            <a:r>
              <a:rPr lang="de-AT" sz="1200" dirty="0">
                <a:latin typeface="+mn-lt"/>
              </a:rPr>
              <a:t> </a:t>
            </a:r>
            <a:r>
              <a:rPr lang="de-AT" sz="1200" dirty="0" err="1">
                <a:latin typeface="+mn-lt"/>
              </a:rPr>
              <a:t>of</a:t>
            </a:r>
            <a:r>
              <a:rPr lang="de-AT" sz="1200" dirty="0">
                <a:latin typeface="+mn-lt"/>
              </a:rPr>
              <a:t> </a:t>
            </a:r>
            <a:r>
              <a:rPr lang="de-AT" sz="1200" dirty="0" err="1">
                <a:latin typeface="+mn-lt"/>
              </a:rPr>
              <a:t>new</a:t>
            </a:r>
            <a:r>
              <a:rPr lang="de-AT" sz="1200" dirty="0">
                <a:latin typeface="+mn-lt"/>
              </a:rPr>
              <a:t> </a:t>
            </a:r>
            <a:r>
              <a:rPr lang="de-AT" sz="1200" dirty="0" err="1">
                <a:latin typeface="+mn-lt"/>
              </a:rPr>
              <a:t>forms</a:t>
            </a:r>
            <a:r>
              <a:rPr lang="de-AT" sz="1200" dirty="0">
                <a:latin typeface="+mn-lt"/>
              </a:rPr>
              <a:t> </a:t>
            </a:r>
            <a:r>
              <a:rPr lang="de-AT" sz="1200" dirty="0" err="1">
                <a:latin typeface="+mn-lt"/>
              </a:rPr>
              <a:t>of</a:t>
            </a:r>
            <a:r>
              <a:rPr lang="de-AT" sz="1200" dirty="0">
                <a:latin typeface="+mn-lt"/>
              </a:rPr>
              <a:t> </a:t>
            </a:r>
            <a:r>
              <a:rPr lang="de-AT" sz="1200" dirty="0" err="1">
                <a:latin typeface="+mn-lt"/>
              </a:rPr>
              <a:t>journalism</a:t>
            </a:r>
            <a:r>
              <a:rPr lang="de-AT" sz="1200" dirty="0">
                <a:latin typeface="+mn-lt"/>
              </a:rPr>
              <a:t> like </a:t>
            </a:r>
            <a:r>
              <a:rPr lang="de-AT" sz="1200" dirty="0" err="1">
                <a:latin typeface="+mn-lt"/>
              </a:rPr>
              <a:t>crowdfunded</a:t>
            </a:r>
            <a:r>
              <a:rPr lang="de-AT" sz="1200" dirty="0">
                <a:latin typeface="+mn-lt"/>
              </a:rPr>
              <a:t> </a:t>
            </a:r>
            <a:r>
              <a:rPr lang="de-AT" sz="1200" dirty="0" err="1">
                <a:latin typeface="+mn-lt"/>
              </a:rPr>
              <a:t>journalism</a:t>
            </a:r>
            <a:r>
              <a:rPr lang="de-AT" sz="1200" dirty="0">
                <a:latin typeface="+mn-lt"/>
              </a:rPr>
              <a:t>, </a:t>
            </a:r>
            <a:r>
              <a:rPr lang="de-AT" sz="1200" dirty="0" err="1">
                <a:latin typeface="+mn-lt"/>
              </a:rPr>
              <a:t>donation-funded</a:t>
            </a:r>
            <a:r>
              <a:rPr lang="de-AT" sz="1200" dirty="0">
                <a:latin typeface="+mn-lt"/>
              </a:rPr>
              <a:t> </a:t>
            </a:r>
            <a:r>
              <a:rPr lang="de-AT" sz="1200" dirty="0" err="1">
                <a:latin typeface="+mn-lt"/>
              </a:rPr>
              <a:t>journalism</a:t>
            </a:r>
            <a:r>
              <a:rPr lang="de-AT" sz="1200" dirty="0">
                <a:latin typeface="+mn-lt"/>
              </a:rPr>
              <a:t>, </a:t>
            </a:r>
            <a:r>
              <a:rPr lang="de-AT" sz="1200" dirty="0" err="1">
                <a:latin typeface="+mn-lt"/>
              </a:rPr>
              <a:t>science</a:t>
            </a:r>
            <a:r>
              <a:rPr lang="de-AT" sz="1200" dirty="0">
                <a:latin typeface="+mn-lt"/>
              </a:rPr>
              <a:t> </a:t>
            </a:r>
            <a:r>
              <a:rPr lang="de-AT" sz="1200" dirty="0" err="1">
                <a:latin typeface="+mn-lt"/>
              </a:rPr>
              <a:t>media</a:t>
            </a:r>
            <a:r>
              <a:rPr lang="de-AT" sz="1200" dirty="0">
                <a:latin typeface="+mn-lt"/>
              </a:rPr>
              <a:t> </a:t>
            </a:r>
            <a:r>
              <a:rPr lang="de-AT" sz="1200" dirty="0" err="1">
                <a:latin typeface="+mn-lt"/>
              </a:rPr>
              <a:t>centers</a:t>
            </a:r>
            <a:r>
              <a:rPr lang="de-AT" sz="1200" dirty="0">
                <a:latin typeface="+mn-lt"/>
              </a:rPr>
              <a:t>/</a:t>
            </a:r>
            <a:r>
              <a:rPr lang="de-AT" sz="1200" dirty="0" err="1">
                <a:latin typeface="+mn-lt"/>
              </a:rPr>
              <a:t>independent</a:t>
            </a:r>
            <a:r>
              <a:rPr lang="de-AT" sz="1200" dirty="0">
                <a:latin typeface="+mn-lt"/>
              </a:rPr>
              <a:t> press </a:t>
            </a:r>
            <a:r>
              <a:rPr lang="de-AT" sz="1200" dirty="0" err="1">
                <a:latin typeface="+mn-lt"/>
              </a:rPr>
              <a:t>offices</a:t>
            </a:r>
            <a:r>
              <a:rPr lang="de-AT" sz="1200" dirty="0">
                <a:latin typeface="+mn-lt"/>
              </a:rPr>
              <a:t>, </a:t>
            </a:r>
            <a:r>
              <a:rPr lang="de-AT" sz="1200" dirty="0" err="1">
                <a:latin typeface="+mn-lt"/>
              </a:rPr>
              <a:t>bloggers</a:t>
            </a:r>
            <a:r>
              <a:rPr lang="de-AT" sz="1200" dirty="0">
                <a:latin typeface="+mn-lt"/>
              </a:rPr>
              <a:t>/</a:t>
            </a:r>
            <a:r>
              <a:rPr lang="de-AT" sz="1200" dirty="0" err="1">
                <a:latin typeface="+mn-lt"/>
              </a:rPr>
              <a:t>influencers</a:t>
            </a:r>
            <a:r>
              <a:rPr lang="de-AT" sz="1200" dirty="0">
                <a:latin typeface="+mn-lt"/>
              </a:rPr>
              <a:t>, </a:t>
            </a:r>
            <a:r>
              <a:rPr lang="de-AT" sz="1200" dirty="0" err="1">
                <a:latin typeface="+mn-lt"/>
              </a:rPr>
              <a:t>trolls</a:t>
            </a:r>
            <a:r>
              <a:rPr lang="de-AT" sz="1200" dirty="0">
                <a:latin typeface="+mn-lt"/>
              </a:rPr>
              <a:t> </a:t>
            </a:r>
          </a:p>
          <a:p>
            <a:endParaRPr lang="de-DE" dirty="0"/>
          </a:p>
        </p:txBody>
      </p:sp>
      <p:sp>
        <p:nvSpPr>
          <p:cNvPr id="4" name="Foliennummernplatzhalter 3"/>
          <p:cNvSpPr>
            <a:spLocks noGrp="1"/>
          </p:cNvSpPr>
          <p:nvPr>
            <p:ph type="sldNum" sz="quarter" idx="10"/>
          </p:nvPr>
        </p:nvSpPr>
        <p:spPr/>
        <p:txBody>
          <a:bodyPr/>
          <a:lstStyle/>
          <a:p>
            <a:fld id="{7527E287-346A-8245-83DD-A1D603B02AED}" type="slidenum">
              <a:rPr lang="de-DE" smtClean="0"/>
              <a:t>16</a:t>
            </a:fld>
            <a:endParaRPr lang="de-DE"/>
          </a:p>
        </p:txBody>
      </p:sp>
    </p:spTree>
    <p:extLst>
      <p:ext uri="{BB962C8B-B14F-4D97-AF65-F5344CB8AC3E}">
        <p14:creationId xmlns:p14="http://schemas.microsoft.com/office/powerpoint/2010/main" val="1584428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Marketing?!?  The </a:t>
            </a:r>
            <a:r>
              <a:rPr lang="de-DE" dirty="0" err="1"/>
              <a:t>other</a:t>
            </a:r>
            <a:r>
              <a:rPr lang="de-DE" dirty="0"/>
              <a:t> </a:t>
            </a:r>
            <a:r>
              <a:rPr lang="de-DE" dirty="0" err="1"/>
              <a:t>side</a:t>
            </a:r>
            <a:r>
              <a:rPr lang="de-DE" dirty="0"/>
              <a:t> </a:t>
            </a:r>
            <a:r>
              <a:rPr lang="de-DE" dirty="0" err="1"/>
              <a:t>of</a:t>
            </a:r>
            <a:r>
              <a:rPr lang="de-DE" dirty="0"/>
              <a:t> </a:t>
            </a:r>
            <a:r>
              <a:rPr lang="de-DE" dirty="0" err="1"/>
              <a:t>the</a:t>
            </a:r>
            <a:r>
              <a:rPr lang="de-DE" dirty="0"/>
              <a:t> </a:t>
            </a:r>
            <a:r>
              <a:rPr lang="de-DE" dirty="0" err="1"/>
              <a:t>desk</a:t>
            </a:r>
            <a:r>
              <a:rPr lang="de-DE" dirty="0"/>
              <a:t>....</a:t>
            </a:r>
          </a:p>
          <a:p>
            <a:endParaRPr lang="de-DE" dirty="0"/>
          </a:p>
          <a:p>
            <a:r>
              <a:rPr lang="de-DE" dirty="0" err="1"/>
              <a:t>evaluation</a:t>
            </a:r>
            <a:r>
              <a:rPr lang="de-DE" dirty="0"/>
              <a:t> - </a:t>
            </a:r>
            <a:r>
              <a:rPr lang="de-DE" dirty="0" err="1"/>
              <a:t>planning</a:t>
            </a:r>
            <a:r>
              <a:rPr lang="de-DE" dirty="0"/>
              <a:t> - </a:t>
            </a:r>
            <a:r>
              <a:rPr lang="de-DE" dirty="0" err="1"/>
              <a:t>realization</a:t>
            </a:r>
            <a:r>
              <a:rPr lang="de-DE" dirty="0"/>
              <a:t> - </a:t>
            </a:r>
            <a:r>
              <a:rPr lang="de-DE" dirty="0" err="1"/>
              <a:t>evaluation</a:t>
            </a:r>
            <a:endParaRPr lang="de-DE" dirty="0"/>
          </a:p>
          <a:p>
            <a:endParaRPr lang="de-DE" dirty="0"/>
          </a:p>
          <a:p>
            <a:r>
              <a:rPr lang="de-DE" dirty="0"/>
              <a:t>"MANAGEMENT", </a:t>
            </a:r>
            <a:r>
              <a:rPr lang="de-DE" dirty="0" err="1"/>
              <a:t>strategic</a:t>
            </a:r>
            <a:r>
              <a:rPr lang="de-DE" dirty="0"/>
              <a:t>, </a:t>
            </a:r>
            <a:r>
              <a:rPr lang="de-DE" dirty="0" err="1"/>
              <a:t>sees</a:t>
            </a:r>
            <a:r>
              <a:rPr lang="de-DE" dirty="0"/>
              <a:t> </a:t>
            </a:r>
            <a:r>
              <a:rPr lang="de-DE" dirty="0" err="1"/>
              <a:t>communication</a:t>
            </a:r>
            <a:r>
              <a:rPr lang="de-DE" dirty="0"/>
              <a:t> </a:t>
            </a:r>
            <a:r>
              <a:rPr lang="de-DE" dirty="0" err="1"/>
              <a:t>as</a:t>
            </a:r>
            <a:r>
              <a:rPr lang="de-DE" dirty="0"/>
              <a:t> INSTRUMENT!!! </a:t>
            </a:r>
            <a:r>
              <a:rPr lang="de-DE" dirty="0" err="1"/>
              <a:t>thinks</a:t>
            </a:r>
            <a:r>
              <a:rPr lang="de-DE" dirty="0"/>
              <a:t> </a:t>
            </a:r>
            <a:r>
              <a:rPr lang="de-DE" dirty="0" err="1"/>
              <a:t>baout</a:t>
            </a:r>
            <a:r>
              <a:rPr lang="de-DE" dirty="0"/>
              <a:t> </a:t>
            </a:r>
            <a:r>
              <a:rPr lang="de-DE" dirty="0" err="1"/>
              <a:t>channels</a:t>
            </a:r>
            <a:r>
              <a:rPr lang="de-DE" dirty="0"/>
              <a:t> etc.</a:t>
            </a:r>
          </a:p>
        </p:txBody>
      </p:sp>
      <p:sp>
        <p:nvSpPr>
          <p:cNvPr id="4" name="Foliennummernplatzhalter 3"/>
          <p:cNvSpPr>
            <a:spLocks noGrp="1"/>
          </p:cNvSpPr>
          <p:nvPr>
            <p:ph type="sldNum" sz="quarter" idx="5"/>
          </p:nvPr>
        </p:nvSpPr>
        <p:spPr/>
        <p:txBody>
          <a:bodyPr/>
          <a:lstStyle/>
          <a:p>
            <a:fld id="{7527E287-346A-8245-83DD-A1D603B02AED}" type="slidenum">
              <a:rPr lang="de-DE" smtClean="0"/>
              <a:t>17</a:t>
            </a:fld>
            <a:endParaRPr lang="de-DE"/>
          </a:p>
        </p:txBody>
      </p:sp>
    </p:spTree>
    <p:extLst>
      <p:ext uri="{BB962C8B-B14F-4D97-AF65-F5344CB8AC3E}">
        <p14:creationId xmlns:p14="http://schemas.microsoft.com/office/powerpoint/2010/main" val="1105263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“participatory” communicator roles (citizen journalists, blogger etc., Wall, 2017) challenge our established principles and practices of journalism (Neuberger, 2014; Lee-Wright et al., 2012; </a:t>
            </a:r>
            <a:r>
              <a:rPr lang="en-US" dirty="0" err="1"/>
              <a:t>Harcup</a:t>
            </a:r>
            <a:r>
              <a:rPr lang="en-US" dirty="0"/>
              <a:t>, 2004; Pavlik, 2011). </a:t>
            </a:r>
            <a:endParaRPr lang="de-DE" dirty="0"/>
          </a:p>
          <a:p>
            <a:endParaRPr lang="de-DE" dirty="0"/>
          </a:p>
        </p:txBody>
      </p:sp>
      <p:sp>
        <p:nvSpPr>
          <p:cNvPr id="4" name="Foliennummernplatzhalter 3"/>
          <p:cNvSpPr>
            <a:spLocks noGrp="1"/>
          </p:cNvSpPr>
          <p:nvPr>
            <p:ph type="sldNum" sz="quarter" idx="5"/>
          </p:nvPr>
        </p:nvSpPr>
        <p:spPr/>
        <p:txBody>
          <a:bodyPr/>
          <a:lstStyle/>
          <a:p>
            <a:fld id="{9CAFC0AA-A021-C142-9D73-BF6F3A2B1936}" type="slidenum">
              <a:rPr lang="de-DE" smtClean="0"/>
              <a:t>22</a:t>
            </a:fld>
            <a:endParaRPr lang="de-DE"/>
          </a:p>
        </p:txBody>
      </p:sp>
    </p:spTree>
    <p:extLst>
      <p:ext uri="{BB962C8B-B14F-4D97-AF65-F5344CB8AC3E}">
        <p14:creationId xmlns:p14="http://schemas.microsoft.com/office/powerpoint/2010/main" val="2985444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Digitalization</a:t>
            </a:r>
            <a:r>
              <a:rPr lang="de-DE" dirty="0"/>
              <a:t>, </a:t>
            </a:r>
            <a:r>
              <a:rPr lang="de-DE" dirty="0" err="1"/>
              <a:t>convergence</a:t>
            </a:r>
            <a:r>
              <a:rPr lang="de-DE" dirty="0"/>
              <a:t> </a:t>
            </a:r>
            <a:r>
              <a:rPr lang="de-DE" dirty="0" err="1"/>
              <a:t>and</a:t>
            </a:r>
            <a:r>
              <a:rPr lang="de-DE" dirty="0"/>
              <a:t> </a:t>
            </a:r>
            <a:r>
              <a:rPr lang="de-DE" dirty="0" err="1"/>
              <a:t>concentration</a:t>
            </a:r>
            <a:r>
              <a:rPr lang="de-DE" dirty="0"/>
              <a:t> – </a:t>
            </a:r>
            <a:r>
              <a:rPr lang="de-DE" dirty="0" err="1"/>
              <a:t>lead</a:t>
            </a:r>
            <a:r>
              <a:rPr lang="de-DE" dirty="0"/>
              <a:t> </a:t>
            </a:r>
            <a:r>
              <a:rPr lang="de-DE" dirty="0" err="1"/>
              <a:t>to</a:t>
            </a:r>
            <a:r>
              <a:rPr lang="de-DE" dirty="0"/>
              <a:t> a </a:t>
            </a:r>
            <a:r>
              <a:rPr lang="de-DE" dirty="0" err="1"/>
              <a:t>new</a:t>
            </a:r>
            <a:r>
              <a:rPr lang="de-DE" dirty="0"/>
              <a:t> </a:t>
            </a:r>
            <a:r>
              <a:rPr lang="de-DE" dirty="0" err="1"/>
              <a:t>media</a:t>
            </a:r>
            <a:r>
              <a:rPr lang="de-DE" dirty="0"/>
              <a:t> </a:t>
            </a:r>
            <a:r>
              <a:rPr lang="de-DE" dirty="0" err="1"/>
              <a:t>logic</a:t>
            </a:r>
            <a:r>
              <a:rPr lang="de-DE" dirty="0"/>
              <a:t>, </a:t>
            </a:r>
            <a:r>
              <a:rPr lang="de-DE" dirty="0" err="1"/>
              <a:t>new</a:t>
            </a:r>
            <a:r>
              <a:rPr lang="de-DE" dirty="0"/>
              <a:t> </a:t>
            </a:r>
            <a:r>
              <a:rPr lang="de-DE" dirty="0" err="1"/>
              <a:t>logic</a:t>
            </a:r>
            <a:r>
              <a:rPr lang="de-DE" dirty="0"/>
              <a:t> </a:t>
            </a:r>
            <a:r>
              <a:rPr lang="de-DE" dirty="0" err="1"/>
              <a:t>of</a:t>
            </a:r>
            <a:r>
              <a:rPr lang="de-DE" dirty="0"/>
              <a:t> </a:t>
            </a:r>
            <a:r>
              <a:rPr lang="de-DE" dirty="0" err="1"/>
              <a:t>production</a:t>
            </a:r>
            <a:r>
              <a:rPr lang="de-DE" dirty="0"/>
              <a:t>, </a:t>
            </a:r>
            <a:r>
              <a:rPr lang="de-DE" dirty="0" err="1"/>
              <a:t>produsage</a:t>
            </a:r>
            <a:r>
              <a:rPr lang="de-DE" dirty="0"/>
              <a:t> ...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Buzzwords</a:t>
            </a:r>
            <a:r>
              <a:rPr lang="de-DE" dirty="0"/>
              <a:t> – </a:t>
            </a:r>
            <a:r>
              <a:rPr lang="de-DE" dirty="0" err="1"/>
              <a:t>and</a:t>
            </a:r>
            <a:r>
              <a:rPr lang="de-DE" dirty="0"/>
              <a:t> </a:t>
            </a:r>
            <a:r>
              <a:rPr lang="de-DE" dirty="0" err="1"/>
              <a:t>related</a:t>
            </a:r>
            <a:r>
              <a:rPr lang="de-DE" dirty="0"/>
              <a:t> </a:t>
            </a:r>
            <a:r>
              <a:rPr lang="de-DE" dirty="0" err="1"/>
              <a:t>phenomena</a:t>
            </a:r>
            <a:r>
              <a:rPr lang="de-DE" dirty="0"/>
              <a:t> - like „</a:t>
            </a:r>
            <a:r>
              <a:rPr lang="de-DE" dirty="0" err="1"/>
              <a:t>big</a:t>
            </a:r>
            <a:r>
              <a:rPr lang="de-DE" dirty="0"/>
              <a:t> </a:t>
            </a:r>
            <a:r>
              <a:rPr lang="de-DE" dirty="0" err="1"/>
              <a:t>data</a:t>
            </a:r>
            <a:r>
              <a:rPr lang="de-DE" dirty="0"/>
              <a:t>“, „</a:t>
            </a:r>
            <a:r>
              <a:rPr lang="de-DE" dirty="0" err="1"/>
              <a:t>artificial</a:t>
            </a:r>
            <a:r>
              <a:rPr lang="de-DE" dirty="0"/>
              <a:t> </a:t>
            </a:r>
            <a:r>
              <a:rPr lang="de-DE" dirty="0" err="1"/>
              <a:t>intelligence</a:t>
            </a:r>
            <a:r>
              <a:rPr lang="de-DE" dirty="0"/>
              <a:t>“ </a:t>
            </a:r>
            <a:r>
              <a:rPr lang="de-DE" dirty="0" err="1"/>
              <a:t>and</a:t>
            </a:r>
            <a:r>
              <a:rPr lang="de-DE" dirty="0"/>
              <a:t> </a:t>
            </a:r>
            <a:r>
              <a:rPr lang="de-DE" dirty="0" err="1"/>
              <a:t>questions</a:t>
            </a:r>
            <a:r>
              <a:rPr lang="de-DE" dirty="0"/>
              <a:t> </a:t>
            </a:r>
            <a:r>
              <a:rPr lang="de-DE" dirty="0" err="1"/>
              <a:t>of</a:t>
            </a:r>
            <a:r>
              <a:rPr lang="de-DE" dirty="0"/>
              <a:t> </a:t>
            </a:r>
            <a:r>
              <a:rPr lang="de-DE" dirty="0" err="1"/>
              <a:t>regulation</a:t>
            </a:r>
            <a:r>
              <a:rPr lang="de-DE" dirty="0"/>
              <a:t> &amp; </a:t>
            </a:r>
            <a:r>
              <a:rPr lang="de-DE" dirty="0" err="1"/>
              <a:t>ethics</a:t>
            </a:r>
            <a:r>
              <a:rPr lang="de-DE" dirty="0"/>
              <a:t> -&gt; </a:t>
            </a:r>
          </a:p>
          <a:p>
            <a:r>
              <a:rPr lang="de-DE" dirty="0" err="1"/>
              <a:t>challenge</a:t>
            </a:r>
            <a:r>
              <a:rPr lang="de-DE" dirty="0"/>
              <a:t> </a:t>
            </a:r>
            <a:r>
              <a:rPr lang="de-DE" dirty="0" err="1"/>
              <a:t>communication</a:t>
            </a:r>
            <a:r>
              <a:rPr lang="de-DE" dirty="0"/>
              <a:t> </a:t>
            </a:r>
            <a:r>
              <a:rPr lang="de-DE" dirty="0" err="1"/>
              <a:t>practitioners</a:t>
            </a:r>
            <a:r>
              <a:rPr lang="de-DE" dirty="0"/>
              <a:t> – </a:t>
            </a:r>
            <a:r>
              <a:rPr lang="de-DE" dirty="0" err="1"/>
              <a:t>as</a:t>
            </a:r>
            <a:r>
              <a:rPr lang="de-DE" dirty="0"/>
              <a:t> </a:t>
            </a:r>
            <a:r>
              <a:rPr lang="de-DE" dirty="0" err="1"/>
              <a:t>well</a:t>
            </a:r>
            <a:r>
              <a:rPr lang="de-DE" dirty="0"/>
              <a:t> </a:t>
            </a:r>
            <a:r>
              <a:rPr lang="de-DE" dirty="0" err="1"/>
              <a:t>as</a:t>
            </a:r>
            <a:r>
              <a:rPr lang="de-DE" dirty="0"/>
              <a:t> </a:t>
            </a:r>
            <a:r>
              <a:rPr lang="de-DE" dirty="0" err="1"/>
              <a:t>us</a:t>
            </a:r>
            <a:r>
              <a:rPr lang="de-DE" dirty="0"/>
              <a:t>, </a:t>
            </a:r>
            <a:r>
              <a:rPr lang="de-DE" dirty="0" err="1"/>
              <a:t>media</a:t>
            </a:r>
            <a:r>
              <a:rPr lang="de-DE" dirty="0"/>
              <a:t>, </a:t>
            </a:r>
            <a:r>
              <a:rPr lang="de-DE" dirty="0" err="1"/>
              <a:t>language</a:t>
            </a:r>
            <a:r>
              <a:rPr lang="de-DE" dirty="0"/>
              <a:t>, </a:t>
            </a:r>
            <a:r>
              <a:rPr lang="de-DE" dirty="0" err="1"/>
              <a:t>communication</a:t>
            </a:r>
            <a:r>
              <a:rPr lang="de-DE" dirty="0"/>
              <a:t> </a:t>
            </a:r>
            <a:r>
              <a:rPr lang="de-DE" dirty="0" err="1"/>
              <a:t>and</a:t>
            </a:r>
            <a:r>
              <a:rPr lang="de-DE" dirty="0"/>
              <a:t> </a:t>
            </a:r>
            <a:r>
              <a:rPr lang="de-DE" dirty="0" err="1"/>
              <a:t>journalism</a:t>
            </a:r>
            <a:r>
              <a:rPr lang="de-DE" dirty="0"/>
              <a:t> </a:t>
            </a:r>
            <a:r>
              <a:rPr lang="de-DE" dirty="0" err="1"/>
              <a:t>researchers</a:t>
            </a:r>
            <a:r>
              <a:rPr lang="de-DE" dirty="0"/>
              <a:t> </a:t>
            </a:r>
            <a:r>
              <a:rPr lang="de-DE" dirty="0" err="1"/>
              <a:t>and</a:t>
            </a:r>
            <a:r>
              <a:rPr lang="de-DE" dirty="0"/>
              <a:t> </a:t>
            </a:r>
            <a:r>
              <a:rPr lang="de-DE" dirty="0" err="1"/>
              <a:t>social</a:t>
            </a:r>
            <a:r>
              <a:rPr lang="de-DE" dirty="0"/>
              <a:t> </a:t>
            </a:r>
            <a:r>
              <a:rPr lang="de-DE" dirty="0" err="1"/>
              <a:t>sciences</a:t>
            </a:r>
            <a:r>
              <a:rPr lang="de-DE" dirty="0"/>
              <a:t> in </a:t>
            </a:r>
            <a:r>
              <a:rPr lang="de-DE" dirty="0" err="1"/>
              <a:t>general</a:t>
            </a:r>
            <a:r>
              <a:rPr lang="de-DE" dirty="0"/>
              <a:t>...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These </a:t>
            </a:r>
            <a:r>
              <a:rPr lang="de-DE" dirty="0" err="1"/>
              <a:t>devlopments</a:t>
            </a:r>
            <a:r>
              <a:rPr lang="de-DE" dirty="0"/>
              <a:t> rock </a:t>
            </a:r>
            <a:r>
              <a:rPr lang="de-DE" dirty="0" err="1"/>
              <a:t>our</a:t>
            </a:r>
            <a:r>
              <a:rPr lang="de-DE" dirty="0"/>
              <a:t> </a:t>
            </a:r>
            <a:r>
              <a:rPr lang="de-DE" dirty="0" err="1"/>
              <a:t>field</a:t>
            </a:r>
            <a:r>
              <a:rPr lang="de-DE" dirty="0"/>
              <a:t>!</a:t>
            </a:r>
          </a:p>
          <a:p>
            <a:endParaRPr lang="de-DE" dirty="0"/>
          </a:p>
        </p:txBody>
      </p:sp>
      <p:sp>
        <p:nvSpPr>
          <p:cNvPr id="4" name="Foliennummernplatzhalter 3"/>
          <p:cNvSpPr>
            <a:spLocks noGrp="1"/>
          </p:cNvSpPr>
          <p:nvPr>
            <p:ph type="sldNum" sz="quarter" idx="10"/>
          </p:nvPr>
        </p:nvSpPr>
        <p:spPr/>
        <p:txBody>
          <a:bodyPr/>
          <a:lstStyle/>
          <a:p>
            <a:fld id="{7527E287-346A-8245-83DD-A1D603B02AED}" type="slidenum">
              <a:rPr lang="de-DE" smtClean="0"/>
              <a:t>23</a:t>
            </a:fld>
            <a:endParaRPr lang="de-DE"/>
          </a:p>
        </p:txBody>
      </p:sp>
    </p:spTree>
    <p:extLst>
      <p:ext uri="{BB962C8B-B14F-4D97-AF65-F5344CB8AC3E}">
        <p14:creationId xmlns:p14="http://schemas.microsoft.com/office/powerpoint/2010/main" val="3063243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1B15A6AD-CFFA-4E34-A65A-480C28B2AF22}" type="slidenum">
              <a:rPr lang="de-AT" smtClean="0"/>
              <a:pPr/>
              <a:t>24</a:t>
            </a:fld>
            <a:endParaRPr lang="de-AT"/>
          </a:p>
        </p:txBody>
      </p:sp>
    </p:spTree>
    <p:extLst>
      <p:ext uri="{BB962C8B-B14F-4D97-AF65-F5344CB8AC3E}">
        <p14:creationId xmlns:p14="http://schemas.microsoft.com/office/powerpoint/2010/main" val="2645488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CAFC0AA-A021-C142-9D73-BF6F3A2B1936}" type="slidenum">
              <a:rPr lang="de-DE" smtClean="0"/>
              <a:t>25</a:t>
            </a:fld>
            <a:endParaRPr lang="de-DE"/>
          </a:p>
        </p:txBody>
      </p:sp>
    </p:spTree>
    <p:extLst>
      <p:ext uri="{BB962C8B-B14F-4D97-AF65-F5344CB8AC3E}">
        <p14:creationId xmlns:p14="http://schemas.microsoft.com/office/powerpoint/2010/main" val="2496934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Fragen überlegen...</a:t>
            </a:r>
          </a:p>
        </p:txBody>
      </p:sp>
      <p:sp>
        <p:nvSpPr>
          <p:cNvPr id="4" name="Foliennummernplatzhalter 3"/>
          <p:cNvSpPr>
            <a:spLocks noGrp="1"/>
          </p:cNvSpPr>
          <p:nvPr>
            <p:ph type="sldNum" sz="quarter" idx="5"/>
          </p:nvPr>
        </p:nvSpPr>
        <p:spPr/>
        <p:txBody>
          <a:bodyPr/>
          <a:lstStyle/>
          <a:p>
            <a:fld id="{9CAFC0AA-A021-C142-9D73-BF6F3A2B1936}" type="slidenum">
              <a:rPr lang="de-DE" smtClean="0"/>
              <a:t>26</a:t>
            </a:fld>
            <a:endParaRPr lang="de-DE"/>
          </a:p>
        </p:txBody>
      </p:sp>
    </p:spTree>
    <p:extLst>
      <p:ext uri="{BB962C8B-B14F-4D97-AF65-F5344CB8AC3E}">
        <p14:creationId xmlns:p14="http://schemas.microsoft.com/office/powerpoint/2010/main" val="9392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E300E31-BE6B-41B7-B2AC-8E024A02AB1F}" type="slidenum">
              <a:rPr lang="de-DE" smtClean="0"/>
              <a:pPr/>
              <a:t>3</a:t>
            </a:fld>
            <a:endParaRPr lang="de-DE"/>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1276799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Fragen überlegen...</a:t>
            </a:r>
          </a:p>
        </p:txBody>
      </p:sp>
      <p:sp>
        <p:nvSpPr>
          <p:cNvPr id="4" name="Foliennummernplatzhalter 3"/>
          <p:cNvSpPr>
            <a:spLocks noGrp="1"/>
          </p:cNvSpPr>
          <p:nvPr>
            <p:ph type="sldNum" sz="quarter" idx="5"/>
          </p:nvPr>
        </p:nvSpPr>
        <p:spPr/>
        <p:txBody>
          <a:bodyPr/>
          <a:lstStyle/>
          <a:p>
            <a:fld id="{9CAFC0AA-A021-C142-9D73-BF6F3A2B1936}" type="slidenum">
              <a:rPr lang="de-DE" smtClean="0"/>
              <a:t>27</a:t>
            </a:fld>
            <a:endParaRPr lang="de-DE"/>
          </a:p>
        </p:txBody>
      </p:sp>
    </p:spTree>
    <p:extLst>
      <p:ext uri="{BB962C8B-B14F-4D97-AF65-F5344CB8AC3E}">
        <p14:creationId xmlns:p14="http://schemas.microsoft.com/office/powerpoint/2010/main" val="837314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 shift in news production and dissemination has occurred with power moving away from journalism to public relations (Davies, 2009). </a:t>
            </a:r>
          </a:p>
          <a:p>
            <a:pPr marL="0" marR="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The lit. we analysed focusses on …</a:t>
            </a: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baseline="0" dirty="0">
                <a:solidFill>
                  <a:schemeClr val="tx1"/>
                </a:solidFill>
                <a:effectLst/>
                <a:latin typeface="+mn-lt"/>
                <a:ea typeface="+mn-ea"/>
                <a:cs typeface="+mn-cs"/>
              </a:rPr>
              <a:t> </a:t>
            </a:r>
            <a:endParaRPr lang="de-AT" dirty="0"/>
          </a:p>
        </p:txBody>
      </p:sp>
      <p:sp>
        <p:nvSpPr>
          <p:cNvPr id="4" name="Foliennummernplatzhalter 3"/>
          <p:cNvSpPr>
            <a:spLocks noGrp="1"/>
          </p:cNvSpPr>
          <p:nvPr>
            <p:ph type="sldNum" sz="quarter" idx="10"/>
          </p:nvPr>
        </p:nvSpPr>
        <p:spPr/>
        <p:txBody>
          <a:bodyPr/>
          <a:lstStyle/>
          <a:p>
            <a:fld id="{1B15A6AD-CFFA-4E34-A65A-480C28B2AF22}" type="slidenum">
              <a:rPr lang="de-AT" smtClean="0"/>
              <a:pPr/>
              <a:t>28</a:t>
            </a:fld>
            <a:endParaRPr lang="de-AT"/>
          </a:p>
        </p:txBody>
      </p:sp>
    </p:spTree>
    <p:extLst>
      <p:ext uri="{BB962C8B-B14F-4D97-AF65-F5344CB8AC3E}">
        <p14:creationId xmlns:p14="http://schemas.microsoft.com/office/powerpoint/2010/main" val="1548883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29</a:t>
            </a:fld>
            <a:endParaRPr lang="de-DE"/>
          </a:p>
        </p:txBody>
      </p:sp>
    </p:spTree>
    <p:extLst>
      <p:ext uri="{BB962C8B-B14F-4D97-AF65-F5344CB8AC3E}">
        <p14:creationId xmlns:p14="http://schemas.microsoft.com/office/powerpoint/2010/main" val="3015390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Did</a:t>
            </a:r>
            <a:r>
              <a:rPr lang="de-DE" dirty="0"/>
              <a:t> </a:t>
            </a:r>
            <a:r>
              <a:rPr lang="de-DE" dirty="0" err="1"/>
              <a:t>you</a:t>
            </a:r>
            <a:r>
              <a:rPr lang="de-DE" dirty="0"/>
              <a:t> bring </a:t>
            </a:r>
            <a:r>
              <a:rPr lang="de-DE" dirty="0" err="1"/>
              <a:t>your</a:t>
            </a:r>
            <a:r>
              <a:rPr lang="de-DE" dirty="0"/>
              <a:t> „</a:t>
            </a:r>
            <a:r>
              <a:rPr lang="de-DE" dirty="0" err="1"/>
              <a:t>glasses</a:t>
            </a:r>
            <a:r>
              <a:rPr lang="de-DE" dirty="0"/>
              <a:t>“?!? </a:t>
            </a:r>
            <a:r>
              <a:rPr lang="de-DE" dirty="0" err="1"/>
              <a:t>What</a:t>
            </a:r>
            <a:r>
              <a:rPr lang="de-DE" dirty="0"/>
              <a:t> </a:t>
            </a:r>
            <a:r>
              <a:rPr lang="de-DE" dirty="0" err="1"/>
              <a:t>are</a:t>
            </a:r>
            <a:r>
              <a:rPr lang="de-DE" dirty="0"/>
              <a:t> </a:t>
            </a:r>
            <a:r>
              <a:rPr lang="de-DE" dirty="0" err="1"/>
              <a:t>the</a:t>
            </a:r>
            <a:r>
              <a:rPr lang="de-DE" dirty="0"/>
              <a:t> </a:t>
            </a:r>
            <a:r>
              <a:rPr lang="de-DE" dirty="0" err="1"/>
              <a:t>persepctives</a:t>
            </a:r>
            <a:r>
              <a:rPr lang="de-DE" dirty="0"/>
              <a:t> </a:t>
            </a:r>
            <a:r>
              <a:rPr lang="de-DE" dirty="0" err="1"/>
              <a:t>from</a:t>
            </a:r>
            <a:r>
              <a:rPr lang="de-DE" dirty="0"/>
              <a:t> </a:t>
            </a:r>
            <a:r>
              <a:rPr lang="de-DE" dirty="0" err="1"/>
              <a:t>which</a:t>
            </a:r>
            <a:r>
              <a:rPr lang="de-DE" dirty="0"/>
              <a:t> </a:t>
            </a:r>
            <a:r>
              <a:rPr lang="de-DE" dirty="0" err="1"/>
              <a:t>we‘re</a:t>
            </a:r>
            <a:r>
              <a:rPr lang="de-DE" dirty="0"/>
              <a:t> </a:t>
            </a:r>
            <a:r>
              <a:rPr lang="de-DE" dirty="0" err="1"/>
              <a:t>coming</a:t>
            </a:r>
            <a:r>
              <a:rPr lang="de-DE" dirty="0"/>
              <a:t> </a:t>
            </a:r>
            <a:r>
              <a:rPr lang="de-DE" dirty="0" err="1"/>
              <a:t>analysing</a:t>
            </a:r>
            <a:r>
              <a:rPr lang="de-DE" dirty="0"/>
              <a:t> </a:t>
            </a:r>
            <a:r>
              <a:rPr lang="de-DE" dirty="0" err="1"/>
              <a:t>wahts</a:t>
            </a:r>
            <a:r>
              <a:rPr lang="de-DE" dirty="0"/>
              <a:t> </a:t>
            </a:r>
            <a:r>
              <a:rPr lang="de-DE" dirty="0" err="1"/>
              <a:t>going</a:t>
            </a:r>
            <a:r>
              <a:rPr lang="de-DE" dirty="0"/>
              <a:t> on out </a:t>
            </a:r>
            <a:r>
              <a:rPr lang="de-DE" dirty="0" err="1"/>
              <a:t>there</a:t>
            </a:r>
            <a:r>
              <a:rPr lang="de-DE" dirty="0"/>
              <a:t>? ... </a:t>
            </a:r>
          </a:p>
          <a:p>
            <a:endParaRPr lang="de-DE" dirty="0"/>
          </a:p>
          <a:p>
            <a:r>
              <a:rPr lang="de-DE" dirty="0" err="1"/>
              <a:t>When</a:t>
            </a:r>
            <a:r>
              <a:rPr lang="de-DE" dirty="0"/>
              <a:t> </a:t>
            </a:r>
            <a:r>
              <a:rPr lang="de-DE" dirty="0" err="1"/>
              <a:t>we</a:t>
            </a:r>
            <a:r>
              <a:rPr lang="de-DE" dirty="0"/>
              <a:t> </a:t>
            </a:r>
            <a:r>
              <a:rPr lang="de-DE" dirty="0" err="1"/>
              <a:t>started</a:t>
            </a:r>
            <a:r>
              <a:rPr lang="de-DE" dirty="0"/>
              <a:t> on </a:t>
            </a:r>
            <a:r>
              <a:rPr lang="de-DE" dirty="0" err="1"/>
              <a:t>our</a:t>
            </a:r>
            <a:r>
              <a:rPr lang="de-DE" dirty="0"/>
              <a:t> „</a:t>
            </a:r>
            <a:r>
              <a:rPr lang="de-DE" dirty="0" err="1"/>
              <a:t>trip</a:t>
            </a:r>
            <a:r>
              <a:rPr lang="de-DE" dirty="0"/>
              <a:t>“ </a:t>
            </a:r>
            <a:r>
              <a:rPr lang="de-DE" dirty="0" err="1"/>
              <a:t>to</a:t>
            </a:r>
            <a:r>
              <a:rPr lang="de-DE" dirty="0"/>
              <a:t> </a:t>
            </a:r>
            <a:r>
              <a:rPr lang="de-DE" dirty="0" err="1"/>
              <a:t>understanding</a:t>
            </a:r>
            <a:r>
              <a:rPr lang="de-DE" dirty="0"/>
              <a:t> </a:t>
            </a:r>
            <a:r>
              <a:rPr lang="de-DE" dirty="0" err="1"/>
              <a:t>strategic</a:t>
            </a:r>
            <a:r>
              <a:rPr lang="de-DE" dirty="0"/>
              <a:t> </a:t>
            </a:r>
            <a:r>
              <a:rPr lang="de-DE" dirty="0" err="1"/>
              <a:t>communication</a:t>
            </a:r>
            <a:r>
              <a:rPr lang="de-DE" dirty="0"/>
              <a:t> </a:t>
            </a:r>
            <a:r>
              <a:rPr lang="de-DE" dirty="0" err="1"/>
              <a:t>we</a:t>
            </a:r>
            <a:r>
              <a:rPr lang="de-DE" dirty="0"/>
              <a:t> </a:t>
            </a:r>
            <a:r>
              <a:rPr lang="de-DE" dirty="0" err="1"/>
              <a:t>started</a:t>
            </a:r>
            <a:r>
              <a:rPr lang="de-DE" dirty="0"/>
              <a:t> </a:t>
            </a:r>
            <a:r>
              <a:rPr lang="de-DE" dirty="0" err="1"/>
              <a:t>with</a:t>
            </a:r>
            <a:r>
              <a:rPr lang="de-DE" dirty="0"/>
              <a:t> </a:t>
            </a:r>
            <a:r>
              <a:rPr lang="de-DE" dirty="0" err="1"/>
              <a:t>various</a:t>
            </a:r>
            <a:r>
              <a:rPr lang="de-DE" dirty="0"/>
              <a:t> </a:t>
            </a:r>
            <a:r>
              <a:rPr lang="de-DE" dirty="0" err="1"/>
              <a:t>theoretical</a:t>
            </a:r>
            <a:r>
              <a:rPr lang="de-DE" dirty="0"/>
              <a:t> </a:t>
            </a:r>
            <a:r>
              <a:rPr lang="de-DE" dirty="0" err="1"/>
              <a:t>approaches</a:t>
            </a:r>
            <a:r>
              <a:rPr lang="de-DE" dirty="0"/>
              <a:t> ... all </a:t>
            </a:r>
            <a:r>
              <a:rPr lang="de-DE" dirty="0" err="1"/>
              <a:t>exploring</a:t>
            </a:r>
            <a:r>
              <a:rPr lang="de-DE" dirty="0"/>
              <a:t> </a:t>
            </a:r>
            <a:r>
              <a:rPr lang="de-DE" dirty="0" err="1"/>
              <a:t>and</a:t>
            </a:r>
            <a:r>
              <a:rPr lang="de-DE" dirty="0"/>
              <a:t> </a:t>
            </a:r>
            <a:r>
              <a:rPr lang="de-DE" dirty="0" err="1"/>
              <a:t>explaining</a:t>
            </a:r>
            <a:r>
              <a:rPr lang="de-DE" dirty="0"/>
              <a:t> </a:t>
            </a:r>
            <a:r>
              <a:rPr lang="de-DE" dirty="0" err="1"/>
              <a:t>organizational</a:t>
            </a:r>
            <a:r>
              <a:rPr lang="de-DE" dirty="0"/>
              <a:t> </a:t>
            </a:r>
            <a:r>
              <a:rPr lang="de-DE" dirty="0" err="1"/>
              <a:t>communication</a:t>
            </a:r>
            <a:r>
              <a:rPr lang="de-DE" dirty="0"/>
              <a:t> </a:t>
            </a:r>
            <a:r>
              <a:rPr lang="de-DE" dirty="0" err="1"/>
              <a:t>and</a:t>
            </a:r>
            <a:r>
              <a:rPr lang="de-DE" dirty="0"/>
              <a:t> </a:t>
            </a:r>
            <a:r>
              <a:rPr lang="de-DE" dirty="0" err="1"/>
              <a:t>communictaio</a:t>
            </a:r>
            <a:r>
              <a:rPr lang="de-DE" dirty="0"/>
              <a:t> </a:t>
            </a:r>
            <a:r>
              <a:rPr lang="de-DE" dirty="0" err="1"/>
              <a:t>management</a:t>
            </a:r>
            <a:r>
              <a:rPr lang="de-DE" dirty="0"/>
              <a:t> </a:t>
            </a:r>
            <a:r>
              <a:rPr lang="de-DE" dirty="0" err="1"/>
              <a:t>with</a:t>
            </a:r>
            <a:r>
              <a:rPr lang="de-DE" dirty="0"/>
              <a:t> a „</a:t>
            </a:r>
            <a:r>
              <a:rPr lang="de-DE" dirty="0" err="1"/>
              <a:t>paradigm</a:t>
            </a:r>
            <a:r>
              <a:rPr lang="de-DE" dirty="0"/>
              <a:t>“/</a:t>
            </a:r>
            <a:r>
              <a:rPr lang="de-DE" dirty="0" err="1"/>
              <a:t>basic</a:t>
            </a:r>
            <a:r>
              <a:rPr lang="de-DE" dirty="0"/>
              <a:t> </a:t>
            </a:r>
            <a:r>
              <a:rPr lang="de-DE" dirty="0" err="1"/>
              <a:t>understanding</a:t>
            </a:r>
            <a:r>
              <a:rPr lang="de-DE" dirty="0"/>
              <a:t> in </a:t>
            </a:r>
            <a:r>
              <a:rPr lang="de-DE" dirty="0" err="1"/>
              <a:t>the</a:t>
            </a:r>
            <a:r>
              <a:rPr lang="de-DE" dirty="0"/>
              <a:t> </a:t>
            </a:r>
            <a:r>
              <a:rPr lang="de-DE" dirty="0" err="1"/>
              <a:t>background</a:t>
            </a:r>
            <a:r>
              <a:rPr lang="de-DE" dirty="0"/>
              <a:t> ... </a:t>
            </a:r>
          </a:p>
          <a:p>
            <a:endParaRPr lang="de-DE" dirty="0"/>
          </a:p>
          <a:p>
            <a:endParaRPr lang="de-DE" dirty="0"/>
          </a:p>
        </p:txBody>
      </p:sp>
      <p:sp>
        <p:nvSpPr>
          <p:cNvPr id="4" name="Foliennummernplatzhalter 3"/>
          <p:cNvSpPr>
            <a:spLocks noGrp="1"/>
          </p:cNvSpPr>
          <p:nvPr>
            <p:ph type="sldNum" sz="quarter" idx="5"/>
          </p:nvPr>
        </p:nvSpPr>
        <p:spPr/>
        <p:txBody>
          <a:bodyPr/>
          <a:lstStyle/>
          <a:p>
            <a:fld id="{9CAFC0AA-A021-C142-9D73-BF6F3A2B1936}" type="slidenum">
              <a:rPr lang="de-DE" smtClean="0"/>
              <a:t>4</a:t>
            </a:fld>
            <a:endParaRPr lang="de-DE"/>
          </a:p>
        </p:txBody>
      </p:sp>
    </p:spTree>
    <p:extLst>
      <p:ext uri="{BB962C8B-B14F-4D97-AF65-F5344CB8AC3E}">
        <p14:creationId xmlns:p14="http://schemas.microsoft.com/office/powerpoint/2010/main" val="3849038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Communication as </a:t>
            </a:r>
            <a:r>
              <a:rPr lang="en-AU" b="1" dirty="0"/>
              <a:t>structure </a:t>
            </a:r>
            <a:r>
              <a:rPr lang="en-AU" dirty="0"/>
              <a:t>&amp; </a:t>
            </a:r>
            <a:r>
              <a:rPr lang="en-AU" b="1" dirty="0"/>
              <a:t>process</a:t>
            </a:r>
          </a:p>
          <a:p>
            <a:endParaRPr lang="en-AU" dirty="0"/>
          </a:p>
          <a:p>
            <a:r>
              <a:rPr lang="en-AU" dirty="0"/>
              <a:t>We can look at communication as structure and process on three different levels!… </a:t>
            </a:r>
          </a:p>
        </p:txBody>
      </p:sp>
      <p:sp>
        <p:nvSpPr>
          <p:cNvPr id="4" name="Foliennummernplatzhalter 3"/>
          <p:cNvSpPr>
            <a:spLocks noGrp="1"/>
          </p:cNvSpPr>
          <p:nvPr>
            <p:ph type="sldNum" sz="quarter" idx="5"/>
          </p:nvPr>
        </p:nvSpPr>
        <p:spPr/>
        <p:txBody>
          <a:bodyPr/>
          <a:lstStyle/>
          <a:p>
            <a:fld id="{83824780-DB00-4A87-AF52-AE94F8FBEF0E}" type="slidenum">
              <a:rPr lang="de-DE" smtClean="0"/>
              <a:pPr/>
              <a:t>5</a:t>
            </a:fld>
            <a:endParaRPr lang="de-DE"/>
          </a:p>
        </p:txBody>
      </p:sp>
    </p:spTree>
    <p:extLst>
      <p:ext uri="{BB962C8B-B14F-4D97-AF65-F5344CB8AC3E}">
        <p14:creationId xmlns:p14="http://schemas.microsoft.com/office/powerpoint/2010/main" val="1179037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a:spcBef>
                <a:spcPts val="1200"/>
              </a:spcBef>
              <a:buAutoNum type="alphaUcPeriod"/>
            </a:pPr>
            <a:r>
              <a:rPr lang="de-DE" dirty="0"/>
              <a:t>Science </a:t>
            </a:r>
            <a:r>
              <a:rPr lang="de-DE" dirty="0" err="1"/>
              <a:t>Theory</a:t>
            </a:r>
            <a:endParaRPr lang="de-DE" dirty="0"/>
          </a:p>
          <a:p>
            <a:pPr marL="457200" indent="-457200">
              <a:spcBef>
                <a:spcPts val="1200"/>
              </a:spcBef>
              <a:buAutoNum type="alphaUcPeriod"/>
            </a:pPr>
            <a:r>
              <a:rPr lang="de-DE" dirty="0" err="1"/>
              <a:t>Why</a:t>
            </a:r>
            <a:r>
              <a:rPr lang="de-DE" dirty="0"/>
              <a:t> do </a:t>
            </a:r>
            <a:r>
              <a:rPr lang="de-DE" dirty="0" err="1"/>
              <a:t>we</a:t>
            </a:r>
            <a:r>
              <a:rPr lang="de-DE" dirty="0"/>
              <a:t> </a:t>
            </a:r>
            <a:r>
              <a:rPr lang="de-DE" dirty="0" err="1"/>
              <a:t>need</a:t>
            </a:r>
            <a:r>
              <a:rPr lang="de-DE" dirty="0"/>
              <a:t> „</a:t>
            </a:r>
            <a:r>
              <a:rPr lang="de-DE" dirty="0" err="1"/>
              <a:t>theories</a:t>
            </a:r>
            <a:r>
              <a:rPr lang="de-DE" dirty="0"/>
              <a:t>“?</a:t>
            </a:r>
          </a:p>
          <a:p>
            <a:pPr marL="457200" indent="-457200">
              <a:spcBef>
                <a:spcPts val="1200"/>
              </a:spcBef>
              <a:buAutoNum type="alphaUcPeriod"/>
            </a:pPr>
            <a:r>
              <a:rPr lang="de-DE" dirty="0" err="1"/>
              <a:t>What</a:t>
            </a:r>
            <a:r>
              <a:rPr lang="de-DE" dirty="0"/>
              <a:t> </a:t>
            </a:r>
            <a:r>
              <a:rPr lang="de-DE" dirty="0" err="1"/>
              <a:t>are</a:t>
            </a:r>
            <a:r>
              <a:rPr lang="de-DE" dirty="0"/>
              <a:t> </a:t>
            </a:r>
            <a:r>
              <a:rPr lang="de-DE" dirty="0" err="1"/>
              <a:t>the</a:t>
            </a:r>
            <a:r>
              <a:rPr lang="de-DE" dirty="0"/>
              <a:t> </a:t>
            </a:r>
            <a:r>
              <a:rPr lang="de-DE" dirty="0" err="1"/>
              <a:t>main</a:t>
            </a:r>
            <a:r>
              <a:rPr lang="de-DE" dirty="0"/>
              <a:t> </a:t>
            </a:r>
            <a:r>
              <a:rPr lang="de-DE" dirty="0" err="1"/>
              <a:t>paradigms</a:t>
            </a:r>
            <a:r>
              <a:rPr lang="de-DE" dirty="0"/>
              <a:t> </a:t>
            </a:r>
            <a:r>
              <a:rPr lang="de-DE" dirty="0" err="1"/>
              <a:t>we</a:t>
            </a:r>
            <a:r>
              <a:rPr lang="de-DE" dirty="0"/>
              <a:t> </a:t>
            </a:r>
            <a:r>
              <a:rPr lang="de-DE" dirty="0" err="1"/>
              <a:t>need</a:t>
            </a:r>
            <a:r>
              <a:rPr lang="de-DE" dirty="0"/>
              <a:t> </a:t>
            </a:r>
            <a:r>
              <a:rPr lang="de-DE" dirty="0" err="1"/>
              <a:t>to</a:t>
            </a:r>
            <a:r>
              <a:rPr lang="de-DE" dirty="0"/>
              <a:t> </a:t>
            </a:r>
            <a:r>
              <a:rPr lang="de-DE" dirty="0" err="1"/>
              <a:t>understand</a:t>
            </a:r>
            <a:r>
              <a:rPr lang="de-DE" dirty="0"/>
              <a:t> </a:t>
            </a:r>
            <a:r>
              <a:rPr lang="de-DE" dirty="0" err="1"/>
              <a:t>Sustainability</a:t>
            </a:r>
            <a:r>
              <a:rPr lang="de-DE" dirty="0"/>
              <a:t> Communication </a:t>
            </a:r>
            <a:r>
              <a:rPr lang="de-DE" dirty="0" err="1"/>
              <a:t>phenomena</a:t>
            </a:r>
            <a:r>
              <a:rPr lang="de-DE" dirty="0"/>
              <a:t>?</a:t>
            </a:r>
          </a:p>
        </p:txBody>
      </p:sp>
      <p:sp>
        <p:nvSpPr>
          <p:cNvPr id="4" name="Foliennummernplatzhalter 3"/>
          <p:cNvSpPr>
            <a:spLocks noGrp="1"/>
          </p:cNvSpPr>
          <p:nvPr>
            <p:ph type="sldNum" sz="quarter" idx="10"/>
          </p:nvPr>
        </p:nvSpPr>
        <p:spPr/>
        <p:txBody>
          <a:bodyPr/>
          <a:lstStyle/>
          <a:p>
            <a:fld id="{83824780-DB00-4A87-AF52-AE94F8FBEF0E}" type="slidenum">
              <a:rPr lang="de-DE" smtClean="0"/>
              <a:pPr/>
              <a:t>6</a:t>
            </a:fld>
            <a:endParaRPr lang="de-DE"/>
          </a:p>
        </p:txBody>
      </p:sp>
    </p:spTree>
    <p:extLst>
      <p:ext uri="{BB962C8B-B14F-4D97-AF65-F5344CB8AC3E}">
        <p14:creationId xmlns:p14="http://schemas.microsoft.com/office/powerpoint/2010/main" val="3720599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AU"/>
          </a:p>
        </p:txBody>
      </p:sp>
      <p:sp>
        <p:nvSpPr>
          <p:cNvPr id="4" name="Foliennummernplatzhalter 3"/>
          <p:cNvSpPr>
            <a:spLocks noGrp="1"/>
          </p:cNvSpPr>
          <p:nvPr>
            <p:ph type="sldNum" sz="quarter" idx="5"/>
          </p:nvPr>
        </p:nvSpPr>
        <p:spPr/>
        <p:txBody>
          <a:bodyPr/>
          <a:lstStyle/>
          <a:p>
            <a:fld id="{A91C5701-516C-1F46-87DE-602DC1871CF2}" type="slidenum">
              <a:rPr lang="en-AU" smtClean="0"/>
              <a:t>8</a:t>
            </a:fld>
            <a:endParaRPr lang="en-AU"/>
          </a:p>
        </p:txBody>
      </p:sp>
    </p:spTree>
    <p:extLst>
      <p:ext uri="{BB962C8B-B14F-4D97-AF65-F5344CB8AC3E}">
        <p14:creationId xmlns:p14="http://schemas.microsoft.com/office/powerpoint/2010/main" val="3142487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AU"/>
          </a:p>
        </p:txBody>
      </p:sp>
      <p:sp>
        <p:nvSpPr>
          <p:cNvPr id="4" name="Foliennummernplatzhalter 3"/>
          <p:cNvSpPr>
            <a:spLocks noGrp="1"/>
          </p:cNvSpPr>
          <p:nvPr>
            <p:ph type="sldNum" sz="quarter" idx="5"/>
          </p:nvPr>
        </p:nvSpPr>
        <p:spPr/>
        <p:txBody>
          <a:bodyPr/>
          <a:lstStyle/>
          <a:p>
            <a:fld id="{A91C5701-516C-1F46-87DE-602DC1871CF2}" type="slidenum">
              <a:rPr lang="en-AU" smtClean="0"/>
              <a:t>9</a:t>
            </a:fld>
            <a:endParaRPr lang="en-AU"/>
          </a:p>
        </p:txBody>
      </p:sp>
    </p:spTree>
    <p:extLst>
      <p:ext uri="{BB962C8B-B14F-4D97-AF65-F5344CB8AC3E}">
        <p14:creationId xmlns:p14="http://schemas.microsoft.com/office/powerpoint/2010/main" val="3065394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Bringing in the two perspectives on communication….</a:t>
            </a:r>
          </a:p>
        </p:txBody>
      </p:sp>
      <p:sp>
        <p:nvSpPr>
          <p:cNvPr id="4" name="Foliennummernplatzhalter 3"/>
          <p:cNvSpPr>
            <a:spLocks noGrp="1"/>
          </p:cNvSpPr>
          <p:nvPr>
            <p:ph type="sldNum" sz="quarter" idx="5"/>
          </p:nvPr>
        </p:nvSpPr>
        <p:spPr/>
        <p:txBody>
          <a:bodyPr/>
          <a:lstStyle/>
          <a:p>
            <a:fld id="{83824780-DB00-4A87-AF52-AE94F8FBEF0E}" type="slidenum">
              <a:rPr lang="de-DE" smtClean="0"/>
              <a:pPr/>
              <a:t>11</a:t>
            </a:fld>
            <a:endParaRPr lang="de-DE"/>
          </a:p>
        </p:txBody>
      </p:sp>
    </p:spTree>
    <p:extLst>
      <p:ext uri="{BB962C8B-B14F-4D97-AF65-F5344CB8AC3E}">
        <p14:creationId xmlns:p14="http://schemas.microsoft.com/office/powerpoint/2010/main" val="2152975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Exchange of information, knowledge …</a:t>
            </a:r>
          </a:p>
          <a:p>
            <a:r>
              <a:rPr lang="en-AU" dirty="0"/>
              <a:t>Or: sense - &amp; meaning making</a:t>
            </a:r>
          </a:p>
          <a:p>
            <a:endParaRPr lang="en-AU" dirty="0"/>
          </a:p>
          <a:p>
            <a:r>
              <a:rPr lang="de-AT" sz="1200" b="0" i="0" u="none" strike="noStrike" kern="1200" dirty="0" err="1">
                <a:solidFill>
                  <a:schemeClr val="tx1"/>
                </a:solidFill>
                <a:effectLst/>
                <a:latin typeface="+mn-lt"/>
                <a:ea typeface="+mn-ea"/>
                <a:cs typeface="+mn-cs"/>
              </a:rPr>
              <a:t>Sensemaking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or</a:t>
            </a:r>
            <a:r>
              <a:rPr lang="de-AT" sz="1200" b="0" i="0" u="none" strike="noStrike" kern="1200" dirty="0">
                <a:solidFill>
                  <a:schemeClr val="tx1"/>
                </a:solidFill>
                <a:effectLst/>
                <a:latin typeface="+mn-lt"/>
                <a:ea typeface="+mn-ea"/>
                <a:cs typeface="+mn-cs"/>
              </a:rPr>
              <a:t> sense-</a:t>
            </a:r>
            <a:r>
              <a:rPr lang="de-AT" sz="1200" b="0" i="0" u="none" strike="noStrike" kern="1200" dirty="0" err="1">
                <a:solidFill>
                  <a:schemeClr val="tx1"/>
                </a:solidFill>
                <a:effectLst/>
                <a:latin typeface="+mn-lt"/>
                <a:ea typeface="+mn-ea"/>
                <a:cs typeface="+mn-cs"/>
              </a:rPr>
              <a:t>making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is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process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by</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which</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people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give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meaning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to</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their</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collective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experiences</a:t>
            </a:r>
            <a:r>
              <a:rPr lang="de-AT" sz="1200" b="0" i="0" u="none" strike="noStrike" kern="1200" dirty="0">
                <a:solidFill>
                  <a:schemeClr val="tx1"/>
                </a:solidFill>
                <a:effectLst/>
                <a:latin typeface="+mn-lt"/>
                <a:ea typeface="+mn-ea"/>
                <a:cs typeface="+mn-cs"/>
              </a:rPr>
              <a:t>. ... </a:t>
            </a:r>
            <a:r>
              <a:rPr lang="de-AT" sz="1200" b="0" i="0" u="none" strike="noStrike" kern="1200" dirty="0" err="1">
                <a:solidFill>
                  <a:schemeClr val="tx1"/>
                </a:solidFill>
                <a:effectLst/>
                <a:latin typeface="+mn-lt"/>
                <a:ea typeface="+mn-ea"/>
                <a:cs typeface="+mn-cs"/>
              </a:rPr>
              <a:t>It</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has</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been</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defined</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as</a:t>
            </a:r>
            <a:r>
              <a:rPr lang="de-AT" sz="1200" b="0" i="0" u="none" strike="noStrike" kern="1200" dirty="0">
                <a:solidFill>
                  <a:schemeClr val="tx1"/>
                </a:solidFill>
                <a:effectLst/>
                <a:latin typeface="+mn-lt"/>
                <a:ea typeface="+mn-ea"/>
                <a:cs typeface="+mn-cs"/>
              </a:rPr>
              <a:t> "</a:t>
            </a:r>
            <a:r>
              <a:rPr lang="de-AT" sz="1200" b="1" i="0" u="none" strike="noStrike" kern="1200" dirty="0" err="1">
                <a:solidFill>
                  <a:schemeClr val="tx1"/>
                </a:solidFill>
                <a:effectLst/>
                <a:latin typeface="+mn-lt"/>
                <a:ea typeface="+mn-ea"/>
                <a:cs typeface="+mn-cs"/>
              </a:rPr>
              <a:t>the</a:t>
            </a:r>
            <a:r>
              <a:rPr lang="de-AT" sz="1200" b="1" i="0" u="none" strike="noStrike" kern="1200" dirty="0">
                <a:solidFill>
                  <a:schemeClr val="tx1"/>
                </a:solidFill>
                <a:effectLst/>
                <a:latin typeface="+mn-lt"/>
                <a:ea typeface="+mn-ea"/>
                <a:cs typeface="+mn-cs"/>
              </a:rPr>
              <a:t> </a:t>
            </a:r>
            <a:r>
              <a:rPr lang="de-AT" sz="1200" b="1" i="0" u="none" strike="noStrike" kern="1200" dirty="0" err="1">
                <a:solidFill>
                  <a:schemeClr val="tx1"/>
                </a:solidFill>
                <a:effectLst/>
                <a:latin typeface="+mn-lt"/>
                <a:ea typeface="+mn-ea"/>
                <a:cs typeface="+mn-cs"/>
              </a:rPr>
              <a:t>ongoing</a:t>
            </a:r>
            <a:r>
              <a:rPr lang="de-AT" sz="1200" b="1" i="0" u="none" strike="noStrike" kern="1200" dirty="0">
                <a:solidFill>
                  <a:schemeClr val="tx1"/>
                </a:solidFill>
                <a:effectLst/>
                <a:latin typeface="+mn-lt"/>
                <a:ea typeface="+mn-ea"/>
                <a:cs typeface="+mn-cs"/>
              </a:rPr>
              <a:t> </a:t>
            </a:r>
            <a:r>
              <a:rPr lang="de-AT" sz="1200" b="1" i="0" u="none" strike="noStrike" kern="1200" dirty="0" err="1">
                <a:solidFill>
                  <a:schemeClr val="tx1"/>
                </a:solidFill>
                <a:effectLst/>
                <a:latin typeface="+mn-lt"/>
                <a:ea typeface="+mn-ea"/>
                <a:cs typeface="+mn-cs"/>
              </a:rPr>
              <a:t>retrospective</a:t>
            </a:r>
            <a:r>
              <a:rPr lang="de-AT" sz="1200" b="1" i="0" u="none" strike="noStrike" kern="1200" dirty="0">
                <a:solidFill>
                  <a:schemeClr val="tx1"/>
                </a:solidFill>
                <a:effectLst/>
                <a:latin typeface="+mn-lt"/>
                <a:ea typeface="+mn-ea"/>
                <a:cs typeface="+mn-cs"/>
              </a:rPr>
              <a:t> </a:t>
            </a:r>
            <a:r>
              <a:rPr lang="de-AT" sz="1200" b="1" i="0" u="none" strike="noStrike" kern="1200" dirty="0" err="1">
                <a:solidFill>
                  <a:schemeClr val="tx1"/>
                </a:solidFill>
                <a:effectLst/>
                <a:latin typeface="+mn-lt"/>
                <a:ea typeface="+mn-ea"/>
                <a:cs typeface="+mn-cs"/>
              </a:rPr>
              <a:t>development</a:t>
            </a:r>
            <a:r>
              <a:rPr lang="de-AT" sz="1200" b="1" i="0" u="none" strike="noStrike" kern="1200" dirty="0">
                <a:solidFill>
                  <a:schemeClr val="tx1"/>
                </a:solidFill>
                <a:effectLst/>
                <a:latin typeface="+mn-lt"/>
                <a:ea typeface="+mn-ea"/>
                <a:cs typeface="+mn-cs"/>
              </a:rPr>
              <a:t> </a:t>
            </a:r>
            <a:r>
              <a:rPr lang="de-AT" sz="1200" b="1" i="0" u="none" strike="noStrike" kern="1200" dirty="0" err="1">
                <a:solidFill>
                  <a:schemeClr val="tx1"/>
                </a:solidFill>
                <a:effectLst/>
                <a:latin typeface="+mn-lt"/>
                <a:ea typeface="+mn-ea"/>
                <a:cs typeface="+mn-cs"/>
              </a:rPr>
              <a:t>of</a:t>
            </a:r>
            <a:r>
              <a:rPr lang="de-AT" sz="1200" b="1" i="0" u="none" strike="noStrike" kern="1200" dirty="0">
                <a:solidFill>
                  <a:schemeClr val="tx1"/>
                </a:solidFill>
                <a:effectLst/>
                <a:latin typeface="+mn-lt"/>
                <a:ea typeface="+mn-ea"/>
                <a:cs typeface="+mn-cs"/>
              </a:rPr>
              <a:t> plausible </a:t>
            </a:r>
            <a:r>
              <a:rPr lang="de-AT" sz="1200" b="1" i="0" u="none" strike="noStrike" kern="1200" dirty="0" err="1">
                <a:solidFill>
                  <a:schemeClr val="tx1"/>
                </a:solidFill>
                <a:effectLst/>
                <a:latin typeface="+mn-lt"/>
                <a:ea typeface="+mn-ea"/>
                <a:cs typeface="+mn-cs"/>
              </a:rPr>
              <a:t>images</a:t>
            </a:r>
            <a:r>
              <a:rPr lang="de-AT" sz="1200" b="1" i="0" u="none" strike="noStrike" kern="1200" dirty="0">
                <a:solidFill>
                  <a:schemeClr val="tx1"/>
                </a:solidFill>
                <a:effectLst/>
                <a:latin typeface="+mn-lt"/>
                <a:ea typeface="+mn-ea"/>
                <a:cs typeface="+mn-cs"/>
              </a:rPr>
              <a:t> </a:t>
            </a:r>
            <a:r>
              <a:rPr lang="de-AT" sz="1200" b="1" i="0" u="none" strike="noStrike" kern="1200" dirty="0" err="1">
                <a:solidFill>
                  <a:schemeClr val="tx1"/>
                </a:solidFill>
                <a:effectLst/>
                <a:latin typeface="+mn-lt"/>
                <a:ea typeface="+mn-ea"/>
                <a:cs typeface="+mn-cs"/>
              </a:rPr>
              <a:t>that</a:t>
            </a:r>
            <a:r>
              <a:rPr lang="de-AT" sz="1200" b="1" i="0" u="none" strike="noStrike" kern="1200" dirty="0">
                <a:solidFill>
                  <a:schemeClr val="tx1"/>
                </a:solidFill>
                <a:effectLst/>
                <a:latin typeface="+mn-lt"/>
                <a:ea typeface="+mn-ea"/>
                <a:cs typeface="+mn-cs"/>
              </a:rPr>
              <a:t> </a:t>
            </a:r>
            <a:r>
              <a:rPr lang="de-AT" sz="1200" b="1" i="0" u="none" strike="noStrike" kern="1200" dirty="0" err="1">
                <a:solidFill>
                  <a:schemeClr val="tx1"/>
                </a:solidFill>
                <a:effectLst/>
                <a:latin typeface="+mn-lt"/>
                <a:ea typeface="+mn-ea"/>
                <a:cs typeface="+mn-cs"/>
              </a:rPr>
              <a:t>rationalize</a:t>
            </a:r>
            <a:r>
              <a:rPr lang="de-AT" sz="1200" b="1" i="0" u="none" strike="noStrike" kern="1200" dirty="0">
                <a:solidFill>
                  <a:schemeClr val="tx1"/>
                </a:solidFill>
                <a:effectLst/>
                <a:latin typeface="+mn-lt"/>
                <a:ea typeface="+mn-ea"/>
                <a:cs typeface="+mn-cs"/>
              </a:rPr>
              <a:t> </a:t>
            </a:r>
            <a:r>
              <a:rPr lang="de-AT" sz="1200" b="1" i="0" u="none" strike="noStrike" kern="1200" dirty="0" err="1">
                <a:solidFill>
                  <a:schemeClr val="tx1"/>
                </a:solidFill>
                <a:effectLst/>
                <a:latin typeface="+mn-lt"/>
                <a:ea typeface="+mn-ea"/>
                <a:cs typeface="+mn-cs"/>
              </a:rPr>
              <a:t>what</a:t>
            </a:r>
            <a:r>
              <a:rPr lang="de-AT" sz="1200" b="1" i="0" u="none" strike="noStrike" kern="1200" dirty="0">
                <a:solidFill>
                  <a:schemeClr val="tx1"/>
                </a:solidFill>
                <a:effectLst/>
                <a:latin typeface="+mn-lt"/>
                <a:ea typeface="+mn-ea"/>
                <a:cs typeface="+mn-cs"/>
              </a:rPr>
              <a:t> </a:t>
            </a:r>
            <a:r>
              <a:rPr lang="de-AT" sz="1200" b="1" i="0" u="none" strike="noStrike" kern="1200" dirty="0" err="1">
                <a:solidFill>
                  <a:schemeClr val="tx1"/>
                </a:solidFill>
                <a:effectLst/>
                <a:latin typeface="+mn-lt"/>
                <a:ea typeface="+mn-ea"/>
                <a:cs typeface="+mn-cs"/>
              </a:rPr>
              <a:t>people</a:t>
            </a:r>
            <a:r>
              <a:rPr lang="de-AT" sz="1200" b="1" i="0" u="none" strike="noStrike" kern="1200" dirty="0">
                <a:solidFill>
                  <a:schemeClr val="tx1"/>
                </a:solidFill>
                <a:effectLst/>
                <a:latin typeface="+mn-lt"/>
                <a:ea typeface="+mn-ea"/>
                <a:cs typeface="+mn-cs"/>
              </a:rPr>
              <a:t> </a:t>
            </a:r>
            <a:r>
              <a:rPr lang="de-AT" sz="1200" b="1" i="0" u="none" strike="noStrike" kern="1200" dirty="0" err="1">
                <a:solidFill>
                  <a:schemeClr val="tx1"/>
                </a:solidFill>
                <a:effectLst/>
                <a:latin typeface="+mn-lt"/>
                <a:ea typeface="+mn-ea"/>
                <a:cs typeface="+mn-cs"/>
              </a:rPr>
              <a:t>are</a:t>
            </a:r>
            <a:r>
              <a:rPr lang="de-AT" sz="1200" b="1" i="0" u="none" strike="noStrike" kern="1200" dirty="0">
                <a:solidFill>
                  <a:schemeClr val="tx1"/>
                </a:solidFill>
                <a:effectLst/>
                <a:latin typeface="+mn-lt"/>
                <a:ea typeface="+mn-ea"/>
                <a:cs typeface="+mn-cs"/>
              </a:rPr>
              <a:t> </a:t>
            </a:r>
            <a:r>
              <a:rPr lang="de-AT" sz="1200" b="1" i="0" u="none" strike="noStrike" kern="1200" dirty="0" err="1">
                <a:solidFill>
                  <a:schemeClr val="tx1"/>
                </a:solidFill>
                <a:effectLst/>
                <a:latin typeface="+mn-lt"/>
                <a:ea typeface="+mn-ea"/>
                <a:cs typeface="+mn-cs"/>
              </a:rPr>
              <a:t>doing</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Weick</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Sutcliffe</a:t>
            </a:r>
            <a:r>
              <a:rPr lang="de-AT" sz="1200" b="0" i="0" u="none" strike="noStrike" kern="1200" dirty="0">
                <a:solidFill>
                  <a:schemeClr val="tx1"/>
                </a:solidFill>
                <a:effectLst/>
                <a:latin typeface="+mn-lt"/>
                <a:ea typeface="+mn-ea"/>
                <a:cs typeface="+mn-cs"/>
              </a:rPr>
              <a:t>, &amp; </a:t>
            </a:r>
            <a:r>
              <a:rPr lang="de-AT" sz="1200" b="0" i="0" u="none" strike="noStrike" kern="1200" dirty="0" err="1">
                <a:solidFill>
                  <a:schemeClr val="tx1"/>
                </a:solidFill>
                <a:effectLst/>
                <a:latin typeface="+mn-lt"/>
                <a:ea typeface="+mn-ea"/>
                <a:cs typeface="+mn-cs"/>
              </a:rPr>
              <a:t>Obstfeld</a:t>
            </a:r>
            <a:r>
              <a:rPr lang="de-AT" sz="1200" b="0" i="0" u="none" strike="noStrike" kern="1200" dirty="0">
                <a:solidFill>
                  <a:schemeClr val="tx1"/>
                </a:solidFill>
                <a:effectLst/>
                <a:latin typeface="+mn-lt"/>
                <a:ea typeface="+mn-ea"/>
                <a:cs typeface="+mn-cs"/>
              </a:rPr>
              <a:t>, 2005, p. 409).</a:t>
            </a:r>
            <a:endParaRPr lang="en-AU" dirty="0"/>
          </a:p>
        </p:txBody>
      </p:sp>
      <p:sp>
        <p:nvSpPr>
          <p:cNvPr id="4" name="Foliennummernplatzhalter 3"/>
          <p:cNvSpPr>
            <a:spLocks noGrp="1"/>
          </p:cNvSpPr>
          <p:nvPr>
            <p:ph type="sldNum" sz="quarter" idx="5"/>
          </p:nvPr>
        </p:nvSpPr>
        <p:spPr/>
        <p:txBody>
          <a:bodyPr/>
          <a:lstStyle/>
          <a:p>
            <a:fld id="{83824780-DB00-4A87-AF52-AE94F8FBEF0E}" type="slidenum">
              <a:rPr lang="de-DE" smtClean="0"/>
              <a:pPr/>
              <a:t>12</a:t>
            </a:fld>
            <a:endParaRPr lang="de-DE"/>
          </a:p>
        </p:txBody>
      </p:sp>
    </p:spTree>
    <p:extLst>
      <p:ext uri="{BB962C8B-B14F-4D97-AF65-F5344CB8AC3E}">
        <p14:creationId xmlns:p14="http://schemas.microsoft.com/office/powerpoint/2010/main" val="947853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18" name="Rechteck 17"/>
          <p:cNvSpPr/>
          <p:nvPr userDrawn="1"/>
        </p:nvSpPr>
        <p:spPr>
          <a:xfrm>
            <a:off x="0" y="1772816"/>
            <a:ext cx="12192000" cy="2304256"/>
          </a:xfrm>
          <a:prstGeom prst="rect">
            <a:avLst/>
          </a:prstGeom>
          <a:solidFill>
            <a:srgbClr val="861A59">
              <a:alpha val="80000"/>
            </a:srgbClr>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Verdana" pitchFamily="34" charset="0"/>
            </a:endParaRPr>
          </a:p>
        </p:txBody>
      </p:sp>
      <p:sp>
        <p:nvSpPr>
          <p:cNvPr id="11" name="Rechteck 10"/>
          <p:cNvSpPr/>
          <p:nvPr userDrawn="1"/>
        </p:nvSpPr>
        <p:spPr>
          <a:xfrm>
            <a:off x="0" y="3212976"/>
            <a:ext cx="11376587" cy="86409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166" name="Rectangle 46"/>
          <p:cNvSpPr>
            <a:spLocks noGrp="1" noChangeArrowheads="1"/>
          </p:cNvSpPr>
          <p:nvPr>
            <p:ph type="ctrTitle" sz="quarter" hasCustomPrompt="1"/>
          </p:nvPr>
        </p:nvSpPr>
        <p:spPr>
          <a:xfrm>
            <a:off x="1007533" y="1772817"/>
            <a:ext cx="10363200" cy="1470025"/>
          </a:xfrm>
          <a:prstGeom prst="rect">
            <a:avLst/>
          </a:prstGeom>
        </p:spPr>
        <p:txBody>
          <a:bodyPr>
            <a:normAutofit/>
          </a:bodyPr>
          <a:lstStyle>
            <a:lvl1pPr marL="0" indent="0" algn="l">
              <a:defRPr sz="4000" b="0" baseline="0">
                <a:solidFill>
                  <a:schemeClr val="bg1"/>
                </a:solidFill>
                <a:latin typeface="Verdana" pitchFamily="34" charset="0"/>
              </a:defRPr>
            </a:lvl1pPr>
          </a:lstStyle>
          <a:p>
            <a:r>
              <a:rPr lang="en-GB" noProof="0" dirty="0"/>
              <a:t>Title of the Chapter</a:t>
            </a:r>
          </a:p>
        </p:txBody>
      </p:sp>
      <p:sp>
        <p:nvSpPr>
          <p:cNvPr id="5167" name="Rectangle 47"/>
          <p:cNvSpPr>
            <a:spLocks noGrp="1" noChangeArrowheads="1"/>
          </p:cNvSpPr>
          <p:nvPr>
            <p:ph type="subTitle" sz="quarter" idx="1" hasCustomPrompt="1"/>
          </p:nvPr>
        </p:nvSpPr>
        <p:spPr>
          <a:xfrm>
            <a:off x="1007434" y="3429000"/>
            <a:ext cx="10369153" cy="432048"/>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2200" baseline="0">
                <a:solidFill>
                  <a:schemeClr val="bg1"/>
                </a:solidFill>
                <a:latin typeface="Verdana" pitchFamily="34" charset="0"/>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GB" noProof="0" dirty="0"/>
              <a:t>Lesson XX: Title</a:t>
            </a:r>
          </a:p>
          <a:p>
            <a:endParaRPr lang="en-GB" noProof="0" dirty="0"/>
          </a:p>
        </p:txBody>
      </p:sp>
      <p:sp>
        <p:nvSpPr>
          <p:cNvPr id="20" name="Rechteck 19"/>
          <p:cNvSpPr/>
          <p:nvPr userDrawn="1"/>
        </p:nvSpPr>
        <p:spPr>
          <a:xfrm>
            <a:off x="11376587" y="1772816"/>
            <a:ext cx="815413" cy="2304256"/>
          </a:xfrm>
          <a:prstGeom prst="rect">
            <a:avLst/>
          </a:prstGeom>
          <a:solidFill>
            <a:srgbClr val="95843F">
              <a:alpha val="80000"/>
            </a:srgbClr>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9" name="Textfeld 28"/>
          <p:cNvSpPr txBox="1"/>
          <p:nvPr userDrawn="1"/>
        </p:nvSpPr>
        <p:spPr>
          <a:xfrm>
            <a:off x="895912" y="6441952"/>
            <a:ext cx="9940269" cy="25391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noProof="0" dirty="0">
                <a:solidFill>
                  <a:schemeClr val="bg1">
                    <a:lumMod val="65000"/>
                  </a:schemeClr>
                </a:solidFill>
                <a:latin typeface="Verdana" pitchFamily="34" charset="0"/>
              </a:rPr>
              <a:t>Course: </a:t>
            </a:r>
            <a:r>
              <a:rPr lang="en-GB" sz="1050" kern="1200" noProof="0" dirty="0">
                <a:solidFill>
                  <a:schemeClr val="bg1">
                    <a:lumMod val="65000"/>
                  </a:schemeClr>
                </a:solidFill>
                <a:effectLst/>
                <a:latin typeface="Verdana" panose="020B0604030504040204" pitchFamily="34" charset="0"/>
                <a:ea typeface="Verdana" panose="020B0604030504040204" pitchFamily="34" charset="0"/>
                <a:cs typeface="+mn-cs"/>
              </a:rPr>
              <a:t>Sustainability</a:t>
            </a:r>
            <a:r>
              <a:rPr lang="en-GB" sz="1050" kern="1200" baseline="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baseline="0" noProof="0" dirty="0" smtClean="0">
                <a:solidFill>
                  <a:schemeClr val="bg1">
                    <a:lumMod val="65000"/>
                  </a:schemeClr>
                </a:solidFill>
                <a:effectLst/>
                <a:latin typeface="Verdana" panose="020B0604030504040204" pitchFamily="34" charset="0"/>
                <a:ea typeface="Verdana" panose="020B0604030504040204" pitchFamily="34" charset="0"/>
                <a:cs typeface="+mn-cs"/>
              </a:rPr>
              <a:t>Communication</a:t>
            </a:r>
            <a:r>
              <a:rPr lang="en-GB" sz="1050" kern="1200" noProof="0" dirty="0" smtClean="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i="1" noProof="0" dirty="0">
                <a:solidFill>
                  <a:schemeClr val="bg1">
                    <a:lumMod val="65000"/>
                  </a:schemeClr>
                </a:solidFill>
                <a:latin typeface="Verdana" panose="020B0604030504040204" pitchFamily="34" charset="0"/>
                <a:ea typeface="Verdana" panose="020B0604030504040204" pitchFamily="34" charset="0"/>
              </a:rPr>
              <a:t>produced by…</a:t>
            </a:r>
            <a:endParaRPr lang="en-GB" sz="1050" i="1" noProof="0" dirty="0">
              <a:solidFill>
                <a:schemeClr val="bg1">
                  <a:lumMod val="65000"/>
                </a:schemeClr>
              </a:solidFill>
              <a:latin typeface="Verdana" pitchFamily="34" charset="0"/>
            </a:endParaRPr>
          </a:p>
        </p:txBody>
      </p:sp>
      <p:sp>
        <p:nvSpPr>
          <p:cNvPr id="2" name="Textfeld 1"/>
          <p:cNvSpPr txBox="1"/>
          <p:nvPr userDrawn="1"/>
        </p:nvSpPr>
        <p:spPr>
          <a:xfrm>
            <a:off x="927319" y="4509651"/>
            <a:ext cx="8160907" cy="1077218"/>
          </a:xfrm>
          <a:prstGeom prst="rect">
            <a:avLst/>
          </a:prstGeom>
          <a:noFill/>
        </p:spPr>
        <p:txBody>
          <a:bodyPr wrap="square" rtlCol="0">
            <a:spAutoFit/>
          </a:bodyPr>
          <a:lstStyle/>
          <a:p>
            <a:r>
              <a:rPr lang="en-GB" sz="1600" noProof="0" dirty="0"/>
              <a:t>Assoc Prof. </a:t>
            </a:r>
            <a:r>
              <a:rPr lang="en-GB" sz="1600" noProof="0" dirty="0" err="1"/>
              <a:t>Dr.</a:t>
            </a:r>
            <a:r>
              <a:rPr lang="en-GB" sz="1600" noProof="0" dirty="0"/>
              <a:t> </a:t>
            </a:r>
            <a:r>
              <a:rPr lang="en-GB" sz="1600" noProof="0" dirty="0" err="1"/>
              <a:t>habil</a:t>
            </a:r>
            <a:r>
              <a:rPr lang="en-GB" sz="1600" noProof="0" dirty="0"/>
              <a:t> Franzisca </a:t>
            </a:r>
            <a:r>
              <a:rPr lang="en-GB" sz="1600" noProof="0" dirty="0" err="1"/>
              <a:t>Weder</a:t>
            </a:r>
            <a:endParaRPr lang="en-GB" sz="16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effectLst/>
                <a:latin typeface="+mn-lt"/>
                <a:ea typeface="+mn-ea"/>
                <a:cs typeface="+mn-cs"/>
              </a:rPr>
              <a:t>School of Communication and Arts</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effectLst/>
                <a:latin typeface="+mn-lt"/>
                <a:ea typeface="+mn-ea"/>
                <a:cs typeface="+mn-cs"/>
              </a:rPr>
              <a:t>The University of Queensland, Brisbane, Australia</a:t>
            </a:r>
          </a:p>
          <a:p>
            <a:endParaRPr lang="en-GB" sz="1600" noProof="0" dirty="0"/>
          </a:p>
        </p:txBody>
      </p:sp>
      <p:grpSp>
        <p:nvGrpSpPr>
          <p:cNvPr id="4" name="Gruppieren 3"/>
          <p:cNvGrpSpPr/>
          <p:nvPr userDrawn="1"/>
        </p:nvGrpSpPr>
        <p:grpSpPr>
          <a:xfrm>
            <a:off x="10384219" y="5420193"/>
            <a:ext cx="1622556" cy="805735"/>
            <a:chOff x="7610964" y="4365104"/>
            <a:chExt cx="1504950" cy="805735"/>
          </a:xfrm>
        </p:grpSpPr>
        <p:pic>
          <p:nvPicPr>
            <p:cNvPr id="15" name="Grafik 14" descr="logo4c"/>
            <p:cNvPicPr/>
            <p:nvPr userDrawn="1"/>
          </p:nvPicPr>
          <p:blipFill>
            <a:blip r:embed="rId2" cstate="print"/>
            <a:srcRect/>
            <a:stretch>
              <a:fillRect/>
            </a:stretch>
          </p:blipFill>
          <p:spPr bwMode="auto">
            <a:xfrm>
              <a:off x="7610964" y="4365104"/>
              <a:ext cx="1468100" cy="288032"/>
            </a:xfrm>
            <a:prstGeom prst="rect">
              <a:avLst/>
            </a:prstGeom>
            <a:noFill/>
            <a:ln w="9525">
              <a:noFill/>
              <a:miter lim="800000"/>
              <a:headEnd/>
              <a:tailEnd/>
            </a:ln>
          </p:spPr>
        </p:pic>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0964" y="4785076"/>
              <a:ext cx="150495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Grafik 15"/>
          <p:cNvPicPr>
            <a:picLocks noChangeAspect="1"/>
          </p:cNvPicPr>
          <p:nvPr userDrawn="1"/>
        </p:nvPicPr>
        <p:blipFill>
          <a:blip r:embed="rId4"/>
          <a:stretch>
            <a:fillRect/>
          </a:stretch>
        </p:blipFill>
        <p:spPr>
          <a:xfrm>
            <a:off x="11016660" y="6441300"/>
            <a:ext cx="1056004" cy="372076"/>
          </a:xfrm>
          <a:prstGeom prst="rect">
            <a:avLst/>
          </a:prstGeom>
        </p:spPr>
      </p:pic>
      <p:pic>
        <p:nvPicPr>
          <p:cNvPr id="7" name="Grafik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336" y="116632"/>
            <a:ext cx="2916070" cy="133325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a:noFill/>
          <a:ln>
            <a:noFill/>
          </a:ln>
        </p:spPr>
        <p:txBody>
          <a:bodyPr anchor="ctr">
            <a:normAutofit/>
          </a:bodyPr>
          <a:lstStyle>
            <a:lvl1pPr algn="ctr">
              <a:defRPr sz="2400"/>
            </a:lvl1pPr>
          </a:lstStyle>
          <a:p>
            <a:r>
              <a:rPr lang="de-DE" dirty="0"/>
              <a:t>Titelmasterformat durch Klicken bearbeiten</a:t>
            </a:r>
          </a:p>
        </p:txBody>
      </p:sp>
      <p:sp>
        <p:nvSpPr>
          <p:cNvPr id="3" name="Inhaltsplatzhalter 2"/>
          <p:cNvSpPr>
            <a:spLocks noGrp="1"/>
          </p:cNvSpPr>
          <p:nvPr>
            <p:ph idx="1"/>
          </p:nvPr>
        </p:nvSpPr>
        <p:spPr>
          <a:xfrm>
            <a:off x="1199456" y="1600201"/>
            <a:ext cx="10753196" cy="4525963"/>
          </a:xfrm>
        </p:spPr>
        <p:txBody>
          <a:bodyPr/>
          <a:lstStyle>
            <a:lvl1pPr>
              <a:defRPr sz="2200"/>
            </a:lvl1pPr>
            <a:lvl2pPr>
              <a:defRPr sz="2000"/>
            </a:lvl2pPr>
            <a:lvl3pPr>
              <a:defRPr sz="1800"/>
            </a:lvl3pPr>
            <a:lvl4pPr>
              <a:defRPr sz="1600"/>
            </a:lvl4pPr>
            <a:lvl5pPr>
              <a:defRPr sz="1400"/>
            </a:lvl5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p:spPr>
        <p:txBody>
          <a:bodyPr/>
          <a:lstStyle/>
          <a:p>
            <a:r>
              <a:rPr lang="de-DE" dirty="0"/>
              <a:t>Titelmasterformat durch Klicken bearbeiten</a:t>
            </a:r>
          </a:p>
        </p:txBody>
      </p:sp>
      <p:sp>
        <p:nvSpPr>
          <p:cNvPr id="3" name="Inhaltsplatzhalter 2"/>
          <p:cNvSpPr>
            <a:spLocks noGrp="1"/>
          </p:cNvSpPr>
          <p:nvPr>
            <p:ph sz="half" idx="1"/>
          </p:nvPr>
        </p:nvSpPr>
        <p:spPr>
          <a:xfrm>
            <a:off x="1199456" y="1600201"/>
            <a:ext cx="51687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Inhaltsplatzhalter 3"/>
          <p:cNvSpPr>
            <a:spLocks noGrp="1"/>
          </p:cNvSpPr>
          <p:nvPr>
            <p:ph sz="half" idx="2"/>
          </p:nvPr>
        </p:nvSpPr>
        <p:spPr>
          <a:xfrm>
            <a:off x="6600056" y="1600201"/>
            <a:ext cx="53561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992544" cy="504056"/>
          </a:xfrm>
        </p:spPr>
        <p:txBody>
          <a:bodyPr/>
          <a:lstStyle/>
          <a:p>
            <a:r>
              <a:rPr lang="de-DE" dirty="0"/>
              <a:t>Titelmasterformat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1187844" y="505119"/>
            <a:ext cx="10753195" cy="619625"/>
          </a:xfrm>
          <a:prstGeom prst="rect">
            <a:avLst/>
          </a:prstGeom>
          <a:solidFill>
            <a:srgbClr val="861A59"/>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platzhalter 1"/>
          <p:cNvSpPr>
            <a:spLocks noGrp="1"/>
          </p:cNvSpPr>
          <p:nvPr>
            <p:ph type="title"/>
          </p:nvPr>
        </p:nvSpPr>
        <p:spPr>
          <a:xfrm>
            <a:off x="1223718" y="500753"/>
            <a:ext cx="10728933" cy="504056"/>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1199456" y="1600201"/>
            <a:ext cx="10753196" cy="4525963"/>
          </a:xfrm>
          <a:prstGeom prst="rect">
            <a:avLst/>
          </a:prstGeom>
        </p:spPr>
        <p:txBody>
          <a:bodyPr vert="horz" lIns="91440" tIns="45720" rIns="91440" bIns="45720" rtlCol="0">
            <a:normAutofit/>
          </a:body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Fußzeilenplatzhalter 12"/>
          <p:cNvSpPr txBox="1">
            <a:spLocks/>
          </p:cNvSpPr>
          <p:nvPr userDrawn="1"/>
        </p:nvSpPr>
        <p:spPr>
          <a:xfrm>
            <a:off x="1104800" y="44624"/>
            <a:ext cx="10967864" cy="432048"/>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tint val="75000"/>
                  </a:schemeClr>
                </a:solidFill>
                <a:effectLst/>
                <a:latin typeface="+mn-lt"/>
                <a:ea typeface="+mn-ea"/>
                <a:cs typeface="+mn-cs"/>
              </a:rPr>
              <a:t>Sustainability </a:t>
            </a:r>
            <a:r>
              <a:rPr lang="en-GB" sz="1200" kern="1200" dirty="0" smtClean="0">
                <a:solidFill>
                  <a:schemeClr val="tx1">
                    <a:tint val="75000"/>
                  </a:schemeClr>
                </a:solidFill>
                <a:effectLst/>
                <a:latin typeface="+mn-lt"/>
                <a:ea typeface="+mn-ea"/>
                <a:cs typeface="+mn-cs"/>
              </a:rPr>
              <a:t>Communication</a:t>
            </a:r>
            <a:endParaRPr lang="en-GB" sz="1200" kern="1200" dirty="0">
              <a:solidFill>
                <a:schemeClr val="tx1">
                  <a:tint val="75000"/>
                </a:schemeClr>
              </a:solidFill>
              <a:effectLst/>
              <a:latin typeface="+mn-lt"/>
              <a:ea typeface="+mn-ea"/>
              <a:cs typeface="+mn-cs"/>
            </a:endParaRPr>
          </a:p>
          <a:p>
            <a:r>
              <a:rPr lang="en-GB" sz="1200" kern="1200" dirty="0">
                <a:solidFill>
                  <a:schemeClr val="tx1">
                    <a:tint val="75000"/>
                  </a:schemeClr>
                </a:solidFill>
                <a:effectLst/>
                <a:latin typeface="+mn-lt"/>
                <a:ea typeface="Verdana" panose="020B0604030504040204" pitchFamily="34" charset="0"/>
                <a:cs typeface="+mn-cs"/>
              </a:rPr>
              <a:t>Theories &amp; Perspectives </a:t>
            </a:r>
            <a:r>
              <a:rPr kumimoji="0" lang="en-GB" sz="1200" b="0" i="0" u="none" strike="noStrike" kern="1200" cap="none" spc="0" normalizeH="0" baseline="0" noProof="0" dirty="0">
                <a:ln>
                  <a:noFill/>
                </a:ln>
                <a:solidFill>
                  <a:schemeClr val="tx1">
                    <a:tint val="75000"/>
                  </a:schemeClr>
                </a:solidFill>
                <a:effectLst/>
                <a:uLnTx/>
                <a:uFillTx/>
                <a:latin typeface="+mn-lt"/>
                <a:ea typeface="Verdana" panose="020B0604030504040204" pitchFamily="34" charset="0"/>
                <a:cs typeface="+mn-cs"/>
              </a:rPr>
              <a:t>• </a:t>
            </a:r>
            <a:r>
              <a:rPr lang="de-AT" sz="1200" dirty="0" err="1" smtClean="0">
                <a:latin typeface="+mn-lt"/>
              </a:rPr>
              <a:t>Lesson</a:t>
            </a:r>
            <a:r>
              <a:rPr lang="de-AT" sz="1200" dirty="0" smtClean="0">
                <a:latin typeface="+mn-lt"/>
              </a:rPr>
              <a:t> 02: Communication on an individual Level</a:t>
            </a:r>
            <a:endParaRPr lang="de-AT" sz="1200" dirty="0">
              <a:latin typeface="+mn-lt"/>
            </a:endParaRPr>
          </a:p>
        </p:txBody>
      </p:sp>
      <p:sp>
        <p:nvSpPr>
          <p:cNvPr id="12" name="Rechteck 11"/>
          <p:cNvSpPr/>
          <p:nvPr userDrawn="1"/>
        </p:nvSpPr>
        <p:spPr>
          <a:xfrm>
            <a:off x="11941039" y="476672"/>
            <a:ext cx="250961" cy="648072"/>
          </a:xfrm>
          <a:prstGeom prst="rect">
            <a:avLst/>
          </a:prstGeom>
          <a:solidFill>
            <a:srgbClr val="95843F">
              <a:alpha val="80000"/>
            </a:srgbClr>
          </a:solidFill>
          <a:ln w="3175">
            <a:solidFill>
              <a:srgbClr val="BEB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Rechteck 12"/>
          <p:cNvSpPr/>
          <p:nvPr userDrawn="1"/>
        </p:nvSpPr>
        <p:spPr>
          <a:xfrm>
            <a:off x="1091834" y="992769"/>
            <a:ext cx="10849205" cy="14401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5"/>
          <p:cNvPicPr>
            <a:picLocks noChangeAspect="1"/>
          </p:cNvPicPr>
          <p:nvPr userDrawn="1"/>
        </p:nvPicPr>
        <p:blipFill>
          <a:blip r:embed="rId6"/>
          <a:stretch>
            <a:fillRect/>
          </a:stretch>
        </p:blipFill>
        <p:spPr>
          <a:xfrm>
            <a:off x="10896647" y="6309320"/>
            <a:ext cx="1056004" cy="372076"/>
          </a:xfrm>
          <a:prstGeom prst="rect">
            <a:avLst/>
          </a:prstGeom>
        </p:spPr>
      </p:pic>
      <p:pic>
        <p:nvPicPr>
          <p:cNvPr id="8" name="Grafik 7"/>
          <p:cNvPicPr>
            <a:picLocks noChangeAspect="1"/>
          </p:cNvPicPr>
          <p:nvPr userDrawn="1"/>
        </p:nvPicPr>
        <p:blipFill>
          <a:blip r:embed="rId7"/>
          <a:stretch>
            <a:fillRect/>
          </a:stretch>
        </p:blipFill>
        <p:spPr>
          <a:xfrm>
            <a:off x="163902" y="158442"/>
            <a:ext cx="916320" cy="1347038"/>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63" r:id="rId2"/>
    <p:sldLayoutId id="2147483665" r:id="rId3"/>
    <p:sldLayoutId id="2147483667" r:id="rId4"/>
  </p:sldLayoutIdLst>
  <p:hf sldNum="0" hdr="0" dt="0"/>
  <p:txStyles>
    <p:titleStyle>
      <a:lvl1pPr marL="0" indent="0" algn="ctr" defTabSz="914400" rtl="0" eaLnBrk="1" latinLnBrk="0" hangingPunct="1">
        <a:spcBef>
          <a:spcPct val="0"/>
        </a:spcBef>
        <a:buNone/>
        <a:defRPr sz="2400" b="0" kern="1200">
          <a:solidFill>
            <a:schemeClr val="bg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2.png"/><Relationship Id="rId7" Type="http://schemas.openxmlformats.org/officeDocument/2006/relationships/image" Target="../media/image7.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smtClean="0"/>
              <a:t>Theories</a:t>
            </a:r>
            <a:r>
              <a:rPr lang="de-DE" dirty="0" smtClean="0"/>
              <a:t> </a:t>
            </a:r>
            <a:r>
              <a:rPr lang="de-DE" dirty="0"/>
              <a:t>&amp; </a:t>
            </a:r>
            <a:r>
              <a:rPr lang="de-DE" dirty="0" err="1"/>
              <a:t>Perspectives</a:t>
            </a:r>
            <a:endParaRPr lang="de-AT" dirty="0"/>
          </a:p>
        </p:txBody>
      </p:sp>
      <p:sp>
        <p:nvSpPr>
          <p:cNvPr id="3" name="Untertitel 2"/>
          <p:cNvSpPr>
            <a:spLocks noGrp="1"/>
          </p:cNvSpPr>
          <p:nvPr>
            <p:ph type="subTitle" idx="1"/>
          </p:nvPr>
        </p:nvSpPr>
        <p:spPr/>
        <p:txBody>
          <a:bodyPr/>
          <a:lstStyle/>
          <a:p>
            <a:r>
              <a:rPr lang="de-AT" dirty="0" err="1" smtClean="0"/>
              <a:t>Lesson</a:t>
            </a:r>
            <a:r>
              <a:rPr lang="de-AT" dirty="0" smtClean="0"/>
              <a:t> 02</a:t>
            </a:r>
            <a:r>
              <a:rPr lang="de-AT" dirty="0"/>
              <a:t>: Communication on an individual L</a:t>
            </a:r>
            <a:r>
              <a:rPr lang="de-AT" dirty="0" smtClean="0"/>
              <a:t>evel</a:t>
            </a:r>
            <a:endParaRPr lang="de-AT" dirty="0"/>
          </a:p>
        </p:txBody>
      </p:sp>
    </p:spTree>
    <p:extLst>
      <p:ext uri="{BB962C8B-B14F-4D97-AF65-F5344CB8AC3E}">
        <p14:creationId xmlns:p14="http://schemas.microsoft.com/office/powerpoint/2010/main" val="3247864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24747-532C-6045-865B-BC5149FD885E}"/>
              </a:ext>
            </a:extLst>
          </p:cNvPr>
          <p:cNvSpPr>
            <a:spLocks noGrp="1"/>
          </p:cNvSpPr>
          <p:nvPr>
            <p:ph type="title"/>
          </p:nvPr>
        </p:nvSpPr>
        <p:spPr/>
        <p:txBody>
          <a:bodyPr/>
          <a:lstStyle/>
          <a:p>
            <a:r>
              <a:rPr lang="en-AU" dirty="0"/>
              <a:t>A. Interpersonal communication</a:t>
            </a:r>
          </a:p>
        </p:txBody>
      </p:sp>
      <p:sp>
        <p:nvSpPr>
          <p:cNvPr id="3" name="Inhaltsplatzhalter 2">
            <a:extLst>
              <a:ext uri="{FF2B5EF4-FFF2-40B4-BE49-F238E27FC236}">
                <a16:creationId xmlns:a16="http://schemas.microsoft.com/office/drawing/2014/main" id="{9B1A6D03-427B-DD4D-972C-3FFABE2B9A8C}"/>
              </a:ext>
            </a:extLst>
          </p:cNvPr>
          <p:cNvSpPr>
            <a:spLocks noGrp="1"/>
          </p:cNvSpPr>
          <p:nvPr>
            <p:ph idx="1"/>
          </p:nvPr>
        </p:nvSpPr>
        <p:spPr/>
        <p:txBody>
          <a:bodyPr>
            <a:normAutofit/>
          </a:bodyPr>
          <a:lstStyle/>
          <a:p>
            <a:pPr marL="0" indent="0">
              <a:buNone/>
            </a:pPr>
            <a:r>
              <a:rPr lang="en-GB" dirty="0" smtClean="0"/>
              <a:t>Questions: </a:t>
            </a:r>
          </a:p>
          <a:p>
            <a:pPr lvl="1"/>
            <a:r>
              <a:rPr lang="en-GB" dirty="0" smtClean="0"/>
              <a:t>how humans adjust and adapt their verbal / nonverbal communication in face-to-face interactions</a:t>
            </a:r>
          </a:p>
          <a:p>
            <a:pPr lvl="1"/>
            <a:r>
              <a:rPr lang="en-GB" dirty="0" smtClean="0"/>
              <a:t>How are messages produced and transmitted</a:t>
            </a:r>
          </a:p>
          <a:p>
            <a:pPr lvl="1"/>
            <a:r>
              <a:rPr lang="en-GB" dirty="0" smtClean="0"/>
              <a:t>How does uncertainty influence behaviour and information-management strategies</a:t>
            </a:r>
          </a:p>
          <a:p>
            <a:pPr lvl="1"/>
            <a:r>
              <a:rPr lang="en-GB" dirty="0" smtClean="0"/>
              <a:t>How is communication changed, distorted, varied</a:t>
            </a:r>
          </a:p>
          <a:p>
            <a:pPr lvl="1"/>
            <a:r>
              <a:rPr lang="en-GB" dirty="0" smtClean="0"/>
              <a:t>Relationships and dialogues and </a:t>
            </a:r>
          </a:p>
          <a:p>
            <a:pPr lvl="1"/>
            <a:r>
              <a:rPr lang="en-GB" dirty="0" smtClean="0"/>
              <a:t>mediated social interactions</a:t>
            </a:r>
            <a:endParaRPr lang="en-GB" dirty="0"/>
          </a:p>
        </p:txBody>
      </p:sp>
    </p:spTree>
    <p:extLst>
      <p:ext uri="{BB962C8B-B14F-4D97-AF65-F5344CB8AC3E}">
        <p14:creationId xmlns:p14="http://schemas.microsoft.com/office/powerpoint/2010/main" val="428962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24747-532C-6045-865B-BC5149FD885E}"/>
              </a:ext>
            </a:extLst>
          </p:cNvPr>
          <p:cNvSpPr>
            <a:spLocks noGrp="1"/>
          </p:cNvSpPr>
          <p:nvPr>
            <p:ph type="title"/>
          </p:nvPr>
        </p:nvSpPr>
        <p:spPr/>
        <p:txBody>
          <a:bodyPr/>
          <a:lstStyle/>
          <a:p>
            <a:r>
              <a:rPr lang="en-AU" dirty="0"/>
              <a:t>A. Interpersonal communication</a:t>
            </a:r>
          </a:p>
        </p:txBody>
      </p:sp>
      <p:sp>
        <p:nvSpPr>
          <p:cNvPr id="4" name="Ellipse 7">
            <a:extLst>
              <a:ext uri="{FF2B5EF4-FFF2-40B4-BE49-F238E27FC236}">
                <a16:creationId xmlns:a16="http://schemas.microsoft.com/office/drawing/2014/main" id="{913C0F14-5012-3F40-84B6-A5EA74D4DC1F}"/>
              </a:ext>
            </a:extLst>
          </p:cNvPr>
          <p:cNvSpPr/>
          <p:nvPr/>
        </p:nvSpPr>
        <p:spPr>
          <a:xfrm>
            <a:off x="6680201" y="3214689"/>
            <a:ext cx="2428875" cy="12858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a:solidFill>
                <a:srgbClr val="FFFFFF"/>
              </a:solidFill>
              <a:latin typeface="Tw Cen MT" pitchFamily="34" charset="0"/>
            </a:endParaRPr>
          </a:p>
        </p:txBody>
      </p:sp>
      <p:sp>
        <p:nvSpPr>
          <p:cNvPr id="5" name="Ellipse 6">
            <a:extLst>
              <a:ext uri="{FF2B5EF4-FFF2-40B4-BE49-F238E27FC236}">
                <a16:creationId xmlns:a16="http://schemas.microsoft.com/office/drawing/2014/main" id="{A631615F-55C4-1B4E-866A-12B7EBCE17B8}"/>
              </a:ext>
            </a:extLst>
          </p:cNvPr>
          <p:cNvSpPr/>
          <p:nvPr/>
        </p:nvSpPr>
        <p:spPr>
          <a:xfrm>
            <a:off x="2881314" y="3214689"/>
            <a:ext cx="2428875" cy="12858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a:solidFill>
                <a:srgbClr val="FFFFFF"/>
              </a:solidFill>
              <a:latin typeface="Tw Cen MT" pitchFamily="34" charset="0"/>
            </a:endParaRPr>
          </a:p>
        </p:txBody>
      </p:sp>
      <p:sp>
        <p:nvSpPr>
          <p:cNvPr id="6" name="Textfeld 5">
            <a:extLst>
              <a:ext uri="{FF2B5EF4-FFF2-40B4-BE49-F238E27FC236}">
                <a16:creationId xmlns:a16="http://schemas.microsoft.com/office/drawing/2014/main" id="{D9A28393-6408-0C43-8D89-C36C693F7AF4}"/>
              </a:ext>
            </a:extLst>
          </p:cNvPr>
          <p:cNvSpPr txBox="1"/>
          <p:nvPr/>
        </p:nvSpPr>
        <p:spPr>
          <a:xfrm>
            <a:off x="3453205" y="3602037"/>
            <a:ext cx="7822529" cy="492125"/>
          </a:xfrm>
          <a:prstGeom prst="rect">
            <a:avLst/>
          </a:prstGeom>
          <a:noFill/>
        </p:spPr>
        <p:txBody>
          <a:bodyPr wrap="square">
            <a:spAutoFit/>
          </a:bodyPr>
          <a:lstStyle/>
          <a:p>
            <a:pPr>
              <a:defRPr/>
            </a:pPr>
            <a:r>
              <a:rPr lang="de-DE" sz="2600" dirty="0"/>
              <a:t>objective			</a:t>
            </a:r>
            <a:r>
              <a:rPr lang="de-DE" sz="2600" dirty="0" err="1"/>
              <a:t>interpretive</a:t>
            </a:r>
            <a:endParaRPr lang="de-DE" sz="2600" dirty="0"/>
          </a:p>
        </p:txBody>
      </p:sp>
      <p:sp>
        <p:nvSpPr>
          <p:cNvPr id="7" name="Textfeld 6">
            <a:extLst>
              <a:ext uri="{FF2B5EF4-FFF2-40B4-BE49-F238E27FC236}">
                <a16:creationId xmlns:a16="http://schemas.microsoft.com/office/drawing/2014/main" id="{22DD95F8-0FB4-024D-BC6F-7FBE48F46624}"/>
              </a:ext>
            </a:extLst>
          </p:cNvPr>
          <p:cNvSpPr txBox="1"/>
          <p:nvPr/>
        </p:nvSpPr>
        <p:spPr>
          <a:xfrm>
            <a:off x="2792900" y="5081190"/>
            <a:ext cx="2517289" cy="369332"/>
          </a:xfrm>
          <a:prstGeom prst="rect">
            <a:avLst/>
          </a:prstGeom>
          <a:noFill/>
        </p:spPr>
        <p:txBody>
          <a:bodyPr wrap="square" rtlCol="0">
            <a:spAutoFit/>
          </a:bodyPr>
          <a:lstStyle/>
          <a:p>
            <a:pPr algn="ctr"/>
            <a:r>
              <a:rPr lang="de-AT" dirty="0" err="1"/>
              <a:t>pragmatic</a:t>
            </a:r>
            <a:endParaRPr lang="de-AT" dirty="0"/>
          </a:p>
        </p:txBody>
      </p:sp>
      <p:sp>
        <p:nvSpPr>
          <p:cNvPr id="8" name="Textfeld 7">
            <a:extLst>
              <a:ext uri="{FF2B5EF4-FFF2-40B4-BE49-F238E27FC236}">
                <a16:creationId xmlns:a16="http://schemas.microsoft.com/office/drawing/2014/main" id="{3EE982E7-130D-EC43-BC31-A92A0D499B32}"/>
              </a:ext>
            </a:extLst>
          </p:cNvPr>
          <p:cNvSpPr txBox="1"/>
          <p:nvPr/>
        </p:nvSpPr>
        <p:spPr>
          <a:xfrm>
            <a:off x="6753497" y="5082979"/>
            <a:ext cx="2517289" cy="369332"/>
          </a:xfrm>
          <a:prstGeom prst="rect">
            <a:avLst/>
          </a:prstGeom>
          <a:noFill/>
        </p:spPr>
        <p:txBody>
          <a:bodyPr wrap="square" rtlCol="0">
            <a:spAutoFit/>
          </a:bodyPr>
          <a:lstStyle/>
          <a:p>
            <a:pPr algn="ctr"/>
            <a:r>
              <a:rPr lang="de-AT" dirty="0" err="1"/>
              <a:t>constitutive</a:t>
            </a:r>
            <a:endParaRPr lang="de-AT" dirty="0"/>
          </a:p>
        </p:txBody>
      </p:sp>
      <p:pic>
        <p:nvPicPr>
          <p:cNvPr id="9" name="Inhaltsplatzhalter 8" descr="Sonnenbrille">
            <a:extLst>
              <a:ext uri="{FF2B5EF4-FFF2-40B4-BE49-F238E27FC236}">
                <a16:creationId xmlns:a16="http://schemas.microsoft.com/office/drawing/2014/main" id="{F5E7144A-A9C5-3941-A718-3A1FDF96BBEA}"/>
              </a:ext>
            </a:extLst>
          </p:cNvPr>
          <p:cNvPicPr>
            <a:picLocks noGrp="1" noChangeAspect="1"/>
          </p:cNvPicPr>
          <p:nvPr>
            <p:ph idx="1"/>
          </p:nvPr>
        </p:nvPicPr>
        <p:blipFill>
          <a:blip r:embed="rId3">
            <a:extLst>
              <a:ext uri="{96DAC541-7B7A-43D3-8B79-37D633B846F1}">
                <asvg:svgBlip xmlns:asvg="http://schemas.microsoft.com/office/drawing/2016/SVG/main" xmlns="" r:embed="rId4"/>
              </a:ext>
            </a:extLst>
          </a:blip>
          <a:stretch>
            <a:fillRect/>
          </a:stretch>
        </p:blipFill>
        <p:spPr>
          <a:xfrm>
            <a:off x="3453205" y="2216297"/>
            <a:ext cx="1204798" cy="1204798"/>
          </a:xfrm>
          <a:prstGeom prst="rect">
            <a:avLst/>
          </a:prstGeom>
          <a:effectLst/>
        </p:spPr>
      </p:pic>
      <p:pic>
        <p:nvPicPr>
          <p:cNvPr id="10" name="Grafik 9" descr="Sonnenbrille">
            <a:extLst>
              <a:ext uri="{FF2B5EF4-FFF2-40B4-BE49-F238E27FC236}">
                <a16:creationId xmlns:a16="http://schemas.microsoft.com/office/drawing/2014/main" id="{E5BF75D4-F87B-CF47-93EB-0DBAC3EAABB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247333" y="2227195"/>
            <a:ext cx="1204798" cy="1204798"/>
          </a:xfrm>
          <a:prstGeom prst="rect">
            <a:avLst/>
          </a:prstGeom>
        </p:spPr>
      </p:pic>
      <p:sp>
        <p:nvSpPr>
          <p:cNvPr id="11" name="Textfeld 10"/>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672564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24747-532C-6045-865B-BC5149FD885E}"/>
              </a:ext>
            </a:extLst>
          </p:cNvPr>
          <p:cNvSpPr>
            <a:spLocks noGrp="1"/>
          </p:cNvSpPr>
          <p:nvPr>
            <p:ph type="title"/>
          </p:nvPr>
        </p:nvSpPr>
        <p:spPr/>
        <p:txBody>
          <a:bodyPr/>
          <a:lstStyle/>
          <a:p>
            <a:r>
              <a:rPr lang="en-AU" dirty="0"/>
              <a:t>A. Interpersonal communication</a:t>
            </a:r>
          </a:p>
        </p:txBody>
      </p:sp>
      <p:pic>
        <p:nvPicPr>
          <p:cNvPr id="4" name="Grafik 3">
            <a:extLst>
              <a:ext uri="{FF2B5EF4-FFF2-40B4-BE49-F238E27FC236}">
                <a16:creationId xmlns:a16="http://schemas.microsoft.com/office/drawing/2014/main" id="{9FB61101-1047-C942-9130-7EAB6C5E85F4}"/>
              </a:ext>
            </a:extLst>
          </p:cNvPr>
          <p:cNvPicPr>
            <a:picLocks noChangeAspect="1"/>
          </p:cNvPicPr>
          <p:nvPr/>
        </p:nvPicPr>
        <p:blipFill>
          <a:blip r:embed="rId3"/>
          <a:stretch>
            <a:fillRect/>
          </a:stretch>
        </p:blipFill>
        <p:spPr>
          <a:xfrm>
            <a:off x="6096000" y="2739290"/>
            <a:ext cx="2987339" cy="3638171"/>
          </a:xfrm>
          <a:prstGeom prst="rect">
            <a:avLst/>
          </a:prstGeom>
        </p:spPr>
      </p:pic>
      <p:pic>
        <p:nvPicPr>
          <p:cNvPr id="5" name="Inhaltsplatzhalter 8" descr="Sonnenbrille">
            <a:extLst>
              <a:ext uri="{FF2B5EF4-FFF2-40B4-BE49-F238E27FC236}">
                <a16:creationId xmlns:a16="http://schemas.microsoft.com/office/drawing/2014/main" id="{9EBD44E8-EBD8-5541-8FB8-DA80C73F7C5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044995" y="1534492"/>
            <a:ext cx="1204798" cy="1204798"/>
          </a:xfrm>
          <a:prstGeom prst="rect">
            <a:avLst/>
          </a:prstGeom>
          <a:effectLst/>
        </p:spPr>
      </p:pic>
      <p:pic>
        <p:nvPicPr>
          <p:cNvPr id="6" name="Grafik 5" descr="Sonnenbrille">
            <a:extLst>
              <a:ext uri="{FF2B5EF4-FFF2-40B4-BE49-F238E27FC236}">
                <a16:creationId xmlns:a16="http://schemas.microsoft.com/office/drawing/2014/main" id="{ABB2EA0B-7578-5641-BF4D-C617E335BA8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839123" y="1545390"/>
            <a:ext cx="1204798" cy="1204798"/>
          </a:xfrm>
          <a:prstGeom prst="rect">
            <a:avLst/>
          </a:prstGeom>
        </p:spPr>
      </p:pic>
      <p:pic>
        <p:nvPicPr>
          <p:cNvPr id="7" name="Grafik 6">
            <a:extLst>
              <a:ext uri="{FF2B5EF4-FFF2-40B4-BE49-F238E27FC236}">
                <a16:creationId xmlns:a16="http://schemas.microsoft.com/office/drawing/2014/main" id="{0F0D261B-758C-A142-912C-EDE5ED9B429D}"/>
              </a:ext>
            </a:extLst>
          </p:cNvPr>
          <p:cNvPicPr>
            <a:picLocks noChangeAspect="1"/>
          </p:cNvPicPr>
          <p:nvPr/>
        </p:nvPicPr>
        <p:blipFill>
          <a:blip r:embed="rId8"/>
          <a:stretch>
            <a:fillRect/>
          </a:stretch>
        </p:blipFill>
        <p:spPr>
          <a:xfrm>
            <a:off x="936604" y="3046660"/>
            <a:ext cx="4241963" cy="3214048"/>
          </a:xfrm>
          <a:prstGeom prst="rect">
            <a:avLst/>
          </a:prstGeom>
        </p:spPr>
      </p:pic>
      <p:sp>
        <p:nvSpPr>
          <p:cNvPr id="3" name="Textfeld 2">
            <a:extLst>
              <a:ext uri="{FF2B5EF4-FFF2-40B4-BE49-F238E27FC236}">
                <a16:creationId xmlns:a16="http://schemas.microsoft.com/office/drawing/2014/main" id="{4ED16C6F-2553-8148-95F2-D21361AFAC30}"/>
              </a:ext>
            </a:extLst>
          </p:cNvPr>
          <p:cNvSpPr txBox="1"/>
          <p:nvPr/>
        </p:nvSpPr>
        <p:spPr>
          <a:xfrm>
            <a:off x="9120336" y="2730756"/>
            <a:ext cx="3168352" cy="1938992"/>
          </a:xfrm>
          <a:prstGeom prst="rect">
            <a:avLst/>
          </a:prstGeom>
          <a:noFill/>
        </p:spPr>
        <p:txBody>
          <a:bodyPr wrap="square" rtlCol="0">
            <a:spAutoFit/>
          </a:bodyPr>
          <a:lstStyle/>
          <a:p>
            <a:r>
              <a:rPr lang="de-AT" dirty="0">
                <a:latin typeface="Verdana" panose="020B0604030504040204" pitchFamily="34" charset="0"/>
                <a:ea typeface="Verdana" panose="020B0604030504040204" pitchFamily="34" charset="0"/>
                <a:cs typeface="Verdana" panose="020B0604030504040204" pitchFamily="34" charset="0"/>
              </a:rPr>
              <a:t>_"</a:t>
            </a:r>
            <a:r>
              <a:rPr lang="de-AT" dirty="0" err="1">
                <a:latin typeface="Verdana" panose="020B0604030504040204" pitchFamily="34" charset="0"/>
                <a:ea typeface="Verdana" panose="020B0604030504040204" pitchFamily="34" charset="0"/>
                <a:cs typeface="Verdana" panose="020B0604030504040204" pitchFamily="34" charset="0"/>
              </a:rPr>
              <a:t>the</a:t>
            </a:r>
            <a:r>
              <a:rPr lang="de-AT" dirty="0">
                <a:latin typeface="Verdana" panose="020B0604030504040204" pitchFamily="34" charset="0"/>
                <a:ea typeface="Verdana" panose="020B0604030504040204" pitchFamily="34" charset="0"/>
                <a:cs typeface="Verdana" panose="020B0604030504040204" pitchFamily="34" charset="0"/>
              </a:rPr>
              <a:t> </a:t>
            </a:r>
            <a:r>
              <a:rPr lang="de-AT" dirty="0" err="1">
                <a:latin typeface="Verdana" panose="020B0604030504040204" pitchFamily="34" charset="0"/>
                <a:ea typeface="Verdana" panose="020B0604030504040204" pitchFamily="34" charset="0"/>
                <a:cs typeface="Verdana" panose="020B0604030504040204" pitchFamily="34" charset="0"/>
              </a:rPr>
              <a:t>ongoing</a:t>
            </a:r>
            <a:r>
              <a:rPr lang="de-AT" dirty="0">
                <a:latin typeface="Verdana" panose="020B0604030504040204" pitchFamily="34" charset="0"/>
                <a:ea typeface="Verdana" panose="020B0604030504040204" pitchFamily="34" charset="0"/>
                <a:cs typeface="Verdana" panose="020B0604030504040204" pitchFamily="34" charset="0"/>
              </a:rPr>
              <a:t> </a:t>
            </a:r>
            <a:r>
              <a:rPr lang="de-AT" dirty="0" err="1">
                <a:latin typeface="Verdana" panose="020B0604030504040204" pitchFamily="34" charset="0"/>
                <a:ea typeface="Verdana" panose="020B0604030504040204" pitchFamily="34" charset="0"/>
                <a:cs typeface="Verdana" panose="020B0604030504040204" pitchFamily="34" charset="0"/>
              </a:rPr>
              <a:t>retrospective</a:t>
            </a:r>
            <a:r>
              <a:rPr lang="de-AT" dirty="0">
                <a:latin typeface="Verdana" panose="020B0604030504040204" pitchFamily="34" charset="0"/>
                <a:ea typeface="Verdana" panose="020B0604030504040204" pitchFamily="34" charset="0"/>
                <a:cs typeface="Verdana" panose="020B0604030504040204" pitchFamily="34" charset="0"/>
              </a:rPr>
              <a:t> </a:t>
            </a:r>
            <a:r>
              <a:rPr lang="de-AT" dirty="0" err="1">
                <a:latin typeface="Verdana" panose="020B0604030504040204" pitchFamily="34" charset="0"/>
                <a:ea typeface="Verdana" panose="020B0604030504040204" pitchFamily="34" charset="0"/>
                <a:cs typeface="Verdana" panose="020B0604030504040204" pitchFamily="34" charset="0"/>
              </a:rPr>
              <a:t>development</a:t>
            </a:r>
            <a:r>
              <a:rPr lang="de-AT" dirty="0">
                <a:latin typeface="Verdana" panose="020B0604030504040204" pitchFamily="34" charset="0"/>
                <a:ea typeface="Verdana" panose="020B0604030504040204" pitchFamily="34" charset="0"/>
                <a:cs typeface="Verdana" panose="020B0604030504040204" pitchFamily="34" charset="0"/>
              </a:rPr>
              <a:t> </a:t>
            </a:r>
            <a:r>
              <a:rPr lang="de-AT" dirty="0" err="1">
                <a:latin typeface="Verdana" panose="020B0604030504040204" pitchFamily="34" charset="0"/>
                <a:ea typeface="Verdana" panose="020B0604030504040204" pitchFamily="34" charset="0"/>
                <a:cs typeface="Verdana" panose="020B0604030504040204" pitchFamily="34" charset="0"/>
              </a:rPr>
              <a:t>of</a:t>
            </a:r>
            <a:r>
              <a:rPr lang="de-AT" dirty="0">
                <a:latin typeface="Verdana" panose="020B0604030504040204" pitchFamily="34" charset="0"/>
                <a:ea typeface="Verdana" panose="020B0604030504040204" pitchFamily="34" charset="0"/>
                <a:cs typeface="Verdana" panose="020B0604030504040204" pitchFamily="34" charset="0"/>
              </a:rPr>
              <a:t> plausible </a:t>
            </a:r>
            <a:r>
              <a:rPr lang="de-AT" dirty="0" err="1">
                <a:latin typeface="Verdana" panose="020B0604030504040204" pitchFamily="34" charset="0"/>
                <a:ea typeface="Verdana" panose="020B0604030504040204" pitchFamily="34" charset="0"/>
                <a:cs typeface="Verdana" panose="020B0604030504040204" pitchFamily="34" charset="0"/>
              </a:rPr>
              <a:t>images</a:t>
            </a:r>
            <a:r>
              <a:rPr lang="de-AT" dirty="0">
                <a:latin typeface="Verdana" panose="020B0604030504040204" pitchFamily="34" charset="0"/>
                <a:ea typeface="Verdana" panose="020B0604030504040204" pitchFamily="34" charset="0"/>
                <a:cs typeface="Verdana" panose="020B0604030504040204" pitchFamily="34" charset="0"/>
              </a:rPr>
              <a:t> </a:t>
            </a:r>
            <a:r>
              <a:rPr lang="de-AT" dirty="0" err="1">
                <a:latin typeface="Verdana" panose="020B0604030504040204" pitchFamily="34" charset="0"/>
                <a:ea typeface="Verdana" panose="020B0604030504040204" pitchFamily="34" charset="0"/>
                <a:cs typeface="Verdana" panose="020B0604030504040204" pitchFamily="34" charset="0"/>
              </a:rPr>
              <a:t>that</a:t>
            </a:r>
            <a:r>
              <a:rPr lang="de-AT" dirty="0">
                <a:latin typeface="Verdana" panose="020B0604030504040204" pitchFamily="34" charset="0"/>
                <a:ea typeface="Verdana" panose="020B0604030504040204" pitchFamily="34" charset="0"/>
                <a:cs typeface="Verdana" panose="020B0604030504040204" pitchFamily="34" charset="0"/>
              </a:rPr>
              <a:t> </a:t>
            </a:r>
            <a:r>
              <a:rPr lang="de-AT" dirty="0" err="1">
                <a:latin typeface="Verdana" panose="020B0604030504040204" pitchFamily="34" charset="0"/>
                <a:ea typeface="Verdana" panose="020B0604030504040204" pitchFamily="34" charset="0"/>
                <a:cs typeface="Verdana" panose="020B0604030504040204" pitchFamily="34" charset="0"/>
              </a:rPr>
              <a:t>rationalize</a:t>
            </a:r>
            <a:r>
              <a:rPr lang="de-AT" dirty="0">
                <a:latin typeface="Verdana" panose="020B0604030504040204" pitchFamily="34" charset="0"/>
                <a:ea typeface="Verdana" panose="020B0604030504040204" pitchFamily="34" charset="0"/>
                <a:cs typeface="Verdana" panose="020B0604030504040204" pitchFamily="34" charset="0"/>
              </a:rPr>
              <a:t> </a:t>
            </a:r>
            <a:r>
              <a:rPr lang="de-AT" dirty="0" err="1">
                <a:latin typeface="Verdana" panose="020B0604030504040204" pitchFamily="34" charset="0"/>
                <a:ea typeface="Verdana" panose="020B0604030504040204" pitchFamily="34" charset="0"/>
                <a:cs typeface="Verdana" panose="020B0604030504040204" pitchFamily="34" charset="0"/>
              </a:rPr>
              <a:t>what</a:t>
            </a:r>
            <a:r>
              <a:rPr lang="de-AT" dirty="0">
                <a:latin typeface="Verdana" panose="020B0604030504040204" pitchFamily="34" charset="0"/>
                <a:ea typeface="Verdana" panose="020B0604030504040204" pitchFamily="34" charset="0"/>
                <a:cs typeface="Verdana" panose="020B0604030504040204" pitchFamily="34" charset="0"/>
              </a:rPr>
              <a:t> </a:t>
            </a:r>
            <a:r>
              <a:rPr lang="de-AT" dirty="0" err="1">
                <a:latin typeface="Verdana" panose="020B0604030504040204" pitchFamily="34" charset="0"/>
                <a:ea typeface="Verdana" panose="020B0604030504040204" pitchFamily="34" charset="0"/>
                <a:cs typeface="Verdana" panose="020B0604030504040204" pitchFamily="34" charset="0"/>
              </a:rPr>
              <a:t>people</a:t>
            </a:r>
            <a:r>
              <a:rPr lang="de-AT" dirty="0">
                <a:latin typeface="Verdana" panose="020B0604030504040204" pitchFamily="34" charset="0"/>
                <a:ea typeface="Verdana" panose="020B0604030504040204" pitchFamily="34" charset="0"/>
                <a:cs typeface="Verdana" panose="020B0604030504040204" pitchFamily="34" charset="0"/>
              </a:rPr>
              <a:t> </a:t>
            </a:r>
            <a:r>
              <a:rPr lang="de-AT" dirty="0" err="1">
                <a:latin typeface="Verdana" panose="020B0604030504040204" pitchFamily="34" charset="0"/>
                <a:ea typeface="Verdana" panose="020B0604030504040204" pitchFamily="34" charset="0"/>
                <a:cs typeface="Verdana" panose="020B0604030504040204" pitchFamily="34" charset="0"/>
              </a:rPr>
              <a:t>are</a:t>
            </a:r>
            <a:r>
              <a:rPr lang="de-AT" dirty="0">
                <a:latin typeface="Verdana" panose="020B0604030504040204" pitchFamily="34" charset="0"/>
                <a:ea typeface="Verdana" panose="020B0604030504040204" pitchFamily="34" charset="0"/>
                <a:cs typeface="Verdana" panose="020B0604030504040204" pitchFamily="34" charset="0"/>
              </a:rPr>
              <a:t> </a:t>
            </a:r>
            <a:r>
              <a:rPr lang="de-AT" dirty="0" err="1">
                <a:latin typeface="Verdana" panose="020B0604030504040204" pitchFamily="34" charset="0"/>
                <a:ea typeface="Verdana" panose="020B0604030504040204" pitchFamily="34" charset="0"/>
                <a:cs typeface="Verdana" panose="020B0604030504040204" pitchFamily="34" charset="0"/>
              </a:rPr>
              <a:t>doing</a:t>
            </a:r>
            <a:r>
              <a:rPr lang="de-AT" dirty="0">
                <a:latin typeface="Verdana" panose="020B0604030504040204" pitchFamily="34" charset="0"/>
                <a:ea typeface="Verdana" panose="020B0604030504040204" pitchFamily="34" charset="0"/>
                <a:cs typeface="Verdana" panose="020B0604030504040204" pitchFamily="34" charset="0"/>
              </a:rPr>
              <a:t>" </a:t>
            </a:r>
            <a:r>
              <a:rPr lang="de-AT" sz="1500" dirty="0">
                <a:latin typeface="Verdana" panose="020B0604030504040204" pitchFamily="34" charset="0"/>
                <a:ea typeface="Verdana" panose="020B0604030504040204" pitchFamily="34" charset="0"/>
                <a:cs typeface="Verdana" panose="020B0604030504040204" pitchFamily="34" charset="0"/>
              </a:rPr>
              <a:t>(</a:t>
            </a:r>
            <a:r>
              <a:rPr lang="de-AT" sz="1500" dirty="0" err="1">
                <a:latin typeface="Verdana" panose="020B0604030504040204" pitchFamily="34" charset="0"/>
                <a:ea typeface="Verdana" panose="020B0604030504040204" pitchFamily="34" charset="0"/>
                <a:cs typeface="Verdana" panose="020B0604030504040204" pitchFamily="34" charset="0"/>
              </a:rPr>
              <a:t>Weick</a:t>
            </a:r>
            <a:r>
              <a:rPr lang="de-AT" sz="1500" dirty="0">
                <a:latin typeface="Verdana" panose="020B0604030504040204" pitchFamily="34" charset="0"/>
                <a:ea typeface="Verdana" panose="020B0604030504040204" pitchFamily="34" charset="0"/>
                <a:cs typeface="Verdana" panose="020B0604030504040204" pitchFamily="34" charset="0"/>
              </a:rPr>
              <a:t>, </a:t>
            </a:r>
            <a:r>
              <a:rPr lang="de-AT" sz="1500" dirty="0" err="1">
                <a:latin typeface="Verdana" panose="020B0604030504040204" pitchFamily="34" charset="0"/>
                <a:ea typeface="Verdana" panose="020B0604030504040204" pitchFamily="34" charset="0"/>
                <a:cs typeface="Verdana" panose="020B0604030504040204" pitchFamily="34" charset="0"/>
              </a:rPr>
              <a:t>Sutcliffe</a:t>
            </a:r>
            <a:r>
              <a:rPr lang="de-AT" sz="1500" dirty="0">
                <a:latin typeface="Verdana" panose="020B0604030504040204" pitchFamily="34" charset="0"/>
                <a:ea typeface="Verdana" panose="020B0604030504040204" pitchFamily="34" charset="0"/>
                <a:cs typeface="Verdana" panose="020B0604030504040204" pitchFamily="34" charset="0"/>
              </a:rPr>
              <a:t>, &amp; </a:t>
            </a:r>
            <a:r>
              <a:rPr lang="de-AT" sz="1500" dirty="0" err="1">
                <a:latin typeface="Verdana" panose="020B0604030504040204" pitchFamily="34" charset="0"/>
                <a:ea typeface="Verdana" panose="020B0604030504040204" pitchFamily="34" charset="0"/>
                <a:cs typeface="Verdana" panose="020B0604030504040204" pitchFamily="34" charset="0"/>
              </a:rPr>
              <a:t>Obstfeld</a:t>
            </a:r>
            <a:r>
              <a:rPr lang="de-AT" sz="1500" dirty="0">
                <a:latin typeface="Verdana" panose="020B0604030504040204" pitchFamily="34" charset="0"/>
                <a:ea typeface="Verdana" panose="020B0604030504040204" pitchFamily="34" charset="0"/>
                <a:cs typeface="Verdana" panose="020B0604030504040204" pitchFamily="34" charset="0"/>
              </a:rPr>
              <a:t>, 2005, p. 409).</a:t>
            </a:r>
            <a:endParaRPr lang="en-AU" sz="1500" dirty="0">
              <a:latin typeface="Verdana" panose="020B0604030504040204" pitchFamily="34" charset="0"/>
              <a:ea typeface="Verdana" panose="020B0604030504040204" pitchFamily="34" charset="0"/>
              <a:cs typeface="Verdana" panose="020B0604030504040204" pitchFamily="34" charset="0"/>
            </a:endParaRPr>
          </a:p>
        </p:txBody>
      </p:sp>
      <p:sp>
        <p:nvSpPr>
          <p:cNvPr id="8" name="Textfeld 7"/>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1414770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24747-532C-6045-865B-BC5149FD885E}"/>
              </a:ext>
            </a:extLst>
          </p:cNvPr>
          <p:cNvSpPr>
            <a:spLocks noGrp="1"/>
          </p:cNvSpPr>
          <p:nvPr>
            <p:ph type="title"/>
          </p:nvPr>
        </p:nvSpPr>
        <p:spPr/>
        <p:txBody>
          <a:bodyPr/>
          <a:lstStyle/>
          <a:p>
            <a:r>
              <a:rPr lang="en-AU" dirty="0"/>
              <a:t>A. Interpersonal communication</a:t>
            </a:r>
          </a:p>
        </p:txBody>
      </p:sp>
      <p:pic>
        <p:nvPicPr>
          <p:cNvPr id="5" name="Inhaltsplatzhalter 8" descr="Sonnenbrille">
            <a:extLst>
              <a:ext uri="{FF2B5EF4-FFF2-40B4-BE49-F238E27FC236}">
                <a16:creationId xmlns:a16="http://schemas.microsoft.com/office/drawing/2014/main" id="{9EBD44E8-EBD8-5541-8FB8-DA80C73F7C5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693067" y="1538359"/>
            <a:ext cx="1204798" cy="1204798"/>
          </a:xfrm>
          <a:prstGeom prst="rect">
            <a:avLst/>
          </a:prstGeom>
          <a:effectLst/>
        </p:spPr>
      </p:pic>
      <p:pic>
        <p:nvPicPr>
          <p:cNvPr id="6" name="Grafik 5" descr="Sonnenbrille">
            <a:extLst>
              <a:ext uri="{FF2B5EF4-FFF2-40B4-BE49-F238E27FC236}">
                <a16:creationId xmlns:a16="http://schemas.microsoft.com/office/drawing/2014/main" id="{ABB2EA0B-7578-5641-BF4D-C617E335BA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487195" y="1549257"/>
            <a:ext cx="1204798" cy="1204798"/>
          </a:xfrm>
          <a:prstGeom prst="rect">
            <a:avLst/>
          </a:prstGeom>
        </p:spPr>
      </p:pic>
      <p:pic>
        <p:nvPicPr>
          <p:cNvPr id="3" name="Grafik 2">
            <a:extLst>
              <a:ext uri="{FF2B5EF4-FFF2-40B4-BE49-F238E27FC236}">
                <a16:creationId xmlns:a16="http://schemas.microsoft.com/office/drawing/2014/main" id="{175EBFA9-36EB-0146-A8FA-8B9073BDAC59}"/>
              </a:ext>
            </a:extLst>
          </p:cNvPr>
          <p:cNvPicPr>
            <a:picLocks noChangeAspect="1"/>
          </p:cNvPicPr>
          <p:nvPr/>
        </p:nvPicPr>
        <p:blipFill>
          <a:blip r:embed="rId7"/>
          <a:stretch>
            <a:fillRect/>
          </a:stretch>
        </p:blipFill>
        <p:spPr>
          <a:xfrm>
            <a:off x="6456040" y="2775982"/>
            <a:ext cx="3396533" cy="3580830"/>
          </a:xfrm>
          <a:prstGeom prst="rect">
            <a:avLst/>
          </a:prstGeom>
        </p:spPr>
      </p:pic>
      <p:pic>
        <p:nvPicPr>
          <p:cNvPr id="8" name="Grafik 7">
            <a:extLst>
              <a:ext uri="{FF2B5EF4-FFF2-40B4-BE49-F238E27FC236}">
                <a16:creationId xmlns:a16="http://schemas.microsoft.com/office/drawing/2014/main" id="{D2E5F232-9144-E044-832C-3D5BC10DCD67}"/>
              </a:ext>
            </a:extLst>
          </p:cNvPr>
          <p:cNvPicPr>
            <a:picLocks noChangeAspect="1"/>
          </p:cNvPicPr>
          <p:nvPr/>
        </p:nvPicPr>
        <p:blipFill>
          <a:blip r:embed="rId8"/>
          <a:stretch>
            <a:fillRect/>
          </a:stretch>
        </p:blipFill>
        <p:spPr>
          <a:xfrm>
            <a:off x="2423592" y="2516859"/>
            <a:ext cx="3528392" cy="4338805"/>
          </a:xfrm>
          <a:prstGeom prst="rect">
            <a:avLst/>
          </a:prstGeom>
        </p:spPr>
      </p:pic>
      <p:sp>
        <p:nvSpPr>
          <p:cNvPr id="7" name="Textfeld 6"/>
          <p:cNvSpPr txBox="1"/>
          <p:nvPr/>
        </p:nvSpPr>
        <p:spPr>
          <a:xfrm>
            <a:off x="407368"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1633063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28055-0369-DF4A-AEB8-A311BCD09835}"/>
              </a:ext>
            </a:extLst>
          </p:cNvPr>
          <p:cNvSpPr>
            <a:spLocks noGrp="1"/>
          </p:cNvSpPr>
          <p:nvPr>
            <p:ph type="title"/>
          </p:nvPr>
        </p:nvSpPr>
        <p:spPr/>
        <p:txBody>
          <a:bodyPr/>
          <a:lstStyle/>
          <a:p>
            <a:r>
              <a:rPr lang="de-DE" dirty="0"/>
              <a:t>B. Communicator</a:t>
            </a:r>
          </a:p>
        </p:txBody>
      </p:sp>
      <p:sp>
        <p:nvSpPr>
          <p:cNvPr id="3" name="Inhaltsplatzhalter 2">
            <a:extLst>
              <a:ext uri="{FF2B5EF4-FFF2-40B4-BE49-F238E27FC236}">
                <a16:creationId xmlns:a16="http://schemas.microsoft.com/office/drawing/2014/main" id="{607C7415-A5A9-C649-9E44-326A8140F1CB}"/>
              </a:ext>
            </a:extLst>
          </p:cNvPr>
          <p:cNvSpPr>
            <a:spLocks noGrp="1"/>
          </p:cNvSpPr>
          <p:nvPr>
            <p:ph idx="1"/>
          </p:nvPr>
        </p:nvSpPr>
        <p:spPr/>
        <p:txBody>
          <a:bodyPr>
            <a:normAutofit/>
          </a:bodyPr>
          <a:lstStyle/>
          <a:p>
            <a:pPr marL="0" indent="0">
              <a:buNone/>
            </a:pPr>
            <a:r>
              <a:rPr lang="en-GB" dirty="0" smtClean="0"/>
              <a:t>... a person who communicates, especially one skilled at conveying information, ideas, or policy to the public.</a:t>
            </a:r>
          </a:p>
          <a:p>
            <a:pPr marL="0" indent="0">
              <a:buNone/>
            </a:pPr>
            <a:endParaRPr lang="en-GB" dirty="0" smtClean="0"/>
          </a:p>
          <a:p>
            <a:pPr marL="0" indent="0">
              <a:buNone/>
            </a:pPr>
            <a:r>
              <a:rPr lang="en-GB" dirty="0" smtClean="0"/>
              <a:t>In other words:</a:t>
            </a:r>
          </a:p>
          <a:p>
            <a:pPr>
              <a:buFontTx/>
              <a:buChar char="-"/>
            </a:pPr>
            <a:r>
              <a:rPr lang="en-GB" dirty="0" smtClean="0"/>
              <a:t>Speaker</a:t>
            </a:r>
          </a:p>
          <a:p>
            <a:pPr>
              <a:buFontTx/>
              <a:buChar char="-"/>
            </a:pPr>
            <a:r>
              <a:rPr lang="en-GB" dirty="0" smtClean="0"/>
              <a:t>Public speaker</a:t>
            </a:r>
          </a:p>
          <a:p>
            <a:pPr>
              <a:buFontTx/>
              <a:buChar char="-"/>
            </a:pPr>
            <a:r>
              <a:rPr lang="en-GB" dirty="0" err="1" smtClean="0"/>
              <a:t>Conversationist</a:t>
            </a:r>
            <a:endParaRPr lang="en-GB" dirty="0" smtClean="0"/>
          </a:p>
          <a:p>
            <a:pPr>
              <a:buFontTx/>
              <a:buChar char="-"/>
            </a:pPr>
            <a:endParaRPr lang="en-GB" dirty="0" smtClean="0"/>
          </a:p>
          <a:p>
            <a:pPr marL="0" indent="0">
              <a:buNone/>
            </a:pPr>
            <a:r>
              <a:rPr lang="en-GB" b="1" dirty="0" smtClean="0"/>
              <a:t>Professional communicators</a:t>
            </a:r>
          </a:p>
          <a:p>
            <a:pPr marL="0" indent="0">
              <a:buNone/>
            </a:pPr>
            <a:r>
              <a:rPr lang="en-GB" dirty="0" smtClean="0"/>
              <a:t>make information available as well as evidence to inform the public about issues that matter to them  - in the most neutral way possible</a:t>
            </a:r>
          </a:p>
          <a:p>
            <a:pPr marL="0" indent="0">
              <a:buNone/>
            </a:pPr>
            <a:endParaRPr lang="en-GB" dirty="0"/>
          </a:p>
        </p:txBody>
      </p:sp>
      <p:sp>
        <p:nvSpPr>
          <p:cNvPr id="5" name="Textfeld 4">
            <a:extLst>
              <a:ext uri="{FF2B5EF4-FFF2-40B4-BE49-F238E27FC236}">
                <a16:creationId xmlns:a16="http://schemas.microsoft.com/office/drawing/2014/main" id="{4F4B10D1-ABE8-9848-86C3-29F750FFA386}"/>
              </a:ext>
            </a:extLst>
          </p:cNvPr>
          <p:cNvSpPr txBox="1"/>
          <p:nvPr/>
        </p:nvSpPr>
        <p:spPr>
          <a:xfrm rot="16200000">
            <a:off x="9807937" y="4471624"/>
            <a:ext cx="4563807" cy="200055"/>
          </a:xfrm>
          <a:prstGeom prst="rect">
            <a:avLst/>
          </a:prstGeom>
          <a:noFill/>
        </p:spPr>
        <p:txBody>
          <a:bodyPr wrap="square" rtlCol="0">
            <a:spAutoFit/>
          </a:bodyPr>
          <a:lstStyle/>
          <a:p>
            <a:r>
              <a:rPr lang="de-DE" sz="700" dirty="0"/>
              <a:t>Source: https://</a:t>
            </a:r>
            <a:r>
              <a:rPr lang="de-DE" sz="700" dirty="0" err="1"/>
              <a:t>bigthink.com</a:t>
            </a:r>
            <a:r>
              <a:rPr lang="de-DE" sz="700" dirty="0"/>
              <a:t>/</a:t>
            </a:r>
            <a:r>
              <a:rPr lang="de-DE" sz="700" dirty="0" err="1"/>
              <a:t>think</a:t>
            </a:r>
            <a:r>
              <a:rPr lang="de-DE" sz="700" dirty="0"/>
              <a:t>-tank/</a:t>
            </a:r>
            <a:r>
              <a:rPr lang="de-DE" sz="700" dirty="0" err="1"/>
              <a:t>the</a:t>
            </a:r>
            <a:r>
              <a:rPr lang="de-DE" sz="700" dirty="0"/>
              <a:t>-cheerleader-</a:t>
            </a:r>
            <a:r>
              <a:rPr lang="de-DE" sz="700" dirty="0" err="1"/>
              <a:t>effect</a:t>
            </a:r>
            <a:r>
              <a:rPr lang="de-DE" sz="700" dirty="0"/>
              <a:t>-</a:t>
            </a:r>
            <a:r>
              <a:rPr lang="de-DE" sz="700" dirty="0" err="1"/>
              <a:t>why</a:t>
            </a:r>
            <a:r>
              <a:rPr lang="de-DE" sz="700" dirty="0"/>
              <a:t>-</a:t>
            </a:r>
            <a:r>
              <a:rPr lang="de-DE" sz="700" dirty="0" err="1"/>
              <a:t>youre</a:t>
            </a:r>
            <a:r>
              <a:rPr lang="de-DE" sz="700" dirty="0"/>
              <a:t>-more-</a:t>
            </a:r>
            <a:r>
              <a:rPr lang="de-DE" sz="700" dirty="0" err="1"/>
              <a:t>attractive</a:t>
            </a:r>
            <a:r>
              <a:rPr lang="de-DE" sz="700" dirty="0"/>
              <a:t>-in-a-group, 08/2018</a:t>
            </a:r>
          </a:p>
        </p:txBody>
      </p:sp>
      <p:sp>
        <p:nvSpPr>
          <p:cNvPr id="6" name="Inhaltsplatzhalter 15">
            <a:extLst>
              <a:ext uri="{FF2B5EF4-FFF2-40B4-BE49-F238E27FC236}">
                <a16:creationId xmlns:a16="http://schemas.microsoft.com/office/drawing/2014/main" id="{4D9EA642-23BD-E740-A984-0F02B137A6BA}"/>
              </a:ext>
            </a:extLst>
          </p:cNvPr>
          <p:cNvSpPr txBox="1">
            <a:spLocks/>
          </p:cNvSpPr>
          <p:nvPr/>
        </p:nvSpPr>
        <p:spPr>
          <a:xfrm>
            <a:off x="1703512" y="2564904"/>
            <a:ext cx="7729728" cy="3101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2600" dirty="0"/>
          </a:p>
        </p:txBody>
      </p:sp>
    </p:spTree>
    <p:extLst>
      <p:ext uri="{BB962C8B-B14F-4D97-AF65-F5344CB8AC3E}">
        <p14:creationId xmlns:p14="http://schemas.microsoft.com/office/powerpoint/2010/main" val="1397043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28055-0369-DF4A-AEB8-A311BCD09835}"/>
              </a:ext>
            </a:extLst>
          </p:cNvPr>
          <p:cNvSpPr>
            <a:spLocks noGrp="1"/>
          </p:cNvSpPr>
          <p:nvPr>
            <p:ph type="title"/>
          </p:nvPr>
        </p:nvSpPr>
        <p:spPr/>
        <p:txBody>
          <a:bodyPr/>
          <a:lstStyle/>
          <a:p>
            <a:r>
              <a:rPr lang="de-DE" dirty="0"/>
              <a:t>B. Communicator</a:t>
            </a:r>
          </a:p>
        </p:txBody>
      </p:sp>
      <p:sp>
        <p:nvSpPr>
          <p:cNvPr id="3" name="Inhaltsplatzhalter 2">
            <a:extLst>
              <a:ext uri="{FF2B5EF4-FFF2-40B4-BE49-F238E27FC236}">
                <a16:creationId xmlns:a16="http://schemas.microsoft.com/office/drawing/2014/main" id="{607C7415-A5A9-C649-9E44-326A8140F1CB}"/>
              </a:ext>
            </a:extLst>
          </p:cNvPr>
          <p:cNvSpPr>
            <a:spLocks noGrp="1"/>
          </p:cNvSpPr>
          <p:nvPr>
            <p:ph idx="1"/>
          </p:nvPr>
        </p:nvSpPr>
        <p:spPr/>
        <p:txBody>
          <a:bodyPr>
            <a:normAutofit/>
          </a:bodyPr>
          <a:lstStyle/>
          <a:p>
            <a:r>
              <a:rPr lang="en-GB" dirty="0" smtClean="0"/>
              <a:t>Wide range of „roles“ in communication practice: creative artists, writers, editors, journalists, bloggers, influencers, activists, educators, social advocates, politicians, businessmen and businesswomen, preachers, scientists, journalists, PR &amp; marketing professionals, consultants </a:t>
            </a:r>
          </a:p>
          <a:p>
            <a:r>
              <a:rPr lang="en-GB" dirty="0" smtClean="0"/>
              <a:t>Common ground of „professional communicators“: desire and drive to send and receive messages and make an impact on a certain audience; to serve the general public and the public of their choices</a:t>
            </a:r>
          </a:p>
          <a:p>
            <a:r>
              <a:rPr lang="en-GB" dirty="0" smtClean="0"/>
              <a:t>Operate with a wide variety of mediums and media and communication techniques &amp; tools</a:t>
            </a:r>
          </a:p>
          <a:p>
            <a:r>
              <a:rPr lang="en-GB" dirty="0" smtClean="0"/>
              <a:t>Competences: along their delivery of roles and functions; listening, reading, writing, and speaking skills</a:t>
            </a:r>
            <a:endParaRPr lang="en-GB" dirty="0"/>
          </a:p>
        </p:txBody>
      </p:sp>
      <p:sp>
        <p:nvSpPr>
          <p:cNvPr id="5" name="Textfeld 4">
            <a:extLst>
              <a:ext uri="{FF2B5EF4-FFF2-40B4-BE49-F238E27FC236}">
                <a16:creationId xmlns:a16="http://schemas.microsoft.com/office/drawing/2014/main" id="{4F4B10D1-ABE8-9848-86C3-29F750FFA386}"/>
              </a:ext>
            </a:extLst>
          </p:cNvPr>
          <p:cNvSpPr txBox="1"/>
          <p:nvPr/>
        </p:nvSpPr>
        <p:spPr>
          <a:xfrm rot="16200000">
            <a:off x="9807937" y="4471624"/>
            <a:ext cx="4563807" cy="200055"/>
          </a:xfrm>
          <a:prstGeom prst="rect">
            <a:avLst/>
          </a:prstGeom>
          <a:noFill/>
        </p:spPr>
        <p:txBody>
          <a:bodyPr wrap="square" rtlCol="0">
            <a:spAutoFit/>
          </a:bodyPr>
          <a:lstStyle/>
          <a:p>
            <a:r>
              <a:rPr lang="de-DE" sz="700" dirty="0"/>
              <a:t>Source: https://</a:t>
            </a:r>
            <a:r>
              <a:rPr lang="de-DE" sz="700" dirty="0" err="1"/>
              <a:t>bigthink.com</a:t>
            </a:r>
            <a:r>
              <a:rPr lang="de-DE" sz="700" dirty="0"/>
              <a:t>/</a:t>
            </a:r>
            <a:r>
              <a:rPr lang="de-DE" sz="700" dirty="0" err="1"/>
              <a:t>think</a:t>
            </a:r>
            <a:r>
              <a:rPr lang="de-DE" sz="700" dirty="0"/>
              <a:t>-tank/</a:t>
            </a:r>
            <a:r>
              <a:rPr lang="de-DE" sz="700" dirty="0" err="1"/>
              <a:t>the</a:t>
            </a:r>
            <a:r>
              <a:rPr lang="de-DE" sz="700" dirty="0"/>
              <a:t>-cheerleader-</a:t>
            </a:r>
            <a:r>
              <a:rPr lang="de-DE" sz="700" dirty="0" err="1"/>
              <a:t>effect</a:t>
            </a:r>
            <a:r>
              <a:rPr lang="de-DE" sz="700" dirty="0"/>
              <a:t>-</a:t>
            </a:r>
            <a:r>
              <a:rPr lang="de-DE" sz="700" dirty="0" err="1"/>
              <a:t>why</a:t>
            </a:r>
            <a:r>
              <a:rPr lang="de-DE" sz="700" dirty="0"/>
              <a:t>-</a:t>
            </a:r>
            <a:r>
              <a:rPr lang="de-DE" sz="700" dirty="0" err="1"/>
              <a:t>youre</a:t>
            </a:r>
            <a:r>
              <a:rPr lang="de-DE" sz="700" dirty="0"/>
              <a:t>-more-</a:t>
            </a:r>
            <a:r>
              <a:rPr lang="de-DE" sz="700" dirty="0" err="1"/>
              <a:t>attractive</a:t>
            </a:r>
            <a:r>
              <a:rPr lang="de-DE" sz="700" dirty="0"/>
              <a:t>-in-a-group, 08/2018</a:t>
            </a:r>
          </a:p>
        </p:txBody>
      </p:sp>
      <p:sp>
        <p:nvSpPr>
          <p:cNvPr id="6" name="Inhaltsplatzhalter 15">
            <a:extLst>
              <a:ext uri="{FF2B5EF4-FFF2-40B4-BE49-F238E27FC236}">
                <a16:creationId xmlns:a16="http://schemas.microsoft.com/office/drawing/2014/main" id="{4D9EA642-23BD-E740-A984-0F02B137A6BA}"/>
              </a:ext>
            </a:extLst>
          </p:cNvPr>
          <p:cNvSpPr txBox="1">
            <a:spLocks/>
          </p:cNvSpPr>
          <p:nvPr/>
        </p:nvSpPr>
        <p:spPr>
          <a:xfrm>
            <a:off x="1703512" y="2564904"/>
            <a:ext cx="7729728" cy="3101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2600" dirty="0"/>
          </a:p>
        </p:txBody>
      </p:sp>
    </p:spTree>
    <p:extLst>
      <p:ext uri="{BB962C8B-B14F-4D97-AF65-F5344CB8AC3E}">
        <p14:creationId xmlns:p14="http://schemas.microsoft.com/office/powerpoint/2010/main" val="3743568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28055-0369-DF4A-AEB8-A311BCD09835}"/>
              </a:ext>
            </a:extLst>
          </p:cNvPr>
          <p:cNvSpPr>
            <a:spLocks noGrp="1"/>
          </p:cNvSpPr>
          <p:nvPr>
            <p:ph type="title"/>
          </p:nvPr>
        </p:nvSpPr>
        <p:spPr/>
        <p:txBody>
          <a:bodyPr/>
          <a:lstStyle/>
          <a:p>
            <a:r>
              <a:rPr lang="de-DE" dirty="0"/>
              <a:t>B. Communicator</a:t>
            </a:r>
          </a:p>
        </p:txBody>
      </p:sp>
      <p:sp>
        <p:nvSpPr>
          <p:cNvPr id="3" name="Inhaltsplatzhalter 2">
            <a:extLst>
              <a:ext uri="{FF2B5EF4-FFF2-40B4-BE49-F238E27FC236}">
                <a16:creationId xmlns:a16="http://schemas.microsoft.com/office/drawing/2014/main" id="{607C7415-A5A9-C649-9E44-326A8140F1CB}"/>
              </a:ext>
            </a:extLst>
          </p:cNvPr>
          <p:cNvSpPr>
            <a:spLocks noGrp="1"/>
          </p:cNvSpPr>
          <p:nvPr>
            <p:ph idx="1"/>
          </p:nvPr>
        </p:nvSpPr>
        <p:spPr/>
        <p:txBody>
          <a:bodyPr>
            <a:normAutofit/>
          </a:bodyPr>
          <a:lstStyle/>
          <a:p>
            <a:pPr marL="0" indent="0">
              <a:buNone/>
            </a:pPr>
            <a:r>
              <a:rPr lang="en-GB" b="1" dirty="0" smtClean="0"/>
              <a:t>„The Journalist“</a:t>
            </a:r>
          </a:p>
          <a:p>
            <a:pPr marL="0" indent="0">
              <a:buNone/>
            </a:pPr>
            <a:endParaRPr lang="en-GB" dirty="0" smtClean="0"/>
          </a:p>
          <a:p>
            <a:r>
              <a:rPr lang="en-GB" dirty="0" smtClean="0"/>
              <a:t>Information function</a:t>
            </a:r>
          </a:p>
          <a:p>
            <a:pPr marL="0" indent="0">
              <a:buNone/>
            </a:pPr>
            <a:endParaRPr lang="en-GB" dirty="0" smtClean="0"/>
          </a:p>
          <a:p>
            <a:r>
              <a:rPr lang="en-GB" dirty="0" smtClean="0"/>
              <a:t>Social functions: orientation, socialization,  integration</a:t>
            </a:r>
          </a:p>
          <a:p>
            <a:r>
              <a:rPr lang="en-GB" dirty="0" smtClean="0"/>
              <a:t>Economic function: circulation, regeneration, issue management</a:t>
            </a:r>
          </a:p>
          <a:p>
            <a:r>
              <a:rPr lang="en-GB" dirty="0" smtClean="0"/>
              <a:t>Political functions: creation of the public sphere,  articulation, education, critique, control</a:t>
            </a:r>
          </a:p>
          <a:p>
            <a:endParaRPr lang="en-GB" dirty="0"/>
          </a:p>
        </p:txBody>
      </p:sp>
      <p:sp>
        <p:nvSpPr>
          <p:cNvPr id="5" name="Textfeld 4">
            <a:extLst>
              <a:ext uri="{FF2B5EF4-FFF2-40B4-BE49-F238E27FC236}">
                <a16:creationId xmlns:a16="http://schemas.microsoft.com/office/drawing/2014/main" id="{4F4B10D1-ABE8-9848-86C3-29F750FFA386}"/>
              </a:ext>
            </a:extLst>
          </p:cNvPr>
          <p:cNvSpPr txBox="1"/>
          <p:nvPr/>
        </p:nvSpPr>
        <p:spPr>
          <a:xfrm rot="16200000">
            <a:off x="9807937" y="4471624"/>
            <a:ext cx="4563807" cy="200055"/>
          </a:xfrm>
          <a:prstGeom prst="rect">
            <a:avLst/>
          </a:prstGeom>
          <a:noFill/>
        </p:spPr>
        <p:txBody>
          <a:bodyPr wrap="square" rtlCol="0">
            <a:spAutoFit/>
          </a:bodyPr>
          <a:lstStyle/>
          <a:p>
            <a:r>
              <a:rPr lang="de-DE" sz="700" dirty="0"/>
              <a:t>Source: https://</a:t>
            </a:r>
            <a:r>
              <a:rPr lang="de-DE" sz="700" dirty="0" err="1"/>
              <a:t>bigthink.com</a:t>
            </a:r>
            <a:r>
              <a:rPr lang="de-DE" sz="700" dirty="0"/>
              <a:t>/</a:t>
            </a:r>
            <a:r>
              <a:rPr lang="de-DE" sz="700" dirty="0" err="1"/>
              <a:t>think</a:t>
            </a:r>
            <a:r>
              <a:rPr lang="de-DE" sz="700" dirty="0"/>
              <a:t>-tank/</a:t>
            </a:r>
            <a:r>
              <a:rPr lang="de-DE" sz="700" dirty="0" err="1"/>
              <a:t>the</a:t>
            </a:r>
            <a:r>
              <a:rPr lang="de-DE" sz="700" dirty="0"/>
              <a:t>-cheerleader-</a:t>
            </a:r>
            <a:r>
              <a:rPr lang="de-DE" sz="700" dirty="0" err="1"/>
              <a:t>effect</a:t>
            </a:r>
            <a:r>
              <a:rPr lang="de-DE" sz="700" dirty="0"/>
              <a:t>-</a:t>
            </a:r>
            <a:r>
              <a:rPr lang="de-DE" sz="700" dirty="0" err="1"/>
              <a:t>why</a:t>
            </a:r>
            <a:r>
              <a:rPr lang="de-DE" sz="700" dirty="0"/>
              <a:t>-</a:t>
            </a:r>
            <a:r>
              <a:rPr lang="de-DE" sz="700" dirty="0" err="1"/>
              <a:t>youre</a:t>
            </a:r>
            <a:r>
              <a:rPr lang="de-DE" sz="700" dirty="0"/>
              <a:t>-more-</a:t>
            </a:r>
            <a:r>
              <a:rPr lang="de-DE" sz="700" dirty="0" err="1"/>
              <a:t>attractive</a:t>
            </a:r>
            <a:r>
              <a:rPr lang="de-DE" sz="700" dirty="0"/>
              <a:t>-in-a-group, 08/2018</a:t>
            </a:r>
          </a:p>
        </p:txBody>
      </p:sp>
      <p:sp>
        <p:nvSpPr>
          <p:cNvPr id="6" name="Inhaltsplatzhalter 15">
            <a:extLst>
              <a:ext uri="{FF2B5EF4-FFF2-40B4-BE49-F238E27FC236}">
                <a16:creationId xmlns:a16="http://schemas.microsoft.com/office/drawing/2014/main" id="{4D9EA642-23BD-E740-A984-0F02B137A6BA}"/>
              </a:ext>
            </a:extLst>
          </p:cNvPr>
          <p:cNvSpPr txBox="1">
            <a:spLocks/>
          </p:cNvSpPr>
          <p:nvPr/>
        </p:nvSpPr>
        <p:spPr>
          <a:xfrm>
            <a:off x="1703512" y="2564904"/>
            <a:ext cx="7729728" cy="3101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sz="2600" dirty="0"/>
          </a:p>
        </p:txBody>
      </p:sp>
    </p:spTree>
    <p:extLst>
      <p:ext uri="{BB962C8B-B14F-4D97-AF65-F5344CB8AC3E}">
        <p14:creationId xmlns:p14="http://schemas.microsoft.com/office/powerpoint/2010/main" val="3589123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EE7740-4F64-964F-A2FF-CE987BF10511}"/>
              </a:ext>
            </a:extLst>
          </p:cNvPr>
          <p:cNvSpPr>
            <a:spLocks noGrp="1"/>
          </p:cNvSpPr>
          <p:nvPr>
            <p:ph type="title"/>
          </p:nvPr>
        </p:nvSpPr>
        <p:spPr/>
        <p:txBody>
          <a:bodyPr/>
          <a:lstStyle/>
          <a:p>
            <a:r>
              <a:rPr lang="de-DE" dirty="0"/>
              <a:t>B. Communicator</a:t>
            </a:r>
            <a:endParaRPr lang="en-US" dirty="0"/>
          </a:p>
        </p:txBody>
      </p:sp>
      <p:sp>
        <p:nvSpPr>
          <p:cNvPr id="3" name="Inhaltsplatzhalter 2">
            <a:extLst>
              <a:ext uri="{FF2B5EF4-FFF2-40B4-BE49-F238E27FC236}">
                <a16:creationId xmlns:a16="http://schemas.microsoft.com/office/drawing/2014/main" id="{0D7FB3DB-AFC2-374D-82F5-BE5DD69D9C14}"/>
              </a:ext>
            </a:extLst>
          </p:cNvPr>
          <p:cNvSpPr>
            <a:spLocks noGrp="1"/>
          </p:cNvSpPr>
          <p:nvPr>
            <p:ph idx="1"/>
          </p:nvPr>
        </p:nvSpPr>
        <p:spPr/>
        <p:txBody>
          <a:bodyPr/>
          <a:lstStyle/>
          <a:p>
            <a:pPr marL="0" indent="0">
              <a:buNone/>
            </a:pPr>
            <a:r>
              <a:rPr lang="en-GB" b="1" dirty="0" smtClean="0"/>
              <a:t>„The Marketing professional“ </a:t>
            </a:r>
            <a:endParaRPr lang="en-GB" dirty="0" smtClean="0"/>
          </a:p>
          <a:p>
            <a:endParaRPr lang="en-GB" sz="2000" dirty="0" smtClean="0"/>
          </a:p>
          <a:p>
            <a:r>
              <a:rPr lang="en-GB" sz="2000" dirty="0" smtClean="0"/>
              <a:t>Market segmentation &amp; evaluation; market research</a:t>
            </a:r>
          </a:p>
          <a:p>
            <a:r>
              <a:rPr lang="en-GB" sz="2000" dirty="0" smtClean="0"/>
              <a:t>Marketing goals</a:t>
            </a:r>
          </a:p>
          <a:p>
            <a:r>
              <a:rPr lang="en-GB" sz="2000" dirty="0" smtClean="0"/>
              <a:t>Planning of new products/services; innovation management</a:t>
            </a:r>
          </a:p>
          <a:p>
            <a:r>
              <a:rPr lang="en-GB" sz="2000" dirty="0" smtClean="0"/>
              <a:t>Planning, strategies of marketing</a:t>
            </a:r>
          </a:p>
          <a:p>
            <a:r>
              <a:rPr lang="en-GB" sz="2000" dirty="0" smtClean="0"/>
              <a:t>Composing the marketing mix</a:t>
            </a:r>
          </a:p>
          <a:p>
            <a:r>
              <a:rPr lang="en-GB" sz="2000" dirty="0" smtClean="0"/>
              <a:t>Customer relationship, sales &amp; distribution structures</a:t>
            </a:r>
          </a:p>
          <a:p>
            <a:r>
              <a:rPr lang="en-GB" sz="2000" dirty="0" smtClean="0"/>
              <a:t>Controlling, evaluation</a:t>
            </a:r>
          </a:p>
          <a:p>
            <a:endParaRPr lang="en-GB" dirty="0"/>
          </a:p>
        </p:txBody>
      </p:sp>
      <p:sp>
        <p:nvSpPr>
          <p:cNvPr id="5" name="Textfeld 4">
            <a:extLst>
              <a:ext uri="{FF2B5EF4-FFF2-40B4-BE49-F238E27FC236}">
                <a16:creationId xmlns:a16="http://schemas.microsoft.com/office/drawing/2014/main" id="{45237C13-8EFF-2F4E-948E-5F808D782990}"/>
              </a:ext>
            </a:extLst>
          </p:cNvPr>
          <p:cNvSpPr txBox="1"/>
          <p:nvPr/>
        </p:nvSpPr>
        <p:spPr>
          <a:xfrm>
            <a:off x="298938" y="6657945"/>
            <a:ext cx="4026877" cy="200055"/>
          </a:xfrm>
          <a:prstGeom prst="rect">
            <a:avLst/>
          </a:prstGeom>
          <a:noFill/>
        </p:spPr>
        <p:txBody>
          <a:bodyPr wrap="square" rtlCol="0">
            <a:spAutoFit/>
          </a:bodyPr>
          <a:lstStyle/>
          <a:p>
            <a:r>
              <a:rPr lang="en-US" sz="700" dirty="0"/>
              <a:t>https://</a:t>
            </a:r>
            <a:r>
              <a:rPr lang="en-US" sz="700" dirty="0" err="1"/>
              <a:t>www.maxsalerno.com</a:t>
            </a:r>
            <a:r>
              <a:rPr lang="en-US" sz="700" dirty="0"/>
              <a:t>/news/der-</a:t>
            </a:r>
            <a:r>
              <a:rPr lang="en-US" sz="700" dirty="0" err="1"/>
              <a:t>grösste</a:t>
            </a:r>
            <a:r>
              <a:rPr lang="en-US" sz="700" dirty="0"/>
              <a:t>-</a:t>
            </a:r>
            <a:r>
              <a:rPr lang="en-US" sz="700" dirty="0" err="1"/>
              <a:t>vorteil</a:t>
            </a:r>
            <a:r>
              <a:rPr lang="en-US" sz="700" dirty="0"/>
              <a:t>-</a:t>
            </a:r>
            <a:r>
              <a:rPr lang="en-US" sz="700" dirty="0" err="1"/>
              <a:t>eines</a:t>
            </a:r>
            <a:r>
              <a:rPr lang="en-US" sz="700" dirty="0"/>
              <a:t>-marketers-mensch-</a:t>
            </a:r>
            <a:r>
              <a:rPr lang="en-US" sz="700" dirty="0" err="1"/>
              <a:t>zu</a:t>
            </a:r>
            <a:r>
              <a:rPr lang="en-US" sz="700" dirty="0"/>
              <a:t>-sein/</a:t>
            </a:r>
          </a:p>
        </p:txBody>
      </p:sp>
      <p:sp>
        <p:nvSpPr>
          <p:cNvPr id="6" name="Inhaltsplatzhalter 15">
            <a:extLst>
              <a:ext uri="{FF2B5EF4-FFF2-40B4-BE49-F238E27FC236}">
                <a16:creationId xmlns:a16="http://schemas.microsoft.com/office/drawing/2014/main" id="{FCFA2769-BA70-4A4D-BF68-C7185B792246}"/>
              </a:ext>
            </a:extLst>
          </p:cNvPr>
          <p:cNvSpPr txBox="1">
            <a:spLocks/>
          </p:cNvSpPr>
          <p:nvPr/>
        </p:nvSpPr>
        <p:spPr>
          <a:xfrm>
            <a:off x="445477" y="219792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AT" sz="2400" dirty="0">
              <a:solidFill>
                <a:schemeClr val="bg2">
                  <a:lumMod val="90000"/>
                </a:schemeClr>
              </a:solidFill>
            </a:endParaRPr>
          </a:p>
        </p:txBody>
      </p:sp>
    </p:spTree>
    <p:extLst>
      <p:ext uri="{BB962C8B-B14F-4D97-AF65-F5344CB8AC3E}">
        <p14:creationId xmlns:p14="http://schemas.microsoft.com/office/powerpoint/2010/main" val="1075119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5CDA4D-E1BF-1243-B5DB-F913D96CB2F7}"/>
              </a:ext>
            </a:extLst>
          </p:cNvPr>
          <p:cNvSpPr>
            <a:spLocks noGrp="1"/>
          </p:cNvSpPr>
          <p:nvPr>
            <p:ph type="title"/>
          </p:nvPr>
        </p:nvSpPr>
        <p:spPr/>
        <p:txBody>
          <a:bodyPr/>
          <a:lstStyle/>
          <a:p>
            <a:r>
              <a:rPr lang="de-DE" dirty="0"/>
              <a:t>B. Communicator</a:t>
            </a:r>
            <a:endParaRPr lang="en-US" dirty="0"/>
          </a:p>
        </p:txBody>
      </p:sp>
      <p:sp>
        <p:nvSpPr>
          <p:cNvPr id="3" name="Inhaltsplatzhalter 2">
            <a:extLst>
              <a:ext uri="{FF2B5EF4-FFF2-40B4-BE49-F238E27FC236}">
                <a16:creationId xmlns:a16="http://schemas.microsoft.com/office/drawing/2014/main" id="{257AD08A-93EE-4445-97C0-8FE64ECBAA04}"/>
              </a:ext>
            </a:extLst>
          </p:cNvPr>
          <p:cNvSpPr>
            <a:spLocks noGrp="1"/>
          </p:cNvSpPr>
          <p:nvPr>
            <p:ph idx="1"/>
          </p:nvPr>
        </p:nvSpPr>
        <p:spPr/>
        <p:txBody>
          <a:bodyPr/>
          <a:lstStyle/>
          <a:p>
            <a:pPr marL="0" indent="0">
              <a:buNone/>
            </a:pPr>
            <a:r>
              <a:rPr lang="en-GB" b="1" dirty="0" smtClean="0"/>
              <a:t>„The PR professional“</a:t>
            </a:r>
          </a:p>
          <a:p>
            <a:pPr marL="0" indent="0">
              <a:buNone/>
            </a:pPr>
            <a:endParaRPr lang="en-GB" sz="2000" dirty="0" smtClean="0"/>
          </a:p>
          <a:p>
            <a:r>
              <a:rPr lang="en-GB" sz="2000" dirty="0" smtClean="0"/>
              <a:t>Information</a:t>
            </a:r>
          </a:p>
          <a:p>
            <a:r>
              <a:rPr lang="en-GB" sz="2000" dirty="0" smtClean="0"/>
              <a:t>Contact, networking</a:t>
            </a:r>
          </a:p>
          <a:p>
            <a:r>
              <a:rPr lang="en-GB" sz="2000" dirty="0" smtClean="0"/>
              <a:t>Image building</a:t>
            </a:r>
          </a:p>
          <a:p>
            <a:r>
              <a:rPr lang="en-GB" sz="2000" dirty="0" smtClean="0"/>
              <a:t>Harmonization, balance</a:t>
            </a:r>
          </a:p>
          <a:p>
            <a:r>
              <a:rPr lang="en-GB" sz="2000" dirty="0" smtClean="0"/>
              <a:t>Stabilization</a:t>
            </a:r>
          </a:p>
          <a:p>
            <a:r>
              <a:rPr lang="en-GB" sz="2000" dirty="0" smtClean="0"/>
              <a:t>Coherence, continuity</a:t>
            </a:r>
          </a:p>
          <a:p>
            <a:r>
              <a:rPr lang="en-GB" sz="2000" dirty="0" smtClean="0"/>
              <a:t>Social function</a:t>
            </a:r>
          </a:p>
          <a:p>
            <a:endParaRPr lang="en-GB" dirty="0" smtClean="0"/>
          </a:p>
          <a:p>
            <a:endParaRPr lang="en-GB" dirty="0"/>
          </a:p>
        </p:txBody>
      </p:sp>
    </p:spTree>
    <p:extLst>
      <p:ext uri="{BB962C8B-B14F-4D97-AF65-F5344CB8AC3E}">
        <p14:creationId xmlns:p14="http://schemas.microsoft.com/office/powerpoint/2010/main" val="302807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5CDA4D-E1BF-1243-B5DB-F913D96CB2F7}"/>
              </a:ext>
            </a:extLst>
          </p:cNvPr>
          <p:cNvSpPr>
            <a:spLocks noGrp="1"/>
          </p:cNvSpPr>
          <p:nvPr>
            <p:ph type="title"/>
          </p:nvPr>
        </p:nvSpPr>
        <p:spPr/>
        <p:txBody>
          <a:bodyPr/>
          <a:lstStyle/>
          <a:p>
            <a:r>
              <a:rPr lang="de-DE" dirty="0"/>
              <a:t>B. Communicator</a:t>
            </a:r>
            <a:endParaRPr lang="en-US" dirty="0"/>
          </a:p>
        </p:txBody>
      </p:sp>
      <p:pic>
        <p:nvPicPr>
          <p:cNvPr id="9218" name="Picture 2">
            <a:extLst>
              <a:ext uri="{FF2B5EF4-FFF2-40B4-BE49-F238E27FC236}">
                <a16:creationId xmlns:a16="http://schemas.microsoft.com/office/drawing/2014/main" id="{768EF586-576A-494F-9563-9E91A6F42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394" y="1243858"/>
            <a:ext cx="7215212" cy="5614142"/>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92A61741-4AAF-5A43-983A-955AD1058F6A}"/>
              </a:ext>
            </a:extLst>
          </p:cNvPr>
          <p:cNvSpPr txBox="1"/>
          <p:nvPr/>
        </p:nvSpPr>
        <p:spPr>
          <a:xfrm rot="16200000">
            <a:off x="-1199988" y="3668207"/>
            <a:ext cx="5733258" cy="646331"/>
          </a:xfrm>
          <a:prstGeom prst="rect">
            <a:avLst/>
          </a:prstGeom>
          <a:noFill/>
        </p:spPr>
        <p:txBody>
          <a:bodyPr wrap="square" rtlCol="0">
            <a:spAutoFit/>
          </a:bodyPr>
          <a:lstStyle/>
          <a:p>
            <a:r>
              <a:rPr lang="en-AU" sz="1200" dirty="0" smtClean="0"/>
              <a:t>Schematic Overview of the field and the actors of science communication according to Carsten </a:t>
            </a:r>
            <a:r>
              <a:rPr lang="en-AU" sz="1200" dirty="0" err="1" smtClean="0"/>
              <a:t>Könneker</a:t>
            </a:r>
            <a:endParaRPr lang="en-AU" sz="1200" dirty="0" smtClean="0"/>
          </a:p>
          <a:p>
            <a:r>
              <a:rPr lang="en-AU" sz="1200" dirty="0" smtClean="0"/>
              <a:t>Source: </a:t>
            </a:r>
            <a:r>
              <a:rPr lang="en-AU" sz="1200" dirty="0" err="1" smtClean="0"/>
              <a:t>Graphik</a:t>
            </a:r>
            <a:r>
              <a:rPr lang="en-AU" sz="1200" dirty="0" smtClean="0"/>
              <a:t> by </a:t>
            </a:r>
            <a:r>
              <a:rPr lang="en-AU" sz="1200" dirty="0" err="1" smtClean="0"/>
              <a:t>Spektrumdw</a:t>
            </a:r>
            <a:r>
              <a:rPr lang="en-AU" sz="1200" dirty="0" smtClean="0"/>
              <a:t> on Wikimedia, Licence: CC-By-SA 4.0</a:t>
            </a:r>
            <a:endParaRPr lang="en-AU" sz="1200" dirty="0"/>
          </a:p>
        </p:txBody>
      </p:sp>
      <p:sp>
        <p:nvSpPr>
          <p:cNvPr id="3" name="Rechteck 2"/>
          <p:cNvSpPr/>
          <p:nvPr/>
        </p:nvSpPr>
        <p:spPr>
          <a:xfrm>
            <a:off x="10848528" y="6237312"/>
            <a:ext cx="1224136" cy="487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08638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99456" y="476672"/>
            <a:ext cx="10753200" cy="505528"/>
          </a:xfrm>
        </p:spPr>
        <p:txBody>
          <a:bodyPr/>
          <a:lstStyle/>
          <a:p>
            <a:pPr algn="ctr"/>
            <a:r>
              <a:rPr lang="de-DE" dirty="0" err="1">
                <a:solidFill>
                  <a:schemeClr val="bg1"/>
                </a:solidFill>
              </a:rPr>
              <a:t>Where</a:t>
            </a:r>
            <a:r>
              <a:rPr lang="de-DE" dirty="0">
                <a:solidFill>
                  <a:schemeClr val="bg1"/>
                </a:solidFill>
              </a:rPr>
              <a:t> </a:t>
            </a:r>
            <a:r>
              <a:rPr lang="de-DE" dirty="0" err="1">
                <a:solidFill>
                  <a:schemeClr val="bg1"/>
                </a:solidFill>
              </a:rPr>
              <a:t>are</a:t>
            </a:r>
            <a:r>
              <a:rPr lang="de-DE" dirty="0">
                <a:solidFill>
                  <a:schemeClr val="bg1"/>
                </a:solidFill>
              </a:rPr>
              <a:t> </a:t>
            </a:r>
            <a:r>
              <a:rPr lang="de-DE" dirty="0" err="1">
                <a:solidFill>
                  <a:schemeClr val="bg1"/>
                </a:solidFill>
              </a:rPr>
              <a:t>we</a:t>
            </a:r>
            <a:r>
              <a:rPr lang="de-DE" dirty="0">
                <a:solidFill>
                  <a:schemeClr val="bg1"/>
                </a:solidFill>
              </a:rPr>
              <a:t>?</a:t>
            </a:r>
          </a:p>
        </p:txBody>
      </p:sp>
      <p:sp>
        <p:nvSpPr>
          <p:cNvPr id="4099" name="Rectangle 3"/>
          <p:cNvSpPr>
            <a:spLocks noGrp="1" noChangeArrowheads="1"/>
          </p:cNvSpPr>
          <p:nvPr>
            <p:ph type="body" idx="1"/>
          </p:nvPr>
        </p:nvSpPr>
        <p:spPr>
          <a:xfrm>
            <a:off x="1199456" y="1484784"/>
            <a:ext cx="10753200" cy="4525200"/>
          </a:xfrm>
        </p:spPr>
        <p:txBody>
          <a:bodyPr/>
          <a:lstStyle/>
          <a:p>
            <a:pPr>
              <a:buNone/>
            </a:pPr>
            <a:r>
              <a:rPr lang="de-DE" dirty="0"/>
              <a:t>Episode </a:t>
            </a:r>
            <a:r>
              <a:rPr lang="de-DE" dirty="0" smtClean="0"/>
              <a:t>1</a:t>
            </a:r>
            <a:r>
              <a:rPr lang="de-DE" dirty="0"/>
              <a:t>: </a:t>
            </a:r>
            <a:r>
              <a:rPr lang="de-DE" dirty="0" smtClean="0"/>
              <a:t>	</a:t>
            </a:r>
            <a:r>
              <a:rPr lang="de-DE" dirty="0" err="1" smtClean="0"/>
              <a:t>Social</a:t>
            </a:r>
            <a:r>
              <a:rPr lang="de-DE" dirty="0" smtClean="0"/>
              <a:t> </a:t>
            </a:r>
            <a:r>
              <a:rPr lang="de-DE" dirty="0"/>
              <a:t>&amp; Cultural </a:t>
            </a:r>
            <a:r>
              <a:rPr lang="de-DE" dirty="0" err="1"/>
              <a:t>Sciences</a:t>
            </a:r>
            <a:r>
              <a:rPr lang="de-DE" dirty="0"/>
              <a:t> &amp; </a:t>
            </a:r>
            <a:r>
              <a:rPr lang="de-DE" dirty="0" err="1"/>
              <a:t>Paradigms</a:t>
            </a:r>
            <a:endParaRPr lang="de-DE" dirty="0"/>
          </a:p>
          <a:p>
            <a:pPr>
              <a:buFontTx/>
              <a:buNone/>
            </a:pPr>
            <a:endParaRPr lang="de-DE" b="1" dirty="0" smtClean="0">
              <a:solidFill>
                <a:srgbClr val="95843F"/>
              </a:solidFill>
            </a:endParaRPr>
          </a:p>
          <a:p>
            <a:pPr>
              <a:buFontTx/>
              <a:buNone/>
            </a:pPr>
            <a:r>
              <a:rPr lang="de-DE" b="1" dirty="0" smtClean="0">
                <a:solidFill>
                  <a:srgbClr val="95843F"/>
                </a:solidFill>
              </a:rPr>
              <a:t>Episode </a:t>
            </a:r>
            <a:r>
              <a:rPr lang="de-DE" b="1" dirty="0" smtClean="0">
                <a:solidFill>
                  <a:srgbClr val="95843F"/>
                </a:solidFill>
              </a:rPr>
              <a:t>2</a:t>
            </a:r>
            <a:r>
              <a:rPr lang="de-DE" b="1" dirty="0">
                <a:solidFill>
                  <a:srgbClr val="95843F"/>
                </a:solidFill>
              </a:rPr>
              <a:t>: </a:t>
            </a:r>
            <a:r>
              <a:rPr lang="de-DE" b="1" dirty="0" smtClean="0">
                <a:solidFill>
                  <a:srgbClr val="95843F"/>
                </a:solidFill>
              </a:rPr>
              <a:t>	Communication </a:t>
            </a:r>
            <a:r>
              <a:rPr lang="de-DE" b="1" dirty="0">
                <a:solidFill>
                  <a:srgbClr val="95843F"/>
                </a:solidFill>
              </a:rPr>
              <a:t>on an individual </a:t>
            </a:r>
            <a:r>
              <a:rPr lang="de-DE" b="1" dirty="0" err="1">
                <a:solidFill>
                  <a:srgbClr val="95843F"/>
                </a:solidFill>
              </a:rPr>
              <a:t>level</a:t>
            </a:r>
            <a:endParaRPr lang="de-DE" b="1" dirty="0">
              <a:solidFill>
                <a:srgbClr val="95843F"/>
              </a:solidFill>
            </a:endParaRPr>
          </a:p>
          <a:p>
            <a:pPr>
              <a:buFontTx/>
              <a:buNone/>
            </a:pPr>
            <a:endParaRPr lang="de-DE" dirty="0" smtClean="0"/>
          </a:p>
          <a:p>
            <a:pPr>
              <a:buFontTx/>
              <a:buNone/>
            </a:pPr>
            <a:r>
              <a:rPr lang="de-DE" dirty="0" smtClean="0"/>
              <a:t>Episode </a:t>
            </a:r>
            <a:r>
              <a:rPr lang="de-DE" dirty="0" smtClean="0"/>
              <a:t>3</a:t>
            </a:r>
            <a:r>
              <a:rPr lang="de-DE" dirty="0"/>
              <a:t>: </a:t>
            </a:r>
            <a:r>
              <a:rPr lang="de-DE" dirty="0" smtClean="0"/>
              <a:t>	Communication </a:t>
            </a:r>
            <a:r>
              <a:rPr lang="de-DE" dirty="0"/>
              <a:t>on an </a:t>
            </a:r>
            <a:r>
              <a:rPr lang="de-DE" dirty="0" err="1"/>
              <a:t>organizational</a:t>
            </a:r>
            <a:r>
              <a:rPr lang="de-DE" dirty="0"/>
              <a:t> </a:t>
            </a:r>
            <a:r>
              <a:rPr lang="de-DE" dirty="0" err="1"/>
              <a:t>level</a:t>
            </a:r>
            <a:endParaRPr lang="de-DE" dirty="0"/>
          </a:p>
          <a:p>
            <a:pPr>
              <a:buFontTx/>
              <a:buNone/>
            </a:pPr>
            <a:endParaRPr lang="de-DE" dirty="0" smtClean="0"/>
          </a:p>
          <a:p>
            <a:pPr>
              <a:buFontTx/>
              <a:buNone/>
            </a:pPr>
            <a:r>
              <a:rPr lang="de-DE" dirty="0" smtClean="0"/>
              <a:t>Episode </a:t>
            </a:r>
            <a:r>
              <a:rPr lang="de-DE" dirty="0" smtClean="0"/>
              <a:t>4</a:t>
            </a:r>
            <a:r>
              <a:rPr lang="de-DE" dirty="0"/>
              <a:t>: </a:t>
            </a:r>
            <a:r>
              <a:rPr lang="de-DE" dirty="0" smtClean="0"/>
              <a:t>	</a:t>
            </a:r>
            <a:r>
              <a:rPr lang="de-DE" dirty="0" err="1" smtClean="0"/>
              <a:t>Communiation</a:t>
            </a:r>
            <a:r>
              <a:rPr lang="de-DE" dirty="0" smtClean="0"/>
              <a:t> </a:t>
            </a:r>
            <a:r>
              <a:rPr lang="de-DE" dirty="0"/>
              <a:t>on a </a:t>
            </a:r>
            <a:r>
              <a:rPr lang="de-DE" dirty="0" err="1"/>
              <a:t>social</a:t>
            </a:r>
            <a:r>
              <a:rPr lang="de-DE" dirty="0"/>
              <a:t> </a:t>
            </a:r>
            <a:r>
              <a:rPr lang="de-DE" dirty="0" err="1"/>
              <a:t>level</a:t>
            </a:r>
            <a:r>
              <a:rPr lang="de-DE" dirty="0"/>
              <a:t>, </a:t>
            </a:r>
            <a:r>
              <a:rPr lang="de-DE" dirty="0" err="1"/>
              <a:t>communication</a:t>
            </a:r>
            <a:r>
              <a:rPr lang="de-DE" dirty="0"/>
              <a:t> </a:t>
            </a:r>
            <a:r>
              <a:rPr lang="de-DE" dirty="0" err="1"/>
              <a:t>as</a:t>
            </a:r>
            <a:r>
              <a:rPr lang="de-DE" dirty="0"/>
              <a:t> </a:t>
            </a:r>
            <a:r>
              <a:rPr lang="de-DE" dirty="0" smtClean="0"/>
              <a:t>				</a:t>
            </a:r>
            <a:r>
              <a:rPr lang="de-DE" dirty="0" err="1" smtClean="0"/>
              <a:t>culture</a:t>
            </a:r>
            <a:endParaRPr lang="de-DE" dirty="0"/>
          </a:p>
          <a:p>
            <a:pPr>
              <a:buNone/>
            </a:pPr>
            <a:endParaRPr lang="de-DE" b="1" dirty="0">
              <a:solidFill>
                <a:srgbClr val="DFC638"/>
              </a:solidFill>
            </a:endParaRPr>
          </a:p>
          <a:p>
            <a:pPr>
              <a:buFontTx/>
              <a:buNone/>
            </a:pPr>
            <a:endParaRPr lang="de-DE" b="0" dirty="0"/>
          </a:p>
        </p:txBody>
      </p:sp>
    </p:spTree>
    <p:extLst>
      <p:ext uri="{BB962C8B-B14F-4D97-AF65-F5344CB8AC3E}">
        <p14:creationId xmlns:p14="http://schemas.microsoft.com/office/powerpoint/2010/main" val="694740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5CDA4D-E1BF-1243-B5DB-F913D96CB2F7}"/>
              </a:ext>
            </a:extLst>
          </p:cNvPr>
          <p:cNvSpPr>
            <a:spLocks noGrp="1"/>
          </p:cNvSpPr>
          <p:nvPr>
            <p:ph type="title"/>
          </p:nvPr>
        </p:nvSpPr>
        <p:spPr/>
        <p:txBody>
          <a:bodyPr/>
          <a:lstStyle/>
          <a:p>
            <a:r>
              <a:rPr lang="de-DE" dirty="0"/>
              <a:t>B. Communicator</a:t>
            </a:r>
            <a:endParaRPr lang="en-US" dirty="0"/>
          </a:p>
        </p:txBody>
      </p:sp>
      <p:sp>
        <p:nvSpPr>
          <p:cNvPr id="3" name="Inhaltsplatzhalter 2">
            <a:extLst>
              <a:ext uri="{FF2B5EF4-FFF2-40B4-BE49-F238E27FC236}">
                <a16:creationId xmlns:a16="http://schemas.microsoft.com/office/drawing/2014/main" id="{257AD08A-93EE-4445-97C0-8FE64ECBAA04}"/>
              </a:ext>
            </a:extLst>
          </p:cNvPr>
          <p:cNvSpPr>
            <a:spLocks noGrp="1"/>
          </p:cNvSpPr>
          <p:nvPr>
            <p:ph idx="1"/>
          </p:nvPr>
        </p:nvSpPr>
        <p:spPr/>
        <p:txBody>
          <a:bodyPr>
            <a:normAutofit/>
          </a:bodyPr>
          <a:lstStyle/>
          <a:p>
            <a:pPr marL="0" indent="0">
              <a:buNone/>
            </a:pPr>
            <a:r>
              <a:rPr lang="en-GB" b="1" dirty="0" smtClean="0"/>
              <a:t>„The Scientist/science communicator“</a:t>
            </a:r>
          </a:p>
          <a:p>
            <a:pPr marL="0" indent="0">
              <a:buNone/>
            </a:pPr>
            <a:endParaRPr lang="en-GB" sz="2000" dirty="0" smtClean="0"/>
          </a:p>
          <a:p>
            <a:r>
              <a:rPr lang="en-GB" sz="2000" dirty="0" smtClean="0"/>
              <a:t>I</a:t>
            </a:r>
            <a:r>
              <a:rPr lang="en-GB" dirty="0" smtClean="0"/>
              <a:t>nformation</a:t>
            </a:r>
          </a:p>
          <a:p>
            <a:r>
              <a:rPr lang="en-GB" dirty="0" smtClean="0"/>
              <a:t>Education</a:t>
            </a:r>
          </a:p>
          <a:p>
            <a:r>
              <a:rPr lang="en-GB" dirty="0" smtClean="0"/>
              <a:t>Raising awareness of science-related topics, </a:t>
            </a:r>
          </a:p>
          <a:p>
            <a:r>
              <a:rPr lang="en-GB" dirty="0" smtClean="0"/>
              <a:t>Increasing the sense of „wonder“ about scientific discoveries and arguments</a:t>
            </a:r>
          </a:p>
          <a:p>
            <a:r>
              <a:rPr lang="en-GB" dirty="0" smtClean="0"/>
              <a:t>Advising policy makers about scientific issues, </a:t>
            </a:r>
          </a:p>
          <a:p>
            <a:r>
              <a:rPr lang="en-GB" dirty="0" smtClean="0"/>
              <a:t>Building/creating scientific exhibits and curating of exhibitions</a:t>
            </a:r>
          </a:p>
          <a:p>
            <a:endParaRPr lang="en-GB" dirty="0"/>
          </a:p>
        </p:txBody>
      </p:sp>
    </p:spTree>
    <p:extLst>
      <p:ext uri="{BB962C8B-B14F-4D97-AF65-F5344CB8AC3E}">
        <p14:creationId xmlns:p14="http://schemas.microsoft.com/office/powerpoint/2010/main" val="302608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5CDA4D-E1BF-1243-B5DB-F913D96CB2F7}"/>
              </a:ext>
            </a:extLst>
          </p:cNvPr>
          <p:cNvSpPr>
            <a:spLocks noGrp="1"/>
          </p:cNvSpPr>
          <p:nvPr>
            <p:ph type="title"/>
          </p:nvPr>
        </p:nvSpPr>
        <p:spPr/>
        <p:txBody>
          <a:bodyPr/>
          <a:lstStyle/>
          <a:p>
            <a:r>
              <a:rPr lang="de-DE" dirty="0"/>
              <a:t>B. Communicator</a:t>
            </a:r>
            <a:endParaRPr lang="en-US" dirty="0"/>
          </a:p>
        </p:txBody>
      </p:sp>
      <p:sp>
        <p:nvSpPr>
          <p:cNvPr id="3" name="Inhaltsplatzhalter 2">
            <a:extLst>
              <a:ext uri="{FF2B5EF4-FFF2-40B4-BE49-F238E27FC236}">
                <a16:creationId xmlns:a16="http://schemas.microsoft.com/office/drawing/2014/main" id="{257AD08A-93EE-4445-97C0-8FE64ECBAA04}"/>
              </a:ext>
            </a:extLst>
          </p:cNvPr>
          <p:cNvSpPr>
            <a:spLocks noGrp="1"/>
          </p:cNvSpPr>
          <p:nvPr>
            <p:ph idx="1"/>
          </p:nvPr>
        </p:nvSpPr>
        <p:spPr/>
        <p:txBody>
          <a:bodyPr/>
          <a:lstStyle/>
          <a:p>
            <a:pPr marL="0" indent="0">
              <a:buNone/>
            </a:pPr>
            <a:r>
              <a:rPr lang="de-DE" b="1" dirty="0"/>
              <a:t>„The </a:t>
            </a:r>
            <a:r>
              <a:rPr lang="de-DE" b="1" dirty="0" err="1"/>
              <a:t>Environmentalist</a:t>
            </a:r>
            <a:r>
              <a:rPr lang="de-DE" b="1" dirty="0"/>
              <a:t>/</a:t>
            </a:r>
            <a:r>
              <a:rPr lang="de-DE" b="1" dirty="0" err="1"/>
              <a:t>campaigner</a:t>
            </a:r>
            <a:r>
              <a:rPr lang="de-DE" b="1" dirty="0"/>
              <a:t>“</a:t>
            </a:r>
          </a:p>
          <a:p>
            <a:pPr marL="0" indent="0">
              <a:buNone/>
            </a:pPr>
            <a:endParaRPr lang="de-DE" sz="2000" dirty="0"/>
          </a:p>
          <a:p>
            <a:r>
              <a:rPr lang="de-DE" sz="2000" dirty="0"/>
              <a:t>Information</a:t>
            </a:r>
          </a:p>
          <a:p>
            <a:r>
              <a:rPr lang="de-AT" dirty="0"/>
              <a:t>Research</a:t>
            </a:r>
          </a:p>
          <a:p>
            <a:r>
              <a:rPr lang="de-AT" dirty="0"/>
              <a:t>Education</a:t>
            </a:r>
          </a:p>
          <a:p>
            <a:r>
              <a:rPr lang="de-AT" dirty="0"/>
              <a:t>Lobbying</a:t>
            </a:r>
          </a:p>
          <a:p>
            <a:r>
              <a:rPr lang="de-AT" dirty="0" err="1"/>
              <a:t>Advising</a:t>
            </a:r>
            <a:r>
              <a:rPr lang="de-AT" dirty="0"/>
              <a:t> </a:t>
            </a:r>
            <a:r>
              <a:rPr lang="de-AT" dirty="0" err="1"/>
              <a:t>policy</a:t>
            </a:r>
            <a:r>
              <a:rPr lang="de-AT" dirty="0"/>
              <a:t> </a:t>
            </a:r>
            <a:r>
              <a:rPr lang="de-AT" dirty="0" err="1"/>
              <a:t>makers</a:t>
            </a:r>
            <a:r>
              <a:rPr lang="de-AT" dirty="0"/>
              <a:t> </a:t>
            </a:r>
          </a:p>
          <a:p>
            <a:r>
              <a:rPr lang="de-AT" dirty="0"/>
              <a:t>Fundraising</a:t>
            </a:r>
          </a:p>
          <a:p>
            <a:r>
              <a:rPr lang="de-AT" dirty="0" err="1"/>
              <a:t>Campaigning</a:t>
            </a:r>
            <a:endParaRPr lang="de-AT" dirty="0"/>
          </a:p>
          <a:p>
            <a:endParaRPr lang="en-US" dirty="0"/>
          </a:p>
        </p:txBody>
      </p:sp>
    </p:spTree>
    <p:extLst>
      <p:ext uri="{BB962C8B-B14F-4D97-AF65-F5344CB8AC3E}">
        <p14:creationId xmlns:p14="http://schemas.microsoft.com/office/powerpoint/2010/main" val="1214898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0D0D0-0C26-9847-8A20-2D4A7FA77C90}"/>
              </a:ext>
            </a:extLst>
          </p:cNvPr>
          <p:cNvSpPr>
            <a:spLocks noGrp="1"/>
          </p:cNvSpPr>
          <p:nvPr>
            <p:ph type="title"/>
          </p:nvPr>
        </p:nvSpPr>
        <p:spPr/>
        <p:txBody>
          <a:bodyPr/>
          <a:lstStyle/>
          <a:p>
            <a:r>
              <a:rPr lang="de-DE" dirty="0"/>
              <a:t>B. Communicator</a:t>
            </a:r>
          </a:p>
        </p:txBody>
      </p:sp>
      <p:sp>
        <p:nvSpPr>
          <p:cNvPr id="3" name="Inhaltsplatzhalter 2">
            <a:extLst>
              <a:ext uri="{FF2B5EF4-FFF2-40B4-BE49-F238E27FC236}">
                <a16:creationId xmlns:a16="http://schemas.microsoft.com/office/drawing/2014/main" id="{69B54F7E-557A-284D-9F64-FEB2519CDF21}"/>
              </a:ext>
            </a:extLst>
          </p:cNvPr>
          <p:cNvSpPr>
            <a:spLocks noGrp="1"/>
          </p:cNvSpPr>
          <p:nvPr>
            <p:ph idx="1"/>
          </p:nvPr>
        </p:nvSpPr>
        <p:spPr/>
        <p:txBody>
          <a:bodyPr/>
          <a:lstStyle/>
          <a:p>
            <a:pPr marL="0" indent="0">
              <a:buNone/>
            </a:pPr>
            <a:r>
              <a:rPr lang="en-US" b="1" dirty="0"/>
              <a:t>“Participatory” communicator </a:t>
            </a:r>
            <a:r>
              <a:rPr lang="en-US" dirty="0"/>
              <a:t>roles </a:t>
            </a:r>
          </a:p>
          <a:p>
            <a:r>
              <a:rPr lang="en-US" dirty="0"/>
              <a:t>Citizen journalists</a:t>
            </a:r>
          </a:p>
          <a:p>
            <a:r>
              <a:rPr lang="en-US" dirty="0"/>
              <a:t>Blogger (Vlogger, </a:t>
            </a:r>
            <a:r>
              <a:rPr lang="en-US" dirty="0" err="1"/>
              <a:t>Instagramer</a:t>
            </a:r>
            <a:r>
              <a:rPr lang="en-US" dirty="0"/>
              <a:t> etc.) </a:t>
            </a:r>
          </a:p>
          <a:p>
            <a:r>
              <a:rPr lang="en-US" dirty="0"/>
              <a:t>Influencer </a:t>
            </a:r>
          </a:p>
          <a:p>
            <a:pPr marL="0" indent="0">
              <a:buNone/>
            </a:pPr>
            <a:endParaRPr lang="en-US" dirty="0"/>
          </a:p>
        </p:txBody>
      </p:sp>
    </p:spTree>
    <p:extLst>
      <p:ext uri="{BB962C8B-B14F-4D97-AF65-F5344CB8AC3E}">
        <p14:creationId xmlns:p14="http://schemas.microsoft.com/office/powerpoint/2010/main" val="3425245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4B3B814A-9713-0A4B-B759-8C3FB581E227}"/>
              </a:ext>
            </a:extLst>
          </p:cNvPr>
          <p:cNvSpPr txBox="1"/>
          <p:nvPr/>
        </p:nvSpPr>
        <p:spPr>
          <a:xfrm>
            <a:off x="23929" y="6677859"/>
            <a:ext cx="5937161" cy="200055"/>
          </a:xfrm>
          <a:prstGeom prst="rect">
            <a:avLst/>
          </a:prstGeom>
          <a:noFill/>
        </p:spPr>
        <p:txBody>
          <a:bodyPr wrap="square" rtlCol="0">
            <a:spAutoFit/>
          </a:bodyPr>
          <a:lstStyle/>
          <a:p>
            <a:r>
              <a:rPr lang="de-DE" sz="700" dirty="0">
                <a:solidFill>
                  <a:schemeClr val="bg1"/>
                </a:solidFill>
              </a:rPr>
              <a:t>Source: https://</a:t>
            </a:r>
            <a:r>
              <a:rPr lang="de-DE" sz="700" dirty="0" err="1">
                <a:solidFill>
                  <a:schemeClr val="bg1"/>
                </a:solidFill>
              </a:rPr>
              <a:t>www.datenschutz-notizen.de</a:t>
            </a:r>
            <a:r>
              <a:rPr lang="de-DE" sz="700" dirty="0">
                <a:solidFill>
                  <a:schemeClr val="bg1"/>
                </a:solidFill>
              </a:rPr>
              <a:t>/sound-an-handy-aus-4315244/, </a:t>
            </a:r>
          </a:p>
        </p:txBody>
      </p:sp>
      <p:sp>
        <p:nvSpPr>
          <p:cNvPr id="4" name="Titel 3">
            <a:extLst>
              <a:ext uri="{FF2B5EF4-FFF2-40B4-BE49-F238E27FC236}">
                <a16:creationId xmlns:a16="http://schemas.microsoft.com/office/drawing/2014/main" id="{073A15AB-F687-5B41-8975-98EDB70D14E0}"/>
              </a:ext>
            </a:extLst>
          </p:cNvPr>
          <p:cNvSpPr>
            <a:spLocks noGrp="1"/>
          </p:cNvSpPr>
          <p:nvPr>
            <p:ph type="title"/>
          </p:nvPr>
        </p:nvSpPr>
        <p:spPr/>
        <p:txBody>
          <a:bodyPr/>
          <a:lstStyle/>
          <a:p>
            <a:r>
              <a:rPr lang="en-AU" dirty="0"/>
              <a:t>B. Communicator</a:t>
            </a:r>
          </a:p>
        </p:txBody>
      </p:sp>
      <p:sp>
        <p:nvSpPr>
          <p:cNvPr id="2" name="Inhaltsplatzhalter 1">
            <a:extLst>
              <a:ext uri="{FF2B5EF4-FFF2-40B4-BE49-F238E27FC236}">
                <a16:creationId xmlns:a16="http://schemas.microsoft.com/office/drawing/2014/main" id="{DA4F1476-26DD-794F-B41B-81493A054D39}"/>
              </a:ext>
            </a:extLst>
          </p:cNvPr>
          <p:cNvSpPr>
            <a:spLocks noGrp="1"/>
          </p:cNvSpPr>
          <p:nvPr>
            <p:ph idx="1"/>
          </p:nvPr>
        </p:nvSpPr>
        <p:spPr/>
        <p:txBody>
          <a:bodyPr/>
          <a:lstStyle/>
          <a:p>
            <a:pPr marL="0" indent="0" algn="ctr">
              <a:buNone/>
            </a:pPr>
            <a:endParaRPr lang="en-AU" dirty="0"/>
          </a:p>
          <a:p>
            <a:pPr marL="0" indent="0" algn="ctr">
              <a:buNone/>
            </a:pPr>
            <a:endParaRPr lang="en-AU" dirty="0"/>
          </a:p>
          <a:p>
            <a:pPr marL="0" indent="0" algn="ctr">
              <a:buNone/>
            </a:pPr>
            <a:endParaRPr lang="en-AU" dirty="0"/>
          </a:p>
          <a:p>
            <a:pPr marL="0" indent="0" algn="ctr">
              <a:buNone/>
            </a:pPr>
            <a:endParaRPr lang="en-AU" dirty="0"/>
          </a:p>
          <a:p>
            <a:pPr marL="0" indent="0" algn="ctr">
              <a:buNone/>
            </a:pPr>
            <a:r>
              <a:rPr lang="en-AU" dirty="0" smtClean="0"/>
              <a:t>And </a:t>
            </a:r>
            <a:r>
              <a:rPr lang="en-AU" dirty="0"/>
              <a:t>what about you?</a:t>
            </a:r>
          </a:p>
        </p:txBody>
      </p:sp>
    </p:spTree>
    <p:extLst>
      <p:ext uri="{BB962C8B-B14F-4D97-AF65-F5344CB8AC3E}">
        <p14:creationId xmlns:p14="http://schemas.microsoft.com/office/powerpoint/2010/main" val="1498299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213047" y="1266092"/>
            <a:ext cx="7475241" cy="4325816"/>
          </a:xfrm>
        </p:spPr>
        <p:txBody>
          <a:bodyPr>
            <a:normAutofit fontScale="92500" lnSpcReduction="10000"/>
          </a:bodyPr>
          <a:lstStyle/>
          <a:p>
            <a:endParaRPr lang="en-GB" dirty="0" smtClean="0"/>
          </a:p>
          <a:p>
            <a:pPr marL="0" indent="0">
              <a:buNone/>
            </a:pPr>
            <a:r>
              <a:rPr lang="en-GB" sz="2400" b="1" dirty="0" smtClean="0"/>
              <a:t>Challenge: New communicators</a:t>
            </a:r>
          </a:p>
          <a:p>
            <a:pPr>
              <a:buFontTx/>
              <a:buChar char="-"/>
            </a:pPr>
            <a:r>
              <a:rPr lang="en-GB" sz="2400" dirty="0" smtClean="0"/>
              <a:t>Social media influencers (vloggers, bloggers, </a:t>
            </a:r>
            <a:r>
              <a:rPr lang="en-GB" sz="2400" dirty="0" err="1" smtClean="0"/>
              <a:t>instagramers</a:t>
            </a:r>
            <a:r>
              <a:rPr lang="en-GB" sz="2400" dirty="0" smtClean="0"/>
              <a:t>, </a:t>
            </a:r>
            <a:r>
              <a:rPr lang="en-GB" sz="2400" dirty="0" err="1" smtClean="0"/>
              <a:t>youtubers</a:t>
            </a:r>
            <a:r>
              <a:rPr lang="en-GB" sz="2400" dirty="0" smtClean="0"/>
              <a:t>), not only promoting products &amp; brands, also communicate their political opinions to a large network of followers (</a:t>
            </a:r>
            <a:r>
              <a:rPr lang="en-GB" sz="2400" dirty="0" err="1" smtClean="0"/>
              <a:t>Allgaier</a:t>
            </a:r>
            <a:r>
              <a:rPr lang="en-GB" sz="2400" dirty="0" smtClean="0"/>
              <a:t>, 2020; Zimmermann et al., 2020)</a:t>
            </a:r>
          </a:p>
          <a:p>
            <a:pPr>
              <a:buFontTx/>
              <a:buChar char="-"/>
            </a:pPr>
            <a:r>
              <a:rPr lang="en-GB" sz="2400" dirty="0" smtClean="0"/>
              <a:t>Availability of social networking sites makes it easier to voice opinions outside the political establishment</a:t>
            </a:r>
          </a:p>
          <a:p>
            <a:pPr>
              <a:buFontTx/>
              <a:buChar char="-"/>
            </a:pPr>
            <a:r>
              <a:rPr lang="en-GB" sz="2400" dirty="0" smtClean="0"/>
              <a:t>New: „Digital opinion leaders“ (Schmuck, 2021), powerful impact on attitudes &amp; </a:t>
            </a:r>
            <a:r>
              <a:rPr lang="en-GB" sz="2400" dirty="0" err="1" smtClean="0"/>
              <a:t>behavior</a:t>
            </a:r>
            <a:r>
              <a:rPr lang="en-GB" sz="2400" dirty="0" smtClean="0"/>
              <a:t> of followers</a:t>
            </a:r>
            <a:endParaRPr lang="en-GB" sz="2400" dirty="0"/>
          </a:p>
        </p:txBody>
      </p:sp>
      <p:sp>
        <p:nvSpPr>
          <p:cNvPr id="3" name="Titel 2"/>
          <p:cNvSpPr>
            <a:spLocks noGrp="1"/>
          </p:cNvSpPr>
          <p:nvPr>
            <p:ph type="title"/>
          </p:nvPr>
        </p:nvSpPr>
        <p:spPr/>
        <p:txBody>
          <a:bodyPr/>
          <a:lstStyle/>
          <a:p>
            <a:r>
              <a:rPr lang="de-DE" dirty="0"/>
              <a:t>B. Communicator</a:t>
            </a:r>
            <a:endParaRPr lang="de-AT" dirty="0"/>
          </a:p>
        </p:txBody>
      </p:sp>
    </p:spTree>
    <p:extLst>
      <p:ext uri="{BB962C8B-B14F-4D97-AF65-F5344CB8AC3E}">
        <p14:creationId xmlns:p14="http://schemas.microsoft.com/office/powerpoint/2010/main" val="46394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F22D8-CC1F-0E47-BBBF-44280B4E4138}"/>
              </a:ext>
            </a:extLst>
          </p:cNvPr>
          <p:cNvSpPr>
            <a:spLocks noGrp="1"/>
          </p:cNvSpPr>
          <p:nvPr>
            <p:ph type="title"/>
          </p:nvPr>
        </p:nvSpPr>
        <p:spPr/>
        <p:txBody>
          <a:bodyPr/>
          <a:lstStyle/>
          <a:p>
            <a:r>
              <a:rPr lang="de-DE" dirty="0"/>
              <a:t>B. Communicator</a:t>
            </a:r>
          </a:p>
        </p:txBody>
      </p:sp>
      <p:sp>
        <p:nvSpPr>
          <p:cNvPr id="3" name="Inhaltsplatzhalter 2">
            <a:extLst>
              <a:ext uri="{FF2B5EF4-FFF2-40B4-BE49-F238E27FC236}">
                <a16:creationId xmlns:a16="http://schemas.microsoft.com/office/drawing/2014/main" id="{CEC849EE-D87A-D44F-9123-EE7A807810A0}"/>
              </a:ext>
            </a:extLst>
          </p:cNvPr>
          <p:cNvSpPr>
            <a:spLocks noGrp="1"/>
          </p:cNvSpPr>
          <p:nvPr>
            <p:ph idx="1"/>
          </p:nvPr>
        </p:nvSpPr>
        <p:spPr/>
        <p:txBody>
          <a:bodyPr/>
          <a:lstStyle/>
          <a:p>
            <a:r>
              <a:rPr lang="de-DE" dirty="0"/>
              <a:t>Communicator - </a:t>
            </a:r>
            <a:r>
              <a:rPr lang="de-DE" dirty="0" err="1"/>
              <a:t>What</a:t>
            </a:r>
            <a:r>
              <a:rPr lang="de-DE" dirty="0"/>
              <a:t> </a:t>
            </a:r>
            <a:r>
              <a:rPr lang="de-DE" dirty="0" err="1"/>
              <a:t>does</a:t>
            </a:r>
            <a:r>
              <a:rPr lang="de-DE" dirty="0"/>
              <a:t> </a:t>
            </a:r>
            <a:r>
              <a:rPr lang="de-DE" dirty="0" err="1"/>
              <a:t>it</a:t>
            </a:r>
            <a:r>
              <a:rPr lang="de-DE" dirty="0"/>
              <a:t> </a:t>
            </a:r>
            <a:r>
              <a:rPr lang="de-DE" dirty="0" err="1"/>
              <a:t>mean</a:t>
            </a:r>
            <a:r>
              <a:rPr lang="de-DE" dirty="0"/>
              <a:t> </a:t>
            </a:r>
            <a:r>
              <a:rPr lang="de-DE" dirty="0" err="1"/>
              <a:t>today</a:t>
            </a:r>
            <a:r>
              <a:rPr lang="de-DE" dirty="0"/>
              <a:t>?</a:t>
            </a:r>
          </a:p>
          <a:p>
            <a:r>
              <a:rPr lang="de-DE" dirty="0" err="1"/>
              <a:t>Related</a:t>
            </a:r>
            <a:r>
              <a:rPr lang="de-DE" dirty="0"/>
              <a:t> </a:t>
            </a:r>
            <a:r>
              <a:rPr lang="de-DE" dirty="0" err="1"/>
              <a:t>to</a:t>
            </a:r>
            <a:r>
              <a:rPr lang="de-DE" dirty="0"/>
              <a:t> </a:t>
            </a:r>
            <a:r>
              <a:rPr lang="de-DE" dirty="0" err="1"/>
              <a:t>the</a:t>
            </a:r>
            <a:r>
              <a:rPr lang="de-DE" dirty="0"/>
              <a:t> </a:t>
            </a:r>
            <a:r>
              <a:rPr lang="de-DE" b="1" dirty="0" err="1"/>
              <a:t>role</a:t>
            </a:r>
            <a:r>
              <a:rPr lang="de-DE" dirty="0"/>
              <a:t> (</a:t>
            </a:r>
            <a:r>
              <a:rPr lang="de-DE" dirty="0" err="1"/>
              <a:t>salary</a:t>
            </a:r>
            <a:r>
              <a:rPr lang="de-DE" dirty="0"/>
              <a:t>, </a:t>
            </a:r>
            <a:r>
              <a:rPr lang="de-DE" dirty="0" err="1"/>
              <a:t>degree</a:t>
            </a:r>
            <a:r>
              <a:rPr lang="de-DE" dirty="0"/>
              <a:t> </a:t>
            </a:r>
            <a:r>
              <a:rPr lang="de-DE" dirty="0" err="1"/>
              <a:t>of</a:t>
            </a:r>
            <a:r>
              <a:rPr lang="de-DE" dirty="0"/>
              <a:t> </a:t>
            </a:r>
            <a:r>
              <a:rPr lang="de-DE" dirty="0" err="1"/>
              <a:t>institutionalization</a:t>
            </a:r>
            <a:r>
              <a:rPr lang="de-DE" dirty="0"/>
              <a:t>)</a:t>
            </a:r>
          </a:p>
          <a:p>
            <a:endParaRPr lang="de-DE" dirty="0"/>
          </a:p>
        </p:txBody>
      </p:sp>
      <p:graphicFrame>
        <p:nvGraphicFramePr>
          <p:cNvPr id="7" name="Diagramm 6">
            <a:extLst>
              <a:ext uri="{FF2B5EF4-FFF2-40B4-BE49-F238E27FC236}">
                <a16:creationId xmlns:a16="http://schemas.microsoft.com/office/drawing/2014/main" id="{924D1C0F-6156-1044-A189-FDDA35365D55}"/>
              </a:ext>
            </a:extLst>
          </p:cNvPr>
          <p:cNvGraphicFramePr/>
          <p:nvPr/>
        </p:nvGraphicFramePr>
        <p:xfrm>
          <a:off x="1998579" y="2780928"/>
          <a:ext cx="8194842"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feld 9">
            <a:extLst>
              <a:ext uri="{FF2B5EF4-FFF2-40B4-BE49-F238E27FC236}">
                <a16:creationId xmlns:a16="http://schemas.microsoft.com/office/drawing/2014/main" id="{34738D5C-8081-434F-88A3-987CB4770B76}"/>
              </a:ext>
            </a:extLst>
          </p:cNvPr>
          <p:cNvSpPr txBox="1"/>
          <p:nvPr/>
        </p:nvSpPr>
        <p:spPr>
          <a:xfrm>
            <a:off x="3068651" y="3686916"/>
            <a:ext cx="2304715" cy="338554"/>
          </a:xfrm>
          <a:prstGeom prst="rect">
            <a:avLst/>
          </a:prstGeom>
          <a:noFill/>
        </p:spPr>
        <p:txBody>
          <a:bodyPr wrap="square" rtlCol="0">
            <a:spAutoFit/>
          </a:bodyPr>
          <a:lstStyle/>
          <a:p>
            <a:r>
              <a:rPr lang="de-DE" sz="1600" b="1" dirty="0" err="1"/>
              <a:t>Citizenjournalism</a:t>
            </a:r>
            <a:endParaRPr lang="de-DE" sz="1600" b="1" dirty="0"/>
          </a:p>
        </p:txBody>
      </p:sp>
      <p:sp>
        <p:nvSpPr>
          <p:cNvPr id="11" name="Textfeld 10">
            <a:extLst>
              <a:ext uri="{FF2B5EF4-FFF2-40B4-BE49-F238E27FC236}">
                <a16:creationId xmlns:a16="http://schemas.microsoft.com/office/drawing/2014/main" id="{125BD05B-7B4A-8146-BC6C-0505E0D6A205}"/>
              </a:ext>
            </a:extLst>
          </p:cNvPr>
          <p:cNvSpPr txBox="1"/>
          <p:nvPr/>
        </p:nvSpPr>
        <p:spPr>
          <a:xfrm>
            <a:off x="6761753" y="3486651"/>
            <a:ext cx="2671010" cy="338554"/>
          </a:xfrm>
          <a:prstGeom prst="rect">
            <a:avLst/>
          </a:prstGeom>
          <a:noFill/>
        </p:spPr>
        <p:txBody>
          <a:bodyPr wrap="square" rtlCol="0">
            <a:spAutoFit/>
          </a:bodyPr>
          <a:lstStyle/>
          <a:p>
            <a:r>
              <a:rPr lang="de-DE" sz="1600" b="1" dirty="0"/>
              <a:t>Web-logs/Blogger</a:t>
            </a:r>
          </a:p>
        </p:txBody>
      </p:sp>
      <p:sp>
        <p:nvSpPr>
          <p:cNvPr id="12" name="Textfeld 11">
            <a:extLst>
              <a:ext uri="{FF2B5EF4-FFF2-40B4-BE49-F238E27FC236}">
                <a16:creationId xmlns:a16="http://schemas.microsoft.com/office/drawing/2014/main" id="{CB8EB921-6D17-AC49-A90B-2F0EE2376065}"/>
              </a:ext>
            </a:extLst>
          </p:cNvPr>
          <p:cNvSpPr txBox="1"/>
          <p:nvPr/>
        </p:nvSpPr>
        <p:spPr>
          <a:xfrm>
            <a:off x="6581977" y="4104637"/>
            <a:ext cx="2671010" cy="338554"/>
          </a:xfrm>
          <a:prstGeom prst="rect">
            <a:avLst/>
          </a:prstGeom>
          <a:noFill/>
        </p:spPr>
        <p:txBody>
          <a:bodyPr wrap="square" rtlCol="0">
            <a:spAutoFit/>
          </a:bodyPr>
          <a:lstStyle/>
          <a:p>
            <a:r>
              <a:rPr lang="de-DE" sz="1600" b="1" dirty="0"/>
              <a:t>Web-Publishing</a:t>
            </a:r>
          </a:p>
        </p:txBody>
      </p:sp>
      <p:sp>
        <p:nvSpPr>
          <p:cNvPr id="13" name="Textfeld 12">
            <a:extLst>
              <a:ext uri="{FF2B5EF4-FFF2-40B4-BE49-F238E27FC236}">
                <a16:creationId xmlns:a16="http://schemas.microsoft.com/office/drawing/2014/main" id="{B664577C-DEEF-A54C-BBF6-A0F80A5083BD}"/>
              </a:ext>
            </a:extLst>
          </p:cNvPr>
          <p:cNvSpPr txBox="1"/>
          <p:nvPr/>
        </p:nvSpPr>
        <p:spPr>
          <a:xfrm>
            <a:off x="6928861" y="4655629"/>
            <a:ext cx="2671010" cy="338554"/>
          </a:xfrm>
          <a:prstGeom prst="rect">
            <a:avLst/>
          </a:prstGeom>
          <a:noFill/>
        </p:spPr>
        <p:txBody>
          <a:bodyPr wrap="square" rtlCol="0">
            <a:spAutoFit/>
          </a:bodyPr>
          <a:lstStyle/>
          <a:p>
            <a:r>
              <a:rPr lang="de-DE" sz="1600" b="1" dirty="0"/>
              <a:t>Web-Media(-</a:t>
            </a:r>
            <a:r>
              <a:rPr lang="de-DE" sz="1600" b="1" dirty="0" err="1"/>
              <a:t>production</a:t>
            </a:r>
            <a:r>
              <a:rPr lang="de-DE" sz="1600" b="1" dirty="0"/>
              <a:t>)</a:t>
            </a:r>
          </a:p>
        </p:txBody>
      </p:sp>
      <p:sp>
        <p:nvSpPr>
          <p:cNvPr id="14" name="Textfeld 13">
            <a:extLst>
              <a:ext uri="{FF2B5EF4-FFF2-40B4-BE49-F238E27FC236}">
                <a16:creationId xmlns:a16="http://schemas.microsoft.com/office/drawing/2014/main" id="{358EAFD9-90EB-AE44-87C7-63C42E93F236}"/>
              </a:ext>
            </a:extLst>
          </p:cNvPr>
          <p:cNvSpPr txBox="1"/>
          <p:nvPr/>
        </p:nvSpPr>
        <p:spPr>
          <a:xfrm>
            <a:off x="2378224" y="4383561"/>
            <a:ext cx="2671010" cy="338554"/>
          </a:xfrm>
          <a:prstGeom prst="rect">
            <a:avLst/>
          </a:prstGeom>
          <a:noFill/>
        </p:spPr>
        <p:txBody>
          <a:bodyPr wrap="square" rtlCol="0">
            <a:spAutoFit/>
          </a:bodyPr>
          <a:lstStyle/>
          <a:p>
            <a:r>
              <a:rPr lang="de-DE" sz="1600" b="1" dirty="0"/>
              <a:t>User-</a:t>
            </a:r>
            <a:r>
              <a:rPr lang="de-DE" sz="1600" b="1" dirty="0" err="1"/>
              <a:t>generated</a:t>
            </a:r>
            <a:r>
              <a:rPr lang="de-DE" sz="1600" b="1" dirty="0"/>
              <a:t> </a:t>
            </a:r>
            <a:r>
              <a:rPr lang="de-DE" sz="1600" b="1" dirty="0" err="1"/>
              <a:t>content</a:t>
            </a:r>
            <a:endParaRPr lang="de-DE" sz="1600" b="1" dirty="0"/>
          </a:p>
        </p:txBody>
      </p:sp>
      <p:sp>
        <p:nvSpPr>
          <p:cNvPr id="15" name="Textfeld 14">
            <a:extLst>
              <a:ext uri="{FF2B5EF4-FFF2-40B4-BE49-F238E27FC236}">
                <a16:creationId xmlns:a16="http://schemas.microsoft.com/office/drawing/2014/main" id="{AFC129CB-3CF0-6E4B-9201-010318D56359}"/>
              </a:ext>
            </a:extLst>
          </p:cNvPr>
          <p:cNvSpPr txBox="1"/>
          <p:nvPr/>
        </p:nvSpPr>
        <p:spPr>
          <a:xfrm>
            <a:off x="3352807" y="5128029"/>
            <a:ext cx="2671010" cy="338554"/>
          </a:xfrm>
          <a:prstGeom prst="rect">
            <a:avLst/>
          </a:prstGeom>
          <a:noFill/>
        </p:spPr>
        <p:txBody>
          <a:bodyPr wrap="square" rtlCol="0">
            <a:spAutoFit/>
          </a:bodyPr>
          <a:lstStyle/>
          <a:p>
            <a:r>
              <a:rPr lang="de-DE" sz="1600" b="1" dirty="0"/>
              <a:t>Corporate Publishing</a:t>
            </a:r>
          </a:p>
        </p:txBody>
      </p:sp>
      <p:sp>
        <p:nvSpPr>
          <p:cNvPr id="16" name="Textfeld 15">
            <a:extLst>
              <a:ext uri="{FF2B5EF4-FFF2-40B4-BE49-F238E27FC236}">
                <a16:creationId xmlns:a16="http://schemas.microsoft.com/office/drawing/2014/main" id="{DDD3BED0-FE7C-0442-BB8F-E8506742B4BB}"/>
              </a:ext>
            </a:extLst>
          </p:cNvPr>
          <p:cNvSpPr txBox="1"/>
          <p:nvPr/>
        </p:nvSpPr>
        <p:spPr>
          <a:xfrm>
            <a:off x="5438982" y="4735860"/>
            <a:ext cx="2671010" cy="338554"/>
          </a:xfrm>
          <a:prstGeom prst="rect">
            <a:avLst/>
          </a:prstGeom>
          <a:noFill/>
        </p:spPr>
        <p:txBody>
          <a:bodyPr wrap="square" rtlCol="0">
            <a:spAutoFit/>
          </a:bodyPr>
          <a:lstStyle/>
          <a:p>
            <a:r>
              <a:rPr lang="de-DE" sz="1600" b="1" dirty="0" err="1"/>
              <a:t>Journalism</a:t>
            </a:r>
            <a:endParaRPr lang="de-DE" sz="1600" b="1" dirty="0"/>
          </a:p>
        </p:txBody>
      </p:sp>
      <p:sp>
        <p:nvSpPr>
          <p:cNvPr id="17" name="Textfeld 16">
            <a:extLst>
              <a:ext uri="{FF2B5EF4-FFF2-40B4-BE49-F238E27FC236}">
                <a16:creationId xmlns:a16="http://schemas.microsoft.com/office/drawing/2014/main" id="{2656160B-E50D-504E-821C-28711EBD4D11}"/>
              </a:ext>
            </a:extLst>
          </p:cNvPr>
          <p:cNvSpPr txBox="1"/>
          <p:nvPr/>
        </p:nvSpPr>
        <p:spPr>
          <a:xfrm>
            <a:off x="6449980" y="5092894"/>
            <a:ext cx="2671010" cy="338554"/>
          </a:xfrm>
          <a:prstGeom prst="rect">
            <a:avLst/>
          </a:prstGeom>
          <a:noFill/>
        </p:spPr>
        <p:txBody>
          <a:bodyPr wrap="square" rtlCol="0">
            <a:spAutoFit/>
          </a:bodyPr>
          <a:lstStyle/>
          <a:p>
            <a:r>
              <a:rPr lang="de-DE" sz="1600" b="1" dirty="0"/>
              <a:t>PR</a:t>
            </a:r>
          </a:p>
        </p:txBody>
      </p:sp>
      <p:sp>
        <p:nvSpPr>
          <p:cNvPr id="18" name="Textfeld 17">
            <a:extLst>
              <a:ext uri="{FF2B5EF4-FFF2-40B4-BE49-F238E27FC236}">
                <a16:creationId xmlns:a16="http://schemas.microsoft.com/office/drawing/2014/main" id="{9DD1EEE8-7B84-174A-BCA6-3A3DAD8CEFF6}"/>
              </a:ext>
            </a:extLst>
          </p:cNvPr>
          <p:cNvSpPr txBox="1"/>
          <p:nvPr/>
        </p:nvSpPr>
        <p:spPr>
          <a:xfrm>
            <a:off x="5581324" y="5650941"/>
            <a:ext cx="2671010" cy="338554"/>
          </a:xfrm>
          <a:prstGeom prst="rect">
            <a:avLst/>
          </a:prstGeom>
          <a:noFill/>
        </p:spPr>
        <p:txBody>
          <a:bodyPr wrap="square" rtlCol="0">
            <a:spAutoFit/>
          </a:bodyPr>
          <a:lstStyle/>
          <a:p>
            <a:r>
              <a:rPr lang="de-DE" sz="1600" b="1" dirty="0"/>
              <a:t>Marketing</a:t>
            </a:r>
          </a:p>
        </p:txBody>
      </p:sp>
      <p:sp>
        <p:nvSpPr>
          <p:cNvPr id="19" name="Textfeld 18">
            <a:extLst>
              <a:ext uri="{FF2B5EF4-FFF2-40B4-BE49-F238E27FC236}">
                <a16:creationId xmlns:a16="http://schemas.microsoft.com/office/drawing/2014/main" id="{5B13F220-83EC-4046-9E8B-A6F05427F4C4}"/>
              </a:ext>
            </a:extLst>
          </p:cNvPr>
          <p:cNvSpPr txBox="1"/>
          <p:nvPr/>
        </p:nvSpPr>
        <p:spPr>
          <a:xfrm>
            <a:off x="4748472" y="4089502"/>
            <a:ext cx="2671010" cy="338554"/>
          </a:xfrm>
          <a:prstGeom prst="rect">
            <a:avLst/>
          </a:prstGeom>
          <a:noFill/>
        </p:spPr>
        <p:txBody>
          <a:bodyPr wrap="square" rtlCol="0">
            <a:spAutoFit/>
          </a:bodyPr>
          <a:lstStyle/>
          <a:p>
            <a:r>
              <a:rPr lang="de-DE" sz="1600" b="1" dirty="0"/>
              <a:t>Writer</a:t>
            </a:r>
          </a:p>
        </p:txBody>
      </p:sp>
    </p:spTree>
    <p:extLst>
      <p:ext uri="{BB962C8B-B14F-4D97-AF65-F5344CB8AC3E}">
        <p14:creationId xmlns:p14="http://schemas.microsoft.com/office/powerpoint/2010/main" val="4280503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F22D8-CC1F-0E47-BBBF-44280B4E4138}"/>
              </a:ext>
            </a:extLst>
          </p:cNvPr>
          <p:cNvSpPr>
            <a:spLocks noGrp="1"/>
          </p:cNvSpPr>
          <p:nvPr>
            <p:ph type="title"/>
          </p:nvPr>
        </p:nvSpPr>
        <p:spPr/>
        <p:txBody>
          <a:bodyPr/>
          <a:lstStyle/>
          <a:p>
            <a:r>
              <a:rPr lang="de-DE" dirty="0"/>
              <a:t>B. Communicator</a:t>
            </a:r>
          </a:p>
        </p:txBody>
      </p:sp>
      <p:sp>
        <p:nvSpPr>
          <p:cNvPr id="3" name="Inhaltsplatzhalter 2">
            <a:extLst>
              <a:ext uri="{FF2B5EF4-FFF2-40B4-BE49-F238E27FC236}">
                <a16:creationId xmlns:a16="http://schemas.microsoft.com/office/drawing/2014/main" id="{CEC849EE-D87A-D44F-9123-EE7A807810A0}"/>
              </a:ext>
            </a:extLst>
          </p:cNvPr>
          <p:cNvSpPr>
            <a:spLocks noGrp="1"/>
          </p:cNvSpPr>
          <p:nvPr>
            <p:ph idx="1"/>
          </p:nvPr>
        </p:nvSpPr>
        <p:spPr/>
        <p:txBody>
          <a:bodyPr/>
          <a:lstStyle/>
          <a:p>
            <a:r>
              <a:rPr lang="de-DE" dirty="0"/>
              <a:t>Communicator - </a:t>
            </a:r>
            <a:r>
              <a:rPr lang="de-DE" dirty="0" err="1"/>
              <a:t>What</a:t>
            </a:r>
            <a:r>
              <a:rPr lang="de-DE" dirty="0"/>
              <a:t> </a:t>
            </a:r>
            <a:r>
              <a:rPr lang="de-DE" dirty="0" err="1"/>
              <a:t>does</a:t>
            </a:r>
            <a:r>
              <a:rPr lang="de-DE" dirty="0"/>
              <a:t> </a:t>
            </a:r>
            <a:r>
              <a:rPr lang="de-DE" dirty="0" err="1"/>
              <a:t>it</a:t>
            </a:r>
            <a:r>
              <a:rPr lang="de-DE" dirty="0"/>
              <a:t> </a:t>
            </a:r>
            <a:r>
              <a:rPr lang="de-DE" dirty="0" err="1"/>
              <a:t>mean</a:t>
            </a:r>
            <a:r>
              <a:rPr lang="de-DE" dirty="0"/>
              <a:t>?</a:t>
            </a:r>
          </a:p>
          <a:p>
            <a:r>
              <a:rPr lang="de-DE" dirty="0" err="1"/>
              <a:t>Related</a:t>
            </a:r>
            <a:r>
              <a:rPr lang="de-DE" dirty="0"/>
              <a:t> </a:t>
            </a:r>
            <a:r>
              <a:rPr lang="de-DE" dirty="0" err="1"/>
              <a:t>to</a:t>
            </a:r>
            <a:r>
              <a:rPr lang="de-DE" dirty="0"/>
              <a:t> </a:t>
            </a:r>
            <a:r>
              <a:rPr lang="de-DE" dirty="0" err="1"/>
              <a:t>the</a:t>
            </a:r>
            <a:r>
              <a:rPr lang="de-DE" dirty="0"/>
              <a:t> </a:t>
            </a:r>
            <a:r>
              <a:rPr lang="de-DE" dirty="0" err="1"/>
              <a:t>role</a:t>
            </a:r>
            <a:r>
              <a:rPr lang="de-DE" dirty="0"/>
              <a:t> (</a:t>
            </a:r>
            <a:r>
              <a:rPr lang="de-DE" dirty="0" err="1"/>
              <a:t>salary</a:t>
            </a:r>
            <a:r>
              <a:rPr lang="de-DE" dirty="0"/>
              <a:t>, </a:t>
            </a:r>
            <a:r>
              <a:rPr lang="de-DE" dirty="0" err="1"/>
              <a:t>degree</a:t>
            </a:r>
            <a:r>
              <a:rPr lang="de-DE" dirty="0"/>
              <a:t> </a:t>
            </a:r>
            <a:r>
              <a:rPr lang="de-DE" dirty="0" err="1"/>
              <a:t>of</a:t>
            </a:r>
            <a:r>
              <a:rPr lang="de-DE" dirty="0"/>
              <a:t> </a:t>
            </a:r>
            <a:r>
              <a:rPr lang="de-DE" dirty="0" err="1"/>
              <a:t>institutionalization</a:t>
            </a:r>
            <a:r>
              <a:rPr lang="de-DE" dirty="0"/>
              <a:t>)</a:t>
            </a:r>
          </a:p>
          <a:p>
            <a:r>
              <a:rPr lang="de-DE" dirty="0" err="1"/>
              <a:t>Related</a:t>
            </a:r>
            <a:r>
              <a:rPr lang="de-DE" dirty="0"/>
              <a:t> </a:t>
            </a:r>
            <a:r>
              <a:rPr lang="de-DE" dirty="0" err="1"/>
              <a:t>to</a:t>
            </a:r>
            <a:r>
              <a:rPr lang="de-DE" dirty="0"/>
              <a:t> </a:t>
            </a:r>
            <a:r>
              <a:rPr lang="de-DE" dirty="0" err="1"/>
              <a:t>the</a:t>
            </a:r>
            <a:r>
              <a:rPr lang="de-DE" dirty="0"/>
              <a:t> </a:t>
            </a:r>
            <a:r>
              <a:rPr lang="de-DE" b="1" dirty="0" err="1"/>
              <a:t>understanding</a:t>
            </a:r>
            <a:r>
              <a:rPr lang="de-DE" dirty="0"/>
              <a:t> </a:t>
            </a:r>
            <a:r>
              <a:rPr lang="de-DE" dirty="0" err="1"/>
              <a:t>of</a:t>
            </a:r>
            <a:r>
              <a:rPr lang="de-DE" dirty="0"/>
              <a:t> </a:t>
            </a:r>
            <a:r>
              <a:rPr lang="de-DE" dirty="0" err="1"/>
              <a:t>the</a:t>
            </a:r>
            <a:r>
              <a:rPr lang="de-DE" dirty="0"/>
              <a:t> </a:t>
            </a:r>
            <a:r>
              <a:rPr lang="de-DE" dirty="0" err="1"/>
              <a:t>role</a:t>
            </a:r>
            <a:r>
              <a:rPr lang="de-DE" dirty="0"/>
              <a:t> (</a:t>
            </a:r>
            <a:r>
              <a:rPr lang="de-DE" dirty="0" err="1"/>
              <a:t>ethics</a:t>
            </a:r>
            <a:r>
              <a:rPr lang="de-DE" dirty="0"/>
              <a:t>)...</a:t>
            </a:r>
          </a:p>
          <a:p>
            <a:endParaRPr lang="de-DE" dirty="0"/>
          </a:p>
        </p:txBody>
      </p:sp>
    </p:spTree>
    <p:extLst>
      <p:ext uri="{BB962C8B-B14F-4D97-AF65-F5344CB8AC3E}">
        <p14:creationId xmlns:p14="http://schemas.microsoft.com/office/powerpoint/2010/main" val="316492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F22D8-CC1F-0E47-BBBF-44280B4E4138}"/>
              </a:ext>
            </a:extLst>
          </p:cNvPr>
          <p:cNvSpPr>
            <a:spLocks noGrp="1"/>
          </p:cNvSpPr>
          <p:nvPr>
            <p:ph type="title"/>
          </p:nvPr>
        </p:nvSpPr>
        <p:spPr/>
        <p:txBody>
          <a:bodyPr/>
          <a:lstStyle/>
          <a:p>
            <a:r>
              <a:rPr lang="de-DE" dirty="0"/>
              <a:t>B. Communicator</a:t>
            </a:r>
          </a:p>
        </p:txBody>
      </p:sp>
      <p:sp>
        <p:nvSpPr>
          <p:cNvPr id="3" name="Inhaltsplatzhalter 2">
            <a:extLst>
              <a:ext uri="{FF2B5EF4-FFF2-40B4-BE49-F238E27FC236}">
                <a16:creationId xmlns:a16="http://schemas.microsoft.com/office/drawing/2014/main" id="{CEC849EE-D87A-D44F-9123-EE7A807810A0}"/>
              </a:ext>
            </a:extLst>
          </p:cNvPr>
          <p:cNvSpPr>
            <a:spLocks noGrp="1"/>
          </p:cNvSpPr>
          <p:nvPr>
            <p:ph idx="1"/>
          </p:nvPr>
        </p:nvSpPr>
        <p:spPr/>
        <p:txBody>
          <a:bodyPr/>
          <a:lstStyle/>
          <a:p>
            <a:pPr marL="0" indent="0">
              <a:buNone/>
            </a:pPr>
            <a:r>
              <a:rPr lang="en-NZ" sz="2400" b="1" dirty="0"/>
              <a:t>Sustainability Communicator</a:t>
            </a:r>
          </a:p>
          <a:p>
            <a:r>
              <a:rPr lang="en-NZ" sz="2400" dirty="0"/>
              <a:t>Sustainability Communication as “ethical duty” (Cox, 2008) </a:t>
            </a:r>
          </a:p>
          <a:p>
            <a:r>
              <a:rPr lang="en-NZ" sz="2400" dirty="0"/>
              <a:t>“knowledge &amp; learning is not utterly dominated by abstract theoretical notions but where it is material, interconnecting, affecting  &amp; urgent”</a:t>
            </a:r>
          </a:p>
          <a:p>
            <a:r>
              <a:rPr lang="en-NZ" sz="2400" dirty="0"/>
              <a:t>Sustainability Communication as “field” das “challenges conventional academic &amp; cultural norms” </a:t>
            </a:r>
          </a:p>
          <a:p>
            <a:r>
              <a:rPr lang="en-NZ" sz="2400" dirty="0"/>
              <a:t>We are ACTORS &amp; POTENTIAL CHANGE AGENTS (empowering agents of change, Hooks, 1994; O’Sullivan, 2002; Kahn, 2008; Milstein, 2012)</a:t>
            </a:r>
          </a:p>
        </p:txBody>
      </p:sp>
    </p:spTree>
    <p:extLst>
      <p:ext uri="{BB962C8B-B14F-4D97-AF65-F5344CB8AC3E}">
        <p14:creationId xmlns:p14="http://schemas.microsoft.com/office/powerpoint/2010/main" val="4037074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Outlook</a:t>
            </a:r>
            <a:endParaRPr lang="de-AT" dirty="0"/>
          </a:p>
        </p:txBody>
      </p:sp>
      <p:sp>
        <p:nvSpPr>
          <p:cNvPr id="2" name="Inhaltsplatzhalter 1"/>
          <p:cNvSpPr>
            <a:spLocks noGrp="1"/>
          </p:cNvSpPr>
          <p:nvPr>
            <p:ph idx="1"/>
          </p:nvPr>
        </p:nvSpPr>
        <p:spPr>
          <a:xfrm>
            <a:off x="1213047" y="1266092"/>
            <a:ext cx="8915401" cy="4325816"/>
          </a:xfrm>
        </p:spPr>
        <p:txBody>
          <a:bodyPr>
            <a:normAutofit fontScale="92500" lnSpcReduction="20000"/>
          </a:bodyPr>
          <a:lstStyle/>
          <a:p>
            <a:endParaRPr lang="en-GB" dirty="0" smtClean="0"/>
          </a:p>
          <a:p>
            <a:pPr marL="0" indent="0">
              <a:buNone/>
            </a:pPr>
            <a:r>
              <a:rPr lang="en-GB" sz="2400" b="1" dirty="0" smtClean="0"/>
              <a:t>Challenges in Sustainability Communication from a communicator perspective</a:t>
            </a:r>
          </a:p>
          <a:p>
            <a:r>
              <a:rPr lang="en-GB" sz="2400" dirty="0" err="1" smtClean="0"/>
              <a:t>Mediatization</a:t>
            </a:r>
            <a:r>
              <a:rPr lang="en-GB" sz="2400" dirty="0" smtClean="0"/>
              <a:t>, Digitalization</a:t>
            </a:r>
          </a:p>
          <a:p>
            <a:r>
              <a:rPr lang="en-GB" sz="2400" dirty="0" smtClean="0"/>
              <a:t>Role shifts &amp; conflicts: Freelance journalists working in public relations</a:t>
            </a:r>
          </a:p>
          <a:p>
            <a:r>
              <a:rPr lang="en-GB" sz="2400" dirty="0" smtClean="0"/>
              <a:t>Professionalized communicators needed (with journalism skills, training  and backgrounds)</a:t>
            </a:r>
          </a:p>
          <a:p>
            <a:r>
              <a:rPr lang="en-GB" sz="2400" dirty="0" smtClean="0"/>
              <a:t>Changes in the media industries - networked society, shifting dynamics, new forms of content production and distribution, new economic models</a:t>
            </a:r>
          </a:p>
          <a:p>
            <a:r>
              <a:rPr lang="en-GB" sz="2400" dirty="0" smtClean="0"/>
              <a:t>Ethics / idealism</a:t>
            </a:r>
          </a:p>
          <a:p>
            <a:r>
              <a:rPr lang="en-GB" sz="2400" dirty="0" smtClean="0"/>
              <a:t>Communication </a:t>
            </a:r>
            <a:r>
              <a:rPr lang="en-GB" sz="2400" i="1" dirty="0" smtClean="0"/>
              <a:t>for </a:t>
            </a:r>
            <a:r>
              <a:rPr lang="en-GB" sz="2400" dirty="0" smtClean="0"/>
              <a:t>sustainability &amp; transformation: Individual vs. Organizations</a:t>
            </a:r>
          </a:p>
          <a:p>
            <a:endParaRPr lang="en-GB" dirty="0"/>
          </a:p>
        </p:txBody>
      </p:sp>
    </p:spTree>
    <p:extLst>
      <p:ext uri="{BB962C8B-B14F-4D97-AF65-F5344CB8AC3E}">
        <p14:creationId xmlns:p14="http://schemas.microsoft.com/office/powerpoint/2010/main" val="3235358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de-DE" dirty="0" err="1">
                <a:solidFill>
                  <a:schemeClr val="bg1"/>
                </a:solidFill>
              </a:rPr>
              <a:t>Reflection</a:t>
            </a:r>
            <a:endParaRPr lang="de-DE" dirty="0">
              <a:solidFill>
                <a:schemeClr val="bg1"/>
              </a:solidFill>
            </a:endParaRPr>
          </a:p>
        </p:txBody>
      </p:sp>
      <p:sp>
        <p:nvSpPr>
          <p:cNvPr id="27651" name="Rectangle 3"/>
          <p:cNvSpPr>
            <a:spLocks noGrp="1" noChangeArrowheads="1"/>
          </p:cNvSpPr>
          <p:nvPr>
            <p:ph type="body" idx="1"/>
          </p:nvPr>
        </p:nvSpPr>
        <p:spPr>
          <a:xfrm>
            <a:off x="1199455" y="1602000"/>
            <a:ext cx="10753195" cy="4525200"/>
          </a:xfrm>
        </p:spPr>
        <p:txBody>
          <a:bodyPr>
            <a:noAutofit/>
          </a:bodyPr>
          <a:lstStyle/>
          <a:p>
            <a:pPr marL="457200" indent="-457200">
              <a:lnSpc>
                <a:spcPct val="90000"/>
              </a:lnSpc>
              <a:buFont typeface="+mj-lt"/>
              <a:buAutoNum type="arabicPeriod"/>
            </a:pPr>
            <a:r>
              <a:rPr lang="en-GB" dirty="0" smtClean="0"/>
              <a:t>Think about professional communicators</a:t>
            </a:r>
          </a:p>
          <a:p>
            <a:pPr marL="857250" lvl="1" indent="-457200">
              <a:lnSpc>
                <a:spcPct val="90000"/>
              </a:lnSpc>
              <a:buFont typeface="+mj-lt"/>
              <a:buAutoNum type="arabicPeriod"/>
            </a:pPr>
            <a:r>
              <a:rPr lang="en-GB" dirty="0" smtClean="0"/>
              <a:t>Who are new communicator roles?</a:t>
            </a:r>
          </a:p>
          <a:p>
            <a:pPr marL="857250" lvl="1" indent="-457200">
              <a:lnSpc>
                <a:spcPct val="90000"/>
              </a:lnSpc>
              <a:buFont typeface="+mj-lt"/>
              <a:buAutoNum type="arabicPeriod"/>
            </a:pPr>
            <a:r>
              <a:rPr lang="en-GB" dirty="0" smtClean="0"/>
              <a:t>How easy / hard is it to communicate about climate change?</a:t>
            </a:r>
          </a:p>
          <a:p>
            <a:pPr marL="857250" lvl="1" indent="-457200">
              <a:lnSpc>
                <a:spcPct val="90000"/>
              </a:lnSpc>
              <a:buFont typeface="+mj-lt"/>
              <a:buAutoNum type="arabicPeriod"/>
            </a:pPr>
            <a:r>
              <a:rPr lang="en-GB" dirty="0" smtClean="0"/>
              <a:t>How easy / hard is it to communicate about sustainability?</a:t>
            </a:r>
          </a:p>
          <a:p>
            <a:pPr marL="400050" lvl="1" indent="0">
              <a:lnSpc>
                <a:spcPct val="90000"/>
              </a:lnSpc>
              <a:buNone/>
            </a:pPr>
            <a:endParaRPr lang="en-GB" dirty="0" smtClean="0"/>
          </a:p>
          <a:p>
            <a:pPr marL="457200" indent="-457200">
              <a:lnSpc>
                <a:spcPct val="90000"/>
              </a:lnSpc>
              <a:buFont typeface="+mj-lt"/>
              <a:buAutoNum type="arabicPeriod"/>
            </a:pPr>
            <a:r>
              <a:rPr lang="en-GB" dirty="0" smtClean="0"/>
              <a:t>Think about you, yourself: where do you communicate? What do you communicate about? And what happens with your communication / messages?</a:t>
            </a:r>
            <a:endParaRPr lang="en-GB" dirty="0"/>
          </a:p>
        </p:txBody>
      </p:sp>
    </p:spTree>
    <p:extLst>
      <p:ext uri="{BB962C8B-B14F-4D97-AF65-F5344CB8AC3E}">
        <p14:creationId xmlns:p14="http://schemas.microsoft.com/office/powerpoint/2010/main" val="3639009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D4E415D5-B589-CF43-BEFC-7A75336AE375}"/>
              </a:ext>
            </a:extLst>
          </p:cNvPr>
          <p:cNvSpPr/>
          <p:nvPr/>
        </p:nvSpPr>
        <p:spPr>
          <a:xfrm>
            <a:off x="1199456" y="3645024"/>
            <a:ext cx="10992544" cy="936104"/>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hteck 4">
            <a:extLst>
              <a:ext uri="{FF2B5EF4-FFF2-40B4-BE49-F238E27FC236}">
                <a16:creationId xmlns:a16="http://schemas.microsoft.com/office/drawing/2014/main" id="{4C82CFFC-F552-8641-A7EA-C1AD8FEDB020}"/>
              </a:ext>
            </a:extLst>
          </p:cNvPr>
          <p:cNvSpPr/>
          <p:nvPr/>
        </p:nvSpPr>
        <p:spPr>
          <a:xfrm>
            <a:off x="1199456" y="2636912"/>
            <a:ext cx="10992544" cy="936104"/>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22" name="Rectangle 2"/>
          <p:cNvSpPr>
            <a:spLocks noGrp="1" noChangeArrowheads="1"/>
          </p:cNvSpPr>
          <p:nvPr>
            <p:ph type="title"/>
          </p:nvPr>
        </p:nvSpPr>
        <p:spPr/>
        <p:txBody>
          <a:bodyPr/>
          <a:lstStyle/>
          <a:p>
            <a:pPr algn="ctr"/>
            <a:r>
              <a:rPr lang="de-DE" dirty="0">
                <a:solidFill>
                  <a:schemeClr val="bg1"/>
                </a:solidFill>
              </a:rPr>
              <a:t>Learning </a:t>
            </a:r>
            <a:r>
              <a:rPr lang="de-DE" dirty="0" err="1">
                <a:solidFill>
                  <a:schemeClr val="bg1"/>
                </a:solidFill>
              </a:rPr>
              <a:t>outcomes</a:t>
            </a:r>
            <a:endParaRPr lang="de-DE" dirty="0">
              <a:solidFill>
                <a:schemeClr val="bg1"/>
              </a:solidFill>
            </a:endParaRPr>
          </a:p>
        </p:txBody>
      </p:sp>
      <p:sp>
        <p:nvSpPr>
          <p:cNvPr id="5123" name="Rectangle 3"/>
          <p:cNvSpPr>
            <a:spLocks noGrp="1" noChangeArrowheads="1"/>
          </p:cNvSpPr>
          <p:nvPr>
            <p:ph type="body" idx="1"/>
          </p:nvPr>
        </p:nvSpPr>
        <p:spPr>
          <a:xfrm>
            <a:off x="1199457" y="1484784"/>
            <a:ext cx="10753194" cy="4525200"/>
          </a:xfrm>
        </p:spPr>
        <p:txBody>
          <a:bodyPr>
            <a:noAutofit/>
          </a:bodyPr>
          <a:lstStyle/>
          <a:p>
            <a:pPr>
              <a:lnSpc>
                <a:spcPct val="90000"/>
              </a:lnSpc>
              <a:buFontTx/>
              <a:buNone/>
            </a:pPr>
            <a:r>
              <a:rPr lang="en-GB" sz="1400" b="1" dirty="0" smtClean="0">
                <a:solidFill>
                  <a:srgbClr val="95843F"/>
                </a:solidFill>
              </a:rPr>
              <a:t>Learning outcome 1: </a:t>
            </a:r>
          </a:p>
          <a:p>
            <a:pPr>
              <a:lnSpc>
                <a:spcPct val="90000"/>
              </a:lnSpc>
              <a:buFontTx/>
              <a:buNone/>
            </a:pPr>
            <a:r>
              <a:rPr lang="en-GB" sz="1400" b="1" dirty="0" smtClean="0"/>
              <a:t>Describe </a:t>
            </a:r>
            <a:r>
              <a:rPr lang="en-GB" sz="1400" dirty="0" smtClean="0"/>
              <a:t>the diverse nature of contemporary practices of sustainability communication on an individual, organizational and societal level, the relationship of strategic communication practices to other public communication practices, the role of stakeholders and publics and the communication practitioners in and outside of organizations (corporate, NGO, political and educational institutions etc.)</a:t>
            </a:r>
          </a:p>
          <a:p>
            <a:pPr>
              <a:lnSpc>
                <a:spcPct val="90000"/>
              </a:lnSpc>
              <a:buFontTx/>
              <a:buNone/>
            </a:pPr>
            <a:endParaRPr lang="en-GB" sz="1400" dirty="0" smtClean="0"/>
          </a:p>
          <a:p>
            <a:pPr>
              <a:lnSpc>
                <a:spcPct val="90000"/>
              </a:lnSpc>
              <a:buNone/>
            </a:pPr>
            <a:r>
              <a:rPr lang="en-GB" sz="1400" b="1" dirty="0" smtClean="0">
                <a:solidFill>
                  <a:srgbClr val="95843F"/>
                </a:solidFill>
              </a:rPr>
              <a:t>Learning outcome 2: </a:t>
            </a:r>
            <a:endParaRPr lang="en-GB" sz="1400" dirty="0" smtClean="0"/>
          </a:p>
          <a:p>
            <a:pPr>
              <a:lnSpc>
                <a:spcPct val="90000"/>
              </a:lnSpc>
              <a:buFontTx/>
              <a:buNone/>
            </a:pPr>
            <a:r>
              <a:rPr lang="en-GB" sz="1400" b="1" dirty="0" smtClean="0"/>
              <a:t>Develop </a:t>
            </a:r>
            <a:r>
              <a:rPr lang="en-GB" sz="1400" dirty="0" smtClean="0"/>
              <a:t>comprehensive and well-founded knowledge in sustainability communication as field of study, an understanding of how other disciplines relate to the field and an international perspective on the field.</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3: </a:t>
            </a:r>
          </a:p>
          <a:p>
            <a:pPr>
              <a:lnSpc>
                <a:spcPct val="90000"/>
              </a:lnSpc>
              <a:buFontTx/>
              <a:buNone/>
            </a:pPr>
            <a:r>
              <a:rPr lang="en-GB" sz="1400" b="1" dirty="0" smtClean="0"/>
              <a:t>Understand</a:t>
            </a:r>
            <a:r>
              <a:rPr lang="en-GB" sz="1400" dirty="0" smtClean="0"/>
              <a:t> the key elements of communication theories, strategies and tactics, and, thus, the character and operationalization of best practice sustainability communication planning frameworks.</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4: </a:t>
            </a:r>
            <a:endParaRPr lang="en-GB" sz="1400" dirty="0" smtClean="0"/>
          </a:p>
          <a:p>
            <a:pPr>
              <a:lnSpc>
                <a:spcPct val="90000"/>
              </a:lnSpc>
              <a:buFontTx/>
              <a:buNone/>
            </a:pPr>
            <a:r>
              <a:rPr lang="en-GB" sz="1400" b="1" dirty="0" smtClean="0"/>
              <a:t>Advance</a:t>
            </a:r>
            <a:r>
              <a:rPr lang="en-GB" sz="1400" dirty="0" smtClean="0"/>
              <a:t> your understanding of social and civic responsibility and develop an appreciation of the philosophical and social context of sustainability communication. Advance your knowledge and respect of ethics and ethical standards in relation to communication of, about and for sustainability.</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5: </a:t>
            </a:r>
          </a:p>
          <a:p>
            <a:pPr>
              <a:lnSpc>
                <a:spcPct val="90000"/>
              </a:lnSpc>
              <a:buFontTx/>
              <a:buNone/>
            </a:pPr>
            <a:r>
              <a:rPr lang="en-GB" sz="1400" b="1" dirty="0" smtClean="0"/>
              <a:t>Anticipate and Interpret </a:t>
            </a:r>
            <a:r>
              <a:rPr lang="en-GB" sz="1400" dirty="0" smtClean="0"/>
              <a:t>current issues and challenges of a world in transformation and social change. Develop a deep understanding of and skills to create change, develop advocacy, leadership and authorship in and for sustainability communication.</a:t>
            </a:r>
          </a:p>
          <a:p>
            <a:pPr>
              <a:lnSpc>
                <a:spcPct val="90000"/>
              </a:lnSpc>
              <a:buFontTx/>
              <a:buNone/>
            </a:pPr>
            <a:endParaRPr lang="en-GB" sz="1400" dirty="0"/>
          </a:p>
        </p:txBody>
      </p:sp>
    </p:spTree>
    <p:extLst>
      <p:ext uri="{BB962C8B-B14F-4D97-AF65-F5344CB8AC3E}">
        <p14:creationId xmlns:p14="http://schemas.microsoft.com/office/powerpoint/2010/main" val="3324241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Sonnenbrille">
            <a:extLst>
              <a:ext uri="{FF2B5EF4-FFF2-40B4-BE49-F238E27FC236}">
                <a16:creationId xmlns:a16="http://schemas.microsoft.com/office/drawing/2014/main" id="{CC3A91A7-5CB8-B14C-93B7-63342B2470F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66567" y="3095737"/>
            <a:ext cx="2470743" cy="2470743"/>
          </a:xfrm>
          <a:prstGeom prst="rect">
            <a:avLst/>
          </a:prstGeom>
        </p:spPr>
      </p:pic>
      <p:pic>
        <p:nvPicPr>
          <p:cNvPr id="4" name="Grafik 3" descr="Sonnenbrille">
            <a:extLst>
              <a:ext uri="{FF2B5EF4-FFF2-40B4-BE49-F238E27FC236}">
                <a16:creationId xmlns:a16="http://schemas.microsoft.com/office/drawing/2014/main" id="{BE7A488A-BF78-BE41-A709-6C1F050CDD0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8804" y="1086669"/>
            <a:ext cx="2438400" cy="2438400"/>
          </a:xfrm>
          <a:prstGeom prst="rect">
            <a:avLst/>
          </a:prstGeom>
          <a:effectLst/>
        </p:spPr>
      </p:pic>
      <p:sp>
        <p:nvSpPr>
          <p:cNvPr id="2" name="Titel 1">
            <a:extLst>
              <a:ext uri="{FF2B5EF4-FFF2-40B4-BE49-F238E27FC236}">
                <a16:creationId xmlns:a16="http://schemas.microsoft.com/office/drawing/2014/main" id="{FC34477A-026F-184A-BDDE-DC133E57BFC7}"/>
              </a:ext>
            </a:extLst>
          </p:cNvPr>
          <p:cNvSpPr>
            <a:spLocks noGrp="1"/>
          </p:cNvSpPr>
          <p:nvPr>
            <p:ph type="title"/>
          </p:nvPr>
        </p:nvSpPr>
        <p:spPr/>
        <p:txBody>
          <a:bodyPr/>
          <a:lstStyle/>
          <a:p>
            <a:r>
              <a:rPr lang="de-AT" dirty="0" err="1"/>
              <a:t>Recap</a:t>
            </a:r>
            <a:endParaRPr lang="en-AU" dirty="0"/>
          </a:p>
        </p:txBody>
      </p:sp>
      <p:sp>
        <p:nvSpPr>
          <p:cNvPr id="3" name="Inhaltsplatzhalter 2">
            <a:extLst>
              <a:ext uri="{FF2B5EF4-FFF2-40B4-BE49-F238E27FC236}">
                <a16:creationId xmlns:a16="http://schemas.microsoft.com/office/drawing/2014/main" id="{0EB553DC-32B1-2649-BF22-DA4A7A2881EB}"/>
              </a:ext>
            </a:extLst>
          </p:cNvPr>
          <p:cNvSpPr>
            <a:spLocks noGrp="1"/>
          </p:cNvSpPr>
          <p:nvPr>
            <p:ph idx="1"/>
          </p:nvPr>
        </p:nvSpPr>
        <p:spPr>
          <a:xfrm>
            <a:off x="3935759" y="2204864"/>
            <a:ext cx="8016892" cy="4525963"/>
          </a:xfrm>
        </p:spPr>
        <p:txBody>
          <a:bodyPr>
            <a:normAutofit/>
          </a:bodyPr>
          <a:lstStyle/>
          <a:p>
            <a:pPr marL="0" indent="0">
              <a:buNone/>
            </a:pPr>
            <a:r>
              <a:rPr lang="en-GB" sz="2000" b="1" dirty="0" smtClean="0">
                <a:ea typeface="Verdana" panose="020B0604030504040204" pitchFamily="34" charset="0"/>
                <a:cs typeface="Verdana" panose="020B0604030504040204" pitchFamily="34" charset="0"/>
              </a:rPr>
              <a:t>Paradigms</a:t>
            </a:r>
          </a:p>
          <a:p>
            <a:r>
              <a:rPr lang="en-GB" sz="2000" b="1" dirty="0" smtClean="0">
                <a:solidFill>
                  <a:schemeClr val="accent1"/>
                </a:solidFill>
                <a:ea typeface="Verdana" panose="020B0604030504040204" pitchFamily="34" charset="0"/>
                <a:cs typeface="Verdana" panose="020B0604030504040204" pitchFamily="34" charset="0"/>
              </a:rPr>
              <a:t>Pragmatic</a:t>
            </a:r>
            <a:r>
              <a:rPr lang="en-GB" sz="2000" dirty="0" smtClean="0">
                <a:ea typeface="Verdana" panose="020B0604030504040204" pitchFamily="34" charset="0"/>
                <a:cs typeface="Verdana" panose="020B0604030504040204" pitchFamily="34" charset="0"/>
              </a:rPr>
              <a:t> (communication as structure; information, education, instrumental sense of communication, functionalist/structural perspective, description of reality)</a:t>
            </a:r>
          </a:p>
          <a:p>
            <a:r>
              <a:rPr lang="en-GB" sz="2000" b="1" dirty="0" smtClean="0">
                <a:solidFill>
                  <a:srgbClr val="C00000"/>
                </a:solidFill>
                <a:ea typeface="Verdana" panose="020B0604030504040204" pitchFamily="34" charset="0"/>
                <a:cs typeface="Verdana" panose="020B0604030504040204" pitchFamily="34" charset="0"/>
              </a:rPr>
              <a:t>Constitutive</a:t>
            </a:r>
            <a:r>
              <a:rPr lang="en-GB" sz="2000" dirty="0" smtClean="0">
                <a:ea typeface="Verdana" panose="020B0604030504040204" pitchFamily="34" charset="0"/>
                <a:cs typeface="Verdana" panose="020B0604030504040204" pitchFamily="34" charset="0"/>
              </a:rPr>
              <a:t> (communication as process; symbolic action, social constructivism, sense making, define </a:t>
            </a:r>
            <a:r>
              <a:rPr lang="en-GB" sz="2000" dirty="0" err="1" smtClean="0">
                <a:ea typeface="Verdana" panose="020B0604030504040204" pitchFamily="34" charset="0"/>
                <a:cs typeface="Verdana" panose="020B0604030504040204" pitchFamily="34" charset="0"/>
              </a:rPr>
              <a:t>sth</a:t>
            </a:r>
            <a:r>
              <a:rPr lang="en-GB" sz="2000" dirty="0" smtClean="0">
                <a:ea typeface="Verdana" panose="020B0604030504040204" pitchFamily="34" charset="0"/>
                <a:cs typeface="Verdana" panose="020B0604030504040204" pitchFamily="34" charset="0"/>
              </a:rPr>
              <a:t> as problem, creates attention, evokes values, orientation, activates/stimulates engagement, exploration)</a:t>
            </a:r>
          </a:p>
          <a:p>
            <a:endParaRPr lang="en-GB" sz="2000" dirty="0">
              <a:ea typeface="Verdana" panose="020B0604030504040204" pitchFamily="34" charset="0"/>
              <a:cs typeface="Verdana" panose="020B0604030504040204" pitchFamily="34" charset="0"/>
            </a:endParaRPr>
          </a:p>
        </p:txBody>
      </p:sp>
      <p:sp>
        <p:nvSpPr>
          <p:cNvPr id="6" name="Textfeld 5"/>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763321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775F8-C510-774D-85D6-BC69654F53B0}"/>
              </a:ext>
            </a:extLst>
          </p:cNvPr>
          <p:cNvSpPr>
            <a:spLocks noGrp="1"/>
          </p:cNvSpPr>
          <p:nvPr>
            <p:ph type="title"/>
          </p:nvPr>
        </p:nvSpPr>
        <p:spPr/>
        <p:txBody>
          <a:bodyPr/>
          <a:lstStyle/>
          <a:p>
            <a:r>
              <a:rPr lang="en-AU" dirty="0"/>
              <a:t>Recap</a:t>
            </a:r>
          </a:p>
        </p:txBody>
      </p:sp>
      <p:pic>
        <p:nvPicPr>
          <p:cNvPr id="4" name="Grafik 3">
            <a:extLst>
              <a:ext uri="{FF2B5EF4-FFF2-40B4-BE49-F238E27FC236}">
                <a16:creationId xmlns:a16="http://schemas.microsoft.com/office/drawing/2014/main" id="{521DD21E-2055-B341-817D-1DAF8EA4A7FF}"/>
              </a:ext>
            </a:extLst>
          </p:cNvPr>
          <p:cNvPicPr>
            <a:picLocks noChangeAspect="1"/>
          </p:cNvPicPr>
          <p:nvPr/>
        </p:nvPicPr>
        <p:blipFill>
          <a:blip r:embed="rId3"/>
          <a:stretch>
            <a:fillRect/>
          </a:stretch>
        </p:blipFill>
        <p:spPr>
          <a:xfrm>
            <a:off x="2977320" y="1374429"/>
            <a:ext cx="6719080" cy="5582963"/>
          </a:xfrm>
          <a:prstGeom prst="rect">
            <a:avLst/>
          </a:prstGeom>
        </p:spPr>
      </p:pic>
      <p:sp>
        <p:nvSpPr>
          <p:cNvPr id="5" name="Ring 4">
            <a:extLst>
              <a:ext uri="{FF2B5EF4-FFF2-40B4-BE49-F238E27FC236}">
                <a16:creationId xmlns:a16="http://schemas.microsoft.com/office/drawing/2014/main" id="{30471E3C-4044-0348-8752-92791A18B38D}"/>
              </a:ext>
            </a:extLst>
          </p:cNvPr>
          <p:cNvSpPr/>
          <p:nvPr/>
        </p:nvSpPr>
        <p:spPr>
          <a:xfrm>
            <a:off x="2495600" y="1165322"/>
            <a:ext cx="7488832" cy="5792069"/>
          </a:xfrm>
          <a:prstGeom prst="donut">
            <a:avLst>
              <a:gd name="adj" fmla="val 61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 name="Textfeld 5">
            <a:extLst>
              <a:ext uri="{FF2B5EF4-FFF2-40B4-BE49-F238E27FC236}">
                <a16:creationId xmlns:a16="http://schemas.microsoft.com/office/drawing/2014/main" id="{0722BFC1-5AFB-104D-BCF6-9CB423359ADA}"/>
              </a:ext>
            </a:extLst>
          </p:cNvPr>
          <p:cNvSpPr txBox="1"/>
          <p:nvPr/>
        </p:nvSpPr>
        <p:spPr>
          <a:xfrm>
            <a:off x="9281021" y="1914580"/>
            <a:ext cx="1794198" cy="369332"/>
          </a:xfrm>
          <a:prstGeom prst="rect">
            <a:avLst/>
          </a:prstGeom>
          <a:noFill/>
        </p:spPr>
        <p:txBody>
          <a:bodyPr wrap="square" rtlCol="0">
            <a:spAutoFit/>
          </a:bodyPr>
          <a:lstStyle/>
          <a:p>
            <a:r>
              <a:rPr lang="en-AU" i="1" dirty="0">
                <a:solidFill>
                  <a:schemeClr val="tx2"/>
                </a:solidFill>
              </a:rPr>
              <a:t>Communication</a:t>
            </a:r>
          </a:p>
        </p:txBody>
      </p:sp>
      <p:sp>
        <p:nvSpPr>
          <p:cNvPr id="7" name="Textfeld 6">
            <a:extLst>
              <a:ext uri="{FF2B5EF4-FFF2-40B4-BE49-F238E27FC236}">
                <a16:creationId xmlns:a16="http://schemas.microsoft.com/office/drawing/2014/main" id="{4A82CD98-BBC9-8F47-BDD0-063917380385}"/>
              </a:ext>
            </a:extLst>
          </p:cNvPr>
          <p:cNvSpPr txBox="1"/>
          <p:nvPr/>
        </p:nvSpPr>
        <p:spPr>
          <a:xfrm>
            <a:off x="1241543" y="1419440"/>
            <a:ext cx="3058510" cy="923330"/>
          </a:xfrm>
          <a:prstGeom prst="rect">
            <a:avLst/>
          </a:prstGeom>
          <a:noFill/>
        </p:spPr>
        <p:txBody>
          <a:bodyPr wrap="square" rtlCol="0">
            <a:spAutoFit/>
          </a:bodyPr>
          <a:lstStyle/>
          <a:p>
            <a:r>
              <a:rPr lang="en-AU" dirty="0">
                <a:latin typeface="Verdana" panose="020B0604030504040204" pitchFamily="34" charset="0"/>
                <a:ea typeface="Verdana" panose="020B0604030504040204" pitchFamily="34" charset="0"/>
                <a:cs typeface="Verdana" panose="020B0604030504040204" pitchFamily="34" charset="0"/>
              </a:rPr>
              <a:t>_MACRO: social system, cultural context, public discourses/public sphere</a:t>
            </a:r>
          </a:p>
        </p:txBody>
      </p:sp>
      <p:sp>
        <p:nvSpPr>
          <p:cNvPr id="8" name="Textfeld 7">
            <a:extLst>
              <a:ext uri="{FF2B5EF4-FFF2-40B4-BE49-F238E27FC236}">
                <a16:creationId xmlns:a16="http://schemas.microsoft.com/office/drawing/2014/main" id="{2B34EE65-CEA3-2B41-86C3-F857A8D524AF}"/>
              </a:ext>
            </a:extLst>
          </p:cNvPr>
          <p:cNvSpPr txBox="1"/>
          <p:nvPr/>
        </p:nvSpPr>
        <p:spPr>
          <a:xfrm>
            <a:off x="1241543" y="3582735"/>
            <a:ext cx="3058510" cy="923330"/>
          </a:xfrm>
          <a:prstGeom prst="rect">
            <a:avLst/>
          </a:prstGeom>
          <a:noFill/>
        </p:spPr>
        <p:txBody>
          <a:bodyPr wrap="square" rtlCol="0">
            <a:spAutoFit/>
          </a:bodyPr>
          <a:lstStyle/>
          <a:p>
            <a:r>
              <a:rPr lang="en-AU" dirty="0">
                <a:latin typeface="Verdana" panose="020B0604030504040204" pitchFamily="34" charset="0"/>
                <a:ea typeface="Verdana" panose="020B0604030504040204" pitchFamily="34" charset="0"/>
                <a:cs typeface="Verdana" panose="020B0604030504040204" pitchFamily="34" charset="0"/>
              </a:rPr>
              <a:t>_MESO: organizations, institutions, stakeholder/audiences</a:t>
            </a:r>
          </a:p>
        </p:txBody>
      </p:sp>
      <p:sp>
        <p:nvSpPr>
          <p:cNvPr id="9" name="Textfeld 8">
            <a:extLst>
              <a:ext uri="{FF2B5EF4-FFF2-40B4-BE49-F238E27FC236}">
                <a16:creationId xmlns:a16="http://schemas.microsoft.com/office/drawing/2014/main" id="{ED08666B-2E58-7547-BC97-F0EC92A27F9A}"/>
              </a:ext>
            </a:extLst>
          </p:cNvPr>
          <p:cNvSpPr txBox="1"/>
          <p:nvPr/>
        </p:nvSpPr>
        <p:spPr>
          <a:xfrm>
            <a:off x="1241543" y="5746030"/>
            <a:ext cx="3342289" cy="923330"/>
          </a:xfrm>
          <a:prstGeom prst="rect">
            <a:avLst/>
          </a:prstGeom>
          <a:noFill/>
        </p:spPr>
        <p:txBody>
          <a:bodyPr wrap="square" rtlCol="0">
            <a:spAutoFit/>
          </a:bodyPr>
          <a:lstStyle/>
          <a:p>
            <a:r>
              <a:rPr lang="en-AU" b="1" dirty="0">
                <a:solidFill>
                  <a:srgbClr val="861A59"/>
                </a:solidFill>
                <a:latin typeface="Verdana" panose="020B0604030504040204" pitchFamily="34" charset="0"/>
                <a:ea typeface="Verdana" panose="020B0604030504040204" pitchFamily="34" charset="0"/>
                <a:cs typeface="Verdana" panose="020B0604030504040204" pitchFamily="34" charset="0"/>
              </a:rPr>
              <a:t>_MICRO: intra-/interpersonal communication</a:t>
            </a:r>
          </a:p>
        </p:txBody>
      </p:sp>
      <p:sp>
        <p:nvSpPr>
          <p:cNvPr id="10" name="Dreieck 9">
            <a:extLst>
              <a:ext uri="{FF2B5EF4-FFF2-40B4-BE49-F238E27FC236}">
                <a16:creationId xmlns:a16="http://schemas.microsoft.com/office/drawing/2014/main" id="{03806B10-0F5E-FC4D-B688-EE90476CD882}"/>
              </a:ext>
            </a:extLst>
          </p:cNvPr>
          <p:cNvSpPr/>
          <p:nvPr/>
        </p:nvSpPr>
        <p:spPr>
          <a:xfrm rot="1085116">
            <a:off x="2473775" y="3023237"/>
            <a:ext cx="594046"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77075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de-DE" dirty="0" err="1">
                <a:solidFill>
                  <a:schemeClr val="bg1"/>
                </a:solidFill>
              </a:rPr>
              <a:t>Overview</a:t>
            </a:r>
            <a:endParaRPr lang="de-DE" dirty="0">
              <a:solidFill>
                <a:schemeClr val="bg1"/>
              </a:solidFill>
            </a:endParaRPr>
          </a:p>
        </p:txBody>
      </p:sp>
      <p:sp>
        <p:nvSpPr>
          <p:cNvPr id="26627" name="Rectangle 4"/>
          <p:cNvSpPr>
            <a:spLocks noGrp="1" noChangeArrowheads="1"/>
          </p:cNvSpPr>
          <p:nvPr>
            <p:ph type="body" idx="1"/>
          </p:nvPr>
        </p:nvSpPr>
        <p:spPr>
          <a:xfrm>
            <a:off x="1199455" y="1617682"/>
            <a:ext cx="10753195" cy="4525963"/>
          </a:xfrm>
        </p:spPr>
        <p:txBody>
          <a:bodyPr>
            <a:normAutofit/>
          </a:bodyPr>
          <a:lstStyle/>
          <a:p>
            <a:pPr marL="457200" indent="-457200">
              <a:spcBef>
                <a:spcPts val="1200"/>
              </a:spcBef>
              <a:buAutoNum type="alphaUcPeriod"/>
            </a:pPr>
            <a:r>
              <a:rPr lang="de-DE" dirty="0"/>
              <a:t>Interpersonal </a:t>
            </a:r>
            <a:r>
              <a:rPr lang="de-DE" dirty="0" err="1"/>
              <a:t>communication</a:t>
            </a:r>
            <a:endParaRPr lang="de-DE" dirty="0"/>
          </a:p>
          <a:p>
            <a:pPr marL="457200" indent="-457200">
              <a:spcBef>
                <a:spcPts val="1200"/>
              </a:spcBef>
              <a:buAutoNum type="alphaUcPeriod"/>
            </a:pPr>
            <a:r>
              <a:rPr lang="de-DE" dirty="0"/>
              <a:t>Communicators</a:t>
            </a:r>
          </a:p>
          <a:p>
            <a:pPr marL="0" indent="0">
              <a:spcBef>
                <a:spcPts val="1200"/>
              </a:spcBef>
              <a:buNone/>
            </a:pPr>
            <a:endParaRPr lang="de-DE" dirty="0"/>
          </a:p>
          <a:p>
            <a:pPr marL="0" indent="0">
              <a:spcBef>
                <a:spcPts val="1200"/>
              </a:spcBef>
              <a:buNone/>
            </a:pPr>
            <a:endParaRPr lang="de-DE" dirty="0"/>
          </a:p>
        </p:txBody>
      </p:sp>
    </p:spTree>
    <p:extLst>
      <p:ext uri="{BB962C8B-B14F-4D97-AF65-F5344CB8AC3E}">
        <p14:creationId xmlns:p14="http://schemas.microsoft.com/office/powerpoint/2010/main" val="2190869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24747-532C-6045-865B-BC5149FD885E}"/>
              </a:ext>
            </a:extLst>
          </p:cNvPr>
          <p:cNvSpPr>
            <a:spLocks noGrp="1"/>
          </p:cNvSpPr>
          <p:nvPr>
            <p:ph type="title"/>
          </p:nvPr>
        </p:nvSpPr>
        <p:spPr/>
        <p:txBody>
          <a:bodyPr/>
          <a:lstStyle/>
          <a:p>
            <a:r>
              <a:rPr lang="en-AU" dirty="0"/>
              <a:t>A. Interpersonal communication</a:t>
            </a:r>
          </a:p>
        </p:txBody>
      </p:sp>
      <p:sp>
        <p:nvSpPr>
          <p:cNvPr id="3" name="Inhaltsplatzhalter 2">
            <a:extLst>
              <a:ext uri="{FF2B5EF4-FFF2-40B4-BE49-F238E27FC236}">
                <a16:creationId xmlns:a16="http://schemas.microsoft.com/office/drawing/2014/main" id="{9B1A6D03-427B-DD4D-972C-3FFABE2B9A8C}"/>
              </a:ext>
            </a:extLst>
          </p:cNvPr>
          <p:cNvSpPr>
            <a:spLocks noGrp="1"/>
          </p:cNvSpPr>
          <p:nvPr>
            <p:ph idx="1"/>
          </p:nvPr>
        </p:nvSpPr>
        <p:spPr/>
        <p:txBody>
          <a:bodyPr>
            <a:normAutofit/>
          </a:bodyPr>
          <a:lstStyle/>
          <a:p>
            <a:pPr marL="0" indent="0">
              <a:buNone/>
            </a:pPr>
            <a:r>
              <a:rPr lang="de-AT" b="1" dirty="0"/>
              <a:t>Interpersonal </a:t>
            </a:r>
            <a:r>
              <a:rPr lang="de-AT" b="1" dirty="0" err="1"/>
              <a:t>communication</a:t>
            </a:r>
            <a:r>
              <a:rPr lang="de-AT" dirty="0"/>
              <a:t> </a:t>
            </a:r>
            <a:r>
              <a:rPr lang="de-AT" dirty="0" err="1"/>
              <a:t>is</a:t>
            </a:r>
            <a:r>
              <a:rPr lang="de-AT" dirty="0"/>
              <a:t> </a:t>
            </a:r>
          </a:p>
          <a:p>
            <a:pPr>
              <a:buFontTx/>
              <a:buChar char="-"/>
            </a:pPr>
            <a:r>
              <a:rPr lang="de-AT" dirty="0"/>
              <a:t>an </a:t>
            </a:r>
            <a:r>
              <a:rPr lang="de-AT" dirty="0" err="1"/>
              <a:t>interaction</a:t>
            </a:r>
            <a:r>
              <a:rPr lang="de-AT" dirty="0"/>
              <a:t> </a:t>
            </a:r>
            <a:r>
              <a:rPr lang="de-AT" dirty="0" err="1"/>
              <a:t>between</a:t>
            </a:r>
            <a:r>
              <a:rPr lang="de-AT" dirty="0"/>
              <a:t> </a:t>
            </a:r>
            <a:r>
              <a:rPr lang="de-AT" dirty="0" err="1"/>
              <a:t>two</a:t>
            </a:r>
            <a:r>
              <a:rPr lang="de-AT" dirty="0"/>
              <a:t> </a:t>
            </a:r>
            <a:r>
              <a:rPr lang="de-AT" dirty="0" err="1"/>
              <a:t>or</a:t>
            </a:r>
            <a:r>
              <a:rPr lang="de-AT" dirty="0"/>
              <a:t> </a:t>
            </a:r>
            <a:r>
              <a:rPr lang="de-AT" dirty="0" err="1"/>
              <a:t>more</a:t>
            </a:r>
            <a:r>
              <a:rPr lang="de-AT" dirty="0"/>
              <a:t> </a:t>
            </a:r>
            <a:r>
              <a:rPr lang="de-AT" dirty="0" err="1"/>
              <a:t>people</a:t>
            </a:r>
            <a:endParaRPr lang="de-AT" dirty="0"/>
          </a:p>
          <a:p>
            <a:pPr>
              <a:buFontTx/>
              <a:buChar char="-"/>
            </a:pPr>
            <a:r>
              <a:rPr lang="de-AT" altLang="de-DE" dirty="0"/>
              <a:t>a </a:t>
            </a:r>
            <a:r>
              <a:rPr lang="de-AT" altLang="de-DE" dirty="0" err="1"/>
              <a:t>process</a:t>
            </a:r>
            <a:r>
              <a:rPr lang="de-AT" altLang="de-DE" dirty="0"/>
              <a:t> </a:t>
            </a:r>
            <a:r>
              <a:rPr lang="de-AT" altLang="de-DE" dirty="0" err="1"/>
              <a:t>of</a:t>
            </a:r>
            <a:r>
              <a:rPr lang="de-AT" altLang="de-DE" dirty="0"/>
              <a:t>...</a:t>
            </a:r>
          </a:p>
          <a:p>
            <a:pPr lvl="1">
              <a:buFont typeface="Arial" panose="020B0604020202020204" pitchFamily="34" charset="0"/>
              <a:buChar char="•"/>
            </a:pPr>
            <a:r>
              <a:rPr lang="de-AT" altLang="de-DE" dirty="0" err="1"/>
              <a:t>understanding</a:t>
            </a:r>
            <a:endParaRPr lang="de-AT" altLang="de-DE" dirty="0"/>
          </a:p>
          <a:p>
            <a:pPr lvl="1">
              <a:buFont typeface="Arial" panose="020B0604020202020204" pitchFamily="34" charset="0"/>
              <a:buChar char="•"/>
            </a:pPr>
            <a:r>
              <a:rPr lang="de-AT" altLang="de-DE" dirty="0" err="1"/>
              <a:t>exchange</a:t>
            </a:r>
            <a:endParaRPr lang="de-AT" altLang="de-DE" dirty="0"/>
          </a:p>
          <a:p>
            <a:pPr lvl="1">
              <a:buFont typeface="Arial" panose="020B0604020202020204" pitchFamily="34" charset="0"/>
              <a:buChar char="•"/>
            </a:pPr>
            <a:r>
              <a:rPr lang="de-AT" altLang="de-DE" dirty="0" err="1"/>
              <a:t>participation</a:t>
            </a:r>
            <a:endParaRPr lang="de-AT" altLang="de-DE" dirty="0"/>
          </a:p>
          <a:p>
            <a:pPr lvl="1">
              <a:buFont typeface="Arial" panose="020B0604020202020204" pitchFamily="34" charset="0"/>
              <a:buChar char="•"/>
            </a:pPr>
            <a:r>
              <a:rPr lang="de-AT" altLang="de-DE" dirty="0" err="1"/>
              <a:t>relationship</a:t>
            </a:r>
            <a:endParaRPr lang="de-AT" altLang="de-DE" dirty="0"/>
          </a:p>
          <a:p>
            <a:pPr lvl="1">
              <a:buFont typeface="Arial" panose="020B0604020202020204" pitchFamily="34" charset="0"/>
              <a:buChar char="•"/>
            </a:pPr>
            <a:r>
              <a:rPr lang="de-AT" altLang="de-DE" dirty="0" err="1"/>
              <a:t>social</a:t>
            </a:r>
            <a:r>
              <a:rPr lang="de-AT" altLang="de-DE" dirty="0"/>
              <a:t> </a:t>
            </a:r>
            <a:r>
              <a:rPr lang="de-AT" altLang="de-DE" dirty="0" err="1"/>
              <a:t>practice</a:t>
            </a:r>
            <a:r>
              <a:rPr lang="de-AT" altLang="de-DE" dirty="0"/>
              <a:t> </a:t>
            </a:r>
          </a:p>
          <a:p>
            <a:pPr lvl="1">
              <a:buFont typeface="Arial" panose="020B0604020202020204" pitchFamily="34" charset="0"/>
              <a:buChar char="•"/>
            </a:pPr>
            <a:r>
              <a:rPr lang="de-AT" altLang="de-DE" dirty="0" err="1"/>
              <a:t>social</a:t>
            </a:r>
            <a:r>
              <a:rPr lang="de-AT" altLang="de-DE" dirty="0"/>
              <a:t> </a:t>
            </a:r>
            <a:r>
              <a:rPr lang="de-AT" altLang="de-DE" dirty="0" err="1"/>
              <a:t>behavior</a:t>
            </a:r>
            <a:endParaRPr lang="de-AT" altLang="de-DE" dirty="0"/>
          </a:p>
          <a:p>
            <a:pPr lvl="1">
              <a:buFont typeface="Arial" panose="020B0604020202020204" pitchFamily="34" charset="0"/>
              <a:buChar char="•"/>
            </a:pPr>
            <a:r>
              <a:rPr lang="de-AT" altLang="de-DE" dirty="0" err="1"/>
              <a:t>interaction</a:t>
            </a:r>
            <a:endParaRPr lang="de-AT" altLang="de-DE" dirty="0"/>
          </a:p>
          <a:p>
            <a:endParaRPr lang="de-AT" dirty="0"/>
          </a:p>
        </p:txBody>
      </p:sp>
    </p:spTree>
    <p:extLst>
      <p:ext uri="{BB962C8B-B14F-4D97-AF65-F5344CB8AC3E}">
        <p14:creationId xmlns:p14="http://schemas.microsoft.com/office/powerpoint/2010/main" val="2799145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2A593F5-CA94-584B-923A-28BF9013DE83}"/>
              </a:ext>
            </a:extLst>
          </p:cNvPr>
          <p:cNvSpPr/>
          <p:nvPr/>
        </p:nvSpPr>
        <p:spPr>
          <a:xfrm>
            <a:off x="3617525" y="1850219"/>
            <a:ext cx="3873062" cy="430887"/>
          </a:xfrm>
          <a:prstGeom prst="rect">
            <a:avLst/>
          </a:prstGeom>
        </p:spPr>
        <p:txBody>
          <a:bodyPr wrap="square">
            <a:spAutoFit/>
          </a:bodyPr>
          <a:lstStyle/>
          <a:p>
            <a:r>
              <a:rPr lang="en-US" sz="2200" dirty="0">
                <a:solidFill>
                  <a:srgbClr val="202122"/>
                </a:solidFill>
                <a:latin typeface="Verdana" panose="020B0604030504040204" pitchFamily="34" charset="0"/>
                <a:ea typeface="Verdana" panose="020B0604030504040204" pitchFamily="34" charset="0"/>
                <a:cs typeface="Verdana" panose="020B0604030504040204" pitchFamily="34" charset="0"/>
              </a:rPr>
              <a:t>_verbal &amp; nonverbal</a:t>
            </a:r>
            <a:endParaRPr lang="en-AU" sz="2200" dirty="0">
              <a:latin typeface="Verdana" panose="020B0604030504040204" pitchFamily="34" charset="0"/>
              <a:ea typeface="Verdana" panose="020B0604030504040204" pitchFamily="34" charset="0"/>
              <a:cs typeface="Verdana" panose="020B0604030504040204" pitchFamily="34" charset="0"/>
            </a:endParaRPr>
          </a:p>
        </p:txBody>
      </p:sp>
      <p:pic>
        <p:nvPicPr>
          <p:cNvPr id="7" name="Grafik 6" descr="Ein Bild, das Text enthält.&#10;&#10;Automatisch generierte Beschreibung">
            <a:extLst>
              <a:ext uri="{FF2B5EF4-FFF2-40B4-BE49-F238E27FC236}">
                <a16:creationId xmlns:a16="http://schemas.microsoft.com/office/drawing/2014/main" id="{4AF19666-E9AD-0340-AB40-43438BDB1705}"/>
              </a:ext>
            </a:extLst>
          </p:cNvPr>
          <p:cNvPicPr>
            <a:picLocks noChangeAspect="1"/>
          </p:cNvPicPr>
          <p:nvPr/>
        </p:nvPicPr>
        <p:blipFill>
          <a:blip r:embed="rId3"/>
          <a:stretch>
            <a:fillRect/>
          </a:stretch>
        </p:blipFill>
        <p:spPr>
          <a:xfrm>
            <a:off x="3041461" y="2852936"/>
            <a:ext cx="6109078" cy="3223429"/>
          </a:xfrm>
          <a:prstGeom prst="rect">
            <a:avLst/>
          </a:prstGeom>
        </p:spPr>
      </p:pic>
      <p:sp>
        <p:nvSpPr>
          <p:cNvPr id="3" name="Titel 2">
            <a:extLst>
              <a:ext uri="{FF2B5EF4-FFF2-40B4-BE49-F238E27FC236}">
                <a16:creationId xmlns:a16="http://schemas.microsoft.com/office/drawing/2014/main" id="{4A77FCBD-80A5-274D-9010-36E8DB6EB7DA}"/>
              </a:ext>
            </a:extLst>
          </p:cNvPr>
          <p:cNvSpPr>
            <a:spLocks noGrp="1"/>
          </p:cNvSpPr>
          <p:nvPr>
            <p:ph type="title"/>
          </p:nvPr>
        </p:nvSpPr>
        <p:spPr/>
        <p:txBody>
          <a:bodyPr/>
          <a:lstStyle/>
          <a:p>
            <a:r>
              <a:rPr lang="en-AU" dirty="0"/>
              <a:t>A. Interpersonal communication</a:t>
            </a:r>
          </a:p>
        </p:txBody>
      </p:sp>
    </p:spTree>
    <p:extLst>
      <p:ext uri="{BB962C8B-B14F-4D97-AF65-F5344CB8AC3E}">
        <p14:creationId xmlns:p14="http://schemas.microsoft.com/office/powerpoint/2010/main" val="2541684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2A593F5-CA94-584B-923A-28BF9013DE83}"/>
              </a:ext>
            </a:extLst>
          </p:cNvPr>
          <p:cNvSpPr/>
          <p:nvPr/>
        </p:nvSpPr>
        <p:spPr>
          <a:xfrm>
            <a:off x="6900870" y="1772816"/>
            <a:ext cx="3873062" cy="430887"/>
          </a:xfrm>
          <a:prstGeom prst="rect">
            <a:avLst/>
          </a:prstGeom>
        </p:spPr>
        <p:txBody>
          <a:bodyPr wrap="square">
            <a:spAutoFit/>
          </a:bodyPr>
          <a:lstStyle/>
          <a:p>
            <a:r>
              <a:rPr lang="en-US" sz="2200" dirty="0">
                <a:solidFill>
                  <a:srgbClr val="202122"/>
                </a:solidFill>
                <a:latin typeface="Verdana" panose="020B0604030504040204" pitchFamily="34" charset="0"/>
                <a:ea typeface="Verdana" panose="020B0604030504040204" pitchFamily="34" charset="0"/>
                <a:cs typeface="Verdana" panose="020B0604030504040204" pitchFamily="34" charset="0"/>
              </a:rPr>
              <a:t>_formal &amp; informal</a:t>
            </a:r>
            <a:endParaRPr lang="en-AU" sz="2200" dirty="0">
              <a:latin typeface="Verdana" panose="020B0604030504040204" pitchFamily="34" charset="0"/>
              <a:ea typeface="Verdana" panose="020B0604030504040204" pitchFamily="34" charset="0"/>
              <a:cs typeface="Verdana" panose="020B0604030504040204" pitchFamily="34" charset="0"/>
            </a:endParaRPr>
          </a:p>
        </p:txBody>
      </p:sp>
      <p:pic>
        <p:nvPicPr>
          <p:cNvPr id="4" name="Grafik 3">
            <a:extLst>
              <a:ext uri="{FF2B5EF4-FFF2-40B4-BE49-F238E27FC236}">
                <a16:creationId xmlns:a16="http://schemas.microsoft.com/office/drawing/2014/main" id="{9E2616B5-9FFA-5846-B4C5-EA0328E5252F}"/>
              </a:ext>
            </a:extLst>
          </p:cNvPr>
          <p:cNvPicPr>
            <a:picLocks noChangeAspect="1"/>
          </p:cNvPicPr>
          <p:nvPr/>
        </p:nvPicPr>
        <p:blipFill>
          <a:blip r:embed="rId3"/>
          <a:stretch>
            <a:fillRect/>
          </a:stretch>
        </p:blipFill>
        <p:spPr>
          <a:xfrm>
            <a:off x="1487488" y="1416753"/>
            <a:ext cx="4424917" cy="5441247"/>
          </a:xfrm>
          <a:prstGeom prst="rect">
            <a:avLst/>
          </a:prstGeom>
        </p:spPr>
      </p:pic>
      <p:pic>
        <p:nvPicPr>
          <p:cNvPr id="6" name="Grafik 5">
            <a:extLst>
              <a:ext uri="{FF2B5EF4-FFF2-40B4-BE49-F238E27FC236}">
                <a16:creationId xmlns:a16="http://schemas.microsoft.com/office/drawing/2014/main" id="{073B8242-54EC-314F-9148-B8DE41C95BF5}"/>
              </a:ext>
            </a:extLst>
          </p:cNvPr>
          <p:cNvPicPr>
            <a:picLocks noChangeAspect="1"/>
          </p:cNvPicPr>
          <p:nvPr/>
        </p:nvPicPr>
        <p:blipFill>
          <a:blip r:embed="rId4"/>
          <a:stretch>
            <a:fillRect/>
          </a:stretch>
        </p:blipFill>
        <p:spPr>
          <a:xfrm>
            <a:off x="6900870" y="2296334"/>
            <a:ext cx="5291130" cy="4561666"/>
          </a:xfrm>
          <a:prstGeom prst="rect">
            <a:avLst/>
          </a:prstGeom>
        </p:spPr>
      </p:pic>
      <p:sp>
        <p:nvSpPr>
          <p:cNvPr id="3" name="Titel 2">
            <a:extLst>
              <a:ext uri="{FF2B5EF4-FFF2-40B4-BE49-F238E27FC236}">
                <a16:creationId xmlns:a16="http://schemas.microsoft.com/office/drawing/2014/main" id="{D524E48E-37EB-6349-8329-3AD66CFD4C2A}"/>
              </a:ext>
            </a:extLst>
          </p:cNvPr>
          <p:cNvSpPr>
            <a:spLocks noGrp="1"/>
          </p:cNvSpPr>
          <p:nvPr>
            <p:ph type="title"/>
          </p:nvPr>
        </p:nvSpPr>
        <p:spPr/>
        <p:txBody>
          <a:bodyPr/>
          <a:lstStyle/>
          <a:p>
            <a:r>
              <a:rPr lang="en-AU" dirty="0"/>
              <a:t>A. Interpersonal communication</a:t>
            </a:r>
          </a:p>
        </p:txBody>
      </p:sp>
    </p:spTree>
    <p:extLst>
      <p:ext uri="{BB962C8B-B14F-4D97-AF65-F5344CB8AC3E}">
        <p14:creationId xmlns:p14="http://schemas.microsoft.com/office/powerpoint/2010/main" val="2228516279"/>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1810</Words>
  <Application>Microsoft Office PowerPoint</Application>
  <PresentationFormat>Breitbild</PresentationFormat>
  <Paragraphs>261</Paragraphs>
  <Slides>29</Slides>
  <Notes>22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29</vt:i4>
      </vt:variant>
    </vt:vector>
  </HeadingPairs>
  <TitlesOfParts>
    <vt:vector size="34" baseType="lpstr">
      <vt:lpstr>Arial</vt:lpstr>
      <vt:lpstr>Calibri</vt:lpstr>
      <vt:lpstr>Tw Cen MT</vt:lpstr>
      <vt:lpstr>Verdana</vt:lpstr>
      <vt:lpstr>Larissa-Design</vt:lpstr>
      <vt:lpstr>Theories &amp; Perspectives</vt:lpstr>
      <vt:lpstr>Where are we?</vt:lpstr>
      <vt:lpstr>Learning outcomes</vt:lpstr>
      <vt:lpstr>Recap</vt:lpstr>
      <vt:lpstr>Recap</vt:lpstr>
      <vt:lpstr>Overview</vt:lpstr>
      <vt:lpstr>A. Interpersonal communication</vt:lpstr>
      <vt:lpstr>A. Interpersonal communication</vt:lpstr>
      <vt:lpstr>A. Interpersonal communication</vt:lpstr>
      <vt:lpstr>A. Interpersonal communication</vt:lpstr>
      <vt:lpstr>A. Interpersonal communication</vt:lpstr>
      <vt:lpstr>A. Interpersonal communication</vt:lpstr>
      <vt:lpstr>A. Interpersonal communication</vt:lpstr>
      <vt:lpstr>B. Communicator</vt:lpstr>
      <vt:lpstr>B. Communicator</vt:lpstr>
      <vt:lpstr>B. Communicator</vt:lpstr>
      <vt:lpstr>B. Communicator</vt:lpstr>
      <vt:lpstr>B. Communicator</vt:lpstr>
      <vt:lpstr>B. Communicator</vt:lpstr>
      <vt:lpstr>B. Communicator</vt:lpstr>
      <vt:lpstr>B. Communicator</vt:lpstr>
      <vt:lpstr>B. Communicator</vt:lpstr>
      <vt:lpstr>B. Communicator</vt:lpstr>
      <vt:lpstr>B. Communicator</vt:lpstr>
      <vt:lpstr>B. Communicator</vt:lpstr>
      <vt:lpstr>B. Communicator</vt:lpstr>
      <vt:lpstr>B. Communicator</vt:lpstr>
      <vt:lpstr>Outlook</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zmml</dc:creator>
  <cp:lastModifiedBy>Windows-Benutzer</cp:lastModifiedBy>
  <cp:revision>404</cp:revision>
  <dcterms:created xsi:type="dcterms:W3CDTF">2011-07-07T10:45:47Z</dcterms:created>
  <dcterms:modified xsi:type="dcterms:W3CDTF">2023-08-29T08:12:16Z</dcterms:modified>
</cp:coreProperties>
</file>