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0"/>
  </p:notesMasterIdLst>
  <p:handoutMasterIdLst>
    <p:handoutMasterId r:id="rId31"/>
  </p:handoutMasterIdLst>
  <p:sldIdLst>
    <p:sldId id="342" r:id="rId2"/>
    <p:sldId id="364" r:id="rId3"/>
    <p:sldId id="340" r:id="rId4"/>
    <p:sldId id="341" r:id="rId5"/>
    <p:sldId id="1024" r:id="rId6"/>
    <p:sldId id="370" r:id="rId7"/>
    <p:sldId id="382" r:id="rId8"/>
    <p:sldId id="1025" r:id="rId9"/>
    <p:sldId id="1026" r:id="rId10"/>
    <p:sldId id="383" r:id="rId11"/>
    <p:sldId id="384" r:id="rId12"/>
    <p:sldId id="263" r:id="rId13"/>
    <p:sldId id="371" r:id="rId14"/>
    <p:sldId id="374" r:id="rId15"/>
    <p:sldId id="375" r:id="rId16"/>
    <p:sldId id="376" r:id="rId17"/>
    <p:sldId id="373" r:id="rId18"/>
    <p:sldId id="372" r:id="rId19"/>
    <p:sldId id="380" r:id="rId20"/>
    <p:sldId id="379" r:id="rId21"/>
    <p:sldId id="378" r:id="rId22"/>
    <p:sldId id="385" r:id="rId23"/>
    <p:sldId id="269" r:id="rId24"/>
    <p:sldId id="391" r:id="rId25"/>
    <p:sldId id="1040" r:id="rId26"/>
    <p:sldId id="1039" r:id="rId27"/>
    <p:sldId id="381" r:id="rId28"/>
    <p:sldId id="347"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843F"/>
    <a:srgbClr val="861A59"/>
    <a:srgbClr val="BEBC32"/>
    <a:srgbClr val="DFC638"/>
    <a:srgbClr val="FFFFFF"/>
    <a:srgbClr val="6CB8D8"/>
    <a:srgbClr val="0432FF"/>
    <a:srgbClr val="000000"/>
    <a:srgbClr val="00664B"/>
    <a:srgbClr val="C1D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71759" autoAdjust="0"/>
  </p:normalViewPr>
  <p:slideViewPr>
    <p:cSldViewPr>
      <p:cViewPr varScale="1">
        <p:scale>
          <a:sx n="43" d="100"/>
          <a:sy n="43" d="100"/>
        </p:scale>
        <p:origin x="1572" y="39"/>
      </p:cViewPr>
      <p:guideLst>
        <p:guide orient="horz" pos="2205"/>
        <p:guide pos="3795"/>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svg"/><Relationship Id="rId1" Type="http://schemas.openxmlformats.org/officeDocument/2006/relationships/image" Target="../media/image26.png"/><Relationship Id="rId4" Type="http://schemas.openxmlformats.org/officeDocument/2006/relationships/image" Target="../media/image3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svg"/><Relationship Id="rId1" Type="http://schemas.openxmlformats.org/officeDocument/2006/relationships/image" Target="../media/image26.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3B470-677F-496D-86BE-553D36F93638}" type="doc">
      <dgm:prSet loTypeId="urn:microsoft.com/office/officeart/2005/8/layout/pyramid4" loCatId="relationship" qsTypeId="urn:microsoft.com/office/officeart/2005/8/quickstyle/simple2" qsCatId="simple" csTypeId="urn:microsoft.com/office/officeart/2005/8/colors/accent2_2" csCatId="accent2" phldr="1"/>
      <dgm:spPr/>
      <dgm:t>
        <a:bodyPr/>
        <a:lstStyle/>
        <a:p>
          <a:endParaRPr lang="de-DE"/>
        </a:p>
      </dgm:t>
    </dgm:pt>
    <dgm:pt modelId="{BF7B0ED4-BD2B-47EC-A50B-9DF4A8A10B9E}">
      <dgm:prSet phldrT="[Text]"/>
      <dgm:spPr/>
      <dgm:t>
        <a:bodyPr/>
        <a:lstStyle/>
        <a:p>
          <a:r>
            <a:rPr lang="de-DE" b="1" dirty="0">
              <a:solidFill>
                <a:schemeClr val="tx1"/>
              </a:solidFill>
            </a:rPr>
            <a:t>Science &amp; Risk Communication</a:t>
          </a:r>
        </a:p>
      </dgm:t>
    </dgm:pt>
    <dgm:pt modelId="{2F89FDB3-3F91-4E01-8F5F-86ADFFE8521E}" type="parTrans" cxnId="{EE199B69-6362-413A-829A-B2F20A5C1205}">
      <dgm:prSet/>
      <dgm:spPr/>
      <dgm:t>
        <a:bodyPr/>
        <a:lstStyle/>
        <a:p>
          <a:endParaRPr lang="de-DE" sz="1200"/>
        </a:p>
      </dgm:t>
    </dgm:pt>
    <dgm:pt modelId="{9E60A402-F7C8-48ED-BB70-A0A75B6425FB}" type="sibTrans" cxnId="{EE199B69-6362-413A-829A-B2F20A5C1205}">
      <dgm:prSet/>
      <dgm:spPr/>
      <dgm:t>
        <a:bodyPr/>
        <a:lstStyle/>
        <a:p>
          <a:endParaRPr lang="de-DE"/>
        </a:p>
      </dgm:t>
    </dgm:pt>
    <dgm:pt modelId="{374D363F-702B-40C1-B7F2-3B9F88D5B3A9}">
      <dgm:prSet phldrT="[Text]"/>
      <dgm:spPr/>
      <dgm:t>
        <a:bodyPr/>
        <a:lstStyle/>
        <a:p>
          <a:r>
            <a:rPr lang="de-DE" b="1" dirty="0"/>
            <a:t>Strategic / CSR Communication</a:t>
          </a:r>
        </a:p>
      </dgm:t>
    </dgm:pt>
    <dgm:pt modelId="{30B73B03-6F6D-4B9A-8ABD-9DAAD877B601}" type="parTrans" cxnId="{8E43AA27-877B-44FE-90CE-EDB04022E1F3}">
      <dgm:prSet/>
      <dgm:spPr/>
      <dgm:t>
        <a:bodyPr/>
        <a:lstStyle/>
        <a:p>
          <a:endParaRPr lang="de-DE" sz="1200"/>
        </a:p>
      </dgm:t>
    </dgm:pt>
    <dgm:pt modelId="{EF9E62D2-BA51-43CB-91E6-0265DD2836C8}" type="sibTrans" cxnId="{8E43AA27-877B-44FE-90CE-EDB04022E1F3}">
      <dgm:prSet/>
      <dgm:spPr/>
      <dgm:t>
        <a:bodyPr/>
        <a:lstStyle/>
        <a:p>
          <a:endParaRPr lang="de-DE"/>
        </a:p>
      </dgm:t>
    </dgm:pt>
    <dgm:pt modelId="{3D8D433C-0DBB-4C96-BDD8-998BA75C4EC7}">
      <dgm:prSet phldrT="[Text]"/>
      <dgm:spPr/>
      <dgm:t>
        <a:bodyPr/>
        <a:lstStyle/>
        <a:p>
          <a:r>
            <a:rPr lang="de-DE" b="1"/>
            <a:t>Sustainability Communication</a:t>
          </a:r>
        </a:p>
      </dgm:t>
    </dgm:pt>
    <dgm:pt modelId="{E97BE663-A626-4FC8-99A1-99024E87CCE7}" type="parTrans" cxnId="{CF35D29F-2700-4387-AB48-5F304762F580}">
      <dgm:prSet/>
      <dgm:spPr/>
      <dgm:t>
        <a:bodyPr/>
        <a:lstStyle/>
        <a:p>
          <a:endParaRPr lang="de-DE" sz="1200"/>
        </a:p>
      </dgm:t>
    </dgm:pt>
    <dgm:pt modelId="{5465C603-271C-4104-8F41-1F13720D52C8}" type="sibTrans" cxnId="{CF35D29F-2700-4387-AB48-5F304762F580}">
      <dgm:prSet/>
      <dgm:spPr/>
      <dgm:t>
        <a:bodyPr/>
        <a:lstStyle/>
        <a:p>
          <a:endParaRPr lang="de-DE"/>
        </a:p>
      </dgm:t>
    </dgm:pt>
    <dgm:pt modelId="{91FC90BF-6755-4069-92EC-62A85AEE6558}">
      <dgm:prSet phldrT="[Text]"/>
      <dgm:spPr/>
      <dgm:t>
        <a:bodyPr/>
        <a:lstStyle/>
        <a:p>
          <a:r>
            <a:rPr lang="de-DE" b="1" dirty="0"/>
            <a:t>Environmental </a:t>
          </a:r>
          <a:r>
            <a:rPr lang="de-DE" b="1" dirty="0" err="1"/>
            <a:t>and</a:t>
          </a:r>
          <a:r>
            <a:rPr lang="de-DE" b="1" dirty="0"/>
            <a:t> </a:t>
          </a:r>
          <a:r>
            <a:rPr lang="de-DE" b="1" dirty="0" err="1"/>
            <a:t>Social</a:t>
          </a:r>
          <a:r>
            <a:rPr lang="de-DE" b="1" dirty="0"/>
            <a:t> Change Communication</a:t>
          </a:r>
        </a:p>
      </dgm:t>
    </dgm:pt>
    <dgm:pt modelId="{CA8587B9-C718-4B81-AECD-DB0AD25C4652}" type="parTrans" cxnId="{32365DFF-EDFC-4322-A6FA-E11F7821FB20}">
      <dgm:prSet/>
      <dgm:spPr/>
      <dgm:t>
        <a:bodyPr/>
        <a:lstStyle/>
        <a:p>
          <a:endParaRPr lang="de-DE" sz="1200"/>
        </a:p>
      </dgm:t>
    </dgm:pt>
    <dgm:pt modelId="{CEAC2A46-83B5-4A83-B904-481D976BD080}" type="sibTrans" cxnId="{32365DFF-EDFC-4322-A6FA-E11F7821FB20}">
      <dgm:prSet/>
      <dgm:spPr/>
      <dgm:t>
        <a:bodyPr/>
        <a:lstStyle/>
        <a:p>
          <a:endParaRPr lang="de-DE"/>
        </a:p>
      </dgm:t>
    </dgm:pt>
    <dgm:pt modelId="{E6AFAF1A-E352-D84F-B880-CE752F4A8A71}" type="pres">
      <dgm:prSet presAssocID="{D113B470-677F-496D-86BE-553D36F93638}" presName="compositeShape" presStyleCnt="0">
        <dgm:presLayoutVars>
          <dgm:chMax val="9"/>
          <dgm:dir/>
          <dgm:resizeHandles val="exact"/>
        </dgm:presLayoutVars>
      </dgm:prSet>
      <dgm:spPr/>
      <dgm:t>
        <a:bodyPr/>
        <a:lstStyle/>
        <a:p>
          <a:endParaRPr lang="de-DE"/>
        </a:p>
      </dgm:t>
    </dgm:pt>
    <dgm:pt modelId="{2303C013-96E4-4B43-AD57-9EE7BECCE586}" type="pres">
      <dgm:prSet presAssocID="{D113B470-677F-496D-86BE-553D36F93638}" presName="triangle1" presStyleLbl="node1" presStyleIdx="0" presStyleCnt="4">
        <dgm:presLayoutVars>
          <dgm:bulletEnabled val="1"/>
        </dgm:presLayoutVars>
      </dgm:prSet>
      <dgm:spPr/>
      <dgm:t>
        <a:bodyPr/>
        <a:lstStyle/>
        <a:p>
          <a:endParaRPr lang="de-DE"/>
        </a:p>
      </dgm:t>
    </dgm:pt>
    <dgm:pt modelId="{E006B595-B18F-FB42-BBED-9C3671EAC38F}" type="pres">
      <dgm:prSet presAssocID="{D113B470-677F-496D-86BE-553D36F93638}" presName="triangle2" presStyleLbl="node1" presStyleIdx="1" presStyleCnt="4">
        <dgm:presLayoutVars>
          <dgm:bulletEnabled val="1"/>
        </dgm:presLayoutVars>
      </dgm:prSet>
      <dgm:spPr/>
      <dgm:t>
        <a:bodyPr/>
        <a:lstStyle/>
        <a:p>
          <a:endParaRPr lang="de-DE"/>
        </a:p>
      </dgm:t>
    </dgm:pt>
    <dgm:pt modelId="{8537A2BA-DF87-844A-A2C0-4C7451A9D45C}" type="pres">
      <dgm:prSet presAssocID="{D113B470-677F-496D-86BE-553D36F93638}" presName="triangle3" presStyleLbl="node1" presStyleIdx="2" presStyleCnt="4">
        <dgm:presLayoutVars>
          <dgm:bulletEnabled val="1"/>
        </dgm:presLayoutVars>
      </dgm:prSet>
      <dgm:spPr/>
      <dgm:t>
        <a:bodyPr/>
        <a:lstStyle/>
        <a:p>
          <a:endParaRPr lang="de-DE"/>
        </a:p>
      </dgm:t>
    </dgm:pt>
    <dgm:pt modelId="{FF99BDAF-4FD8-E948-822F-B361EC3D0CD9}" type="pres">
      <dgm:prSet presAssocID="{D113B470-677F-496D-86BE-553D36F93638}" presName="triangle4" presStyleLbl="node1" presStyleIdx="3" presStyleCnt="4">
        <dgm:presLayoutVars>
          <dgm:bulletEnabled val="1"/>
        </dgm:presLayoutVars>
      </dgm:prSet>
      <dgm:spPr/>
      <dgm:t>
        <a:bodyPr/>
        <a:lstStyle/>
        <a:p>
          <a:endParaRPr lang="de-DE"/>
        </a:p>
      </dgm:t>
    </dgm:pt>
  </dgm:ptLst>
  <dgm:cxnLst>
    <dgm:cxn modelId="{C9095082-0A26-644A-9343-7C5376EFDA6B}" type="presOf" srcId="{D113B470-677F-496D-86BE-553D36F93638}" destId="{E6AFAF1A-E352-D84F-B880-CE752F4A8A71}" srcOrd="0" destOrd="0" presId="urn:microsoft.com/office/officeart/2005/8/layout/pyramid4"/>
    <dgm:cxn modelId="{D6F844D8-59DD-FF4A-A027-DEE418483EF2}" type="presOf" srcId="{3D8D433C-0DBB-4C96-BDD8-998BA75C4EC7}" destId="{8537A2BA-DF87-844A-A2C0-4C7451A9D45C}" srcOrd="0" destOrd="0" presId="urn:microsoft.com/office/officeart/2005/8/layout/pyramid4"/>
    <dgm:cxn modelId="{6FC29E15-6187-534D-BD27-BFCCFFA5206A}" type="presOf" srcId="{BF7B0ED4-BD2B-47EC-A50B-9DF4A8A10B9E}" destId="{2303C013-96E4-4B43-AD57-9EE7BECCE586}" srcOrd="0" destOrd="0" presId="urn:microsoft.com/office/officeart/2005/8/layout/pyramid4"/>
    <dgm:cxn modelId="{6CCFB06F-1B52-7E4C-A39E-728F280241DB}" type="presOf" srcId="{91FC90BF-6755-4069-92EC-62A85AEE6558}" destId="{FF99BDAF-4FD8-E948-822F-B361EC3D0CD9}" srcOrd="0" destOrd="0" presId="urn:microsoft.com/office/officeart/2005/8/layout/pyramid4"/>
    <dgm:cxn modelId="{EE199B69-6362-413A-829A-B2F20A5C1205}" srcId="{D113B470-677F-496D-86BE-553D36F93638}" destId="{BF7B0ED4-BD2B-47EC-A50B-9DF4A8A10B9E}" srcOrd="0" destOrd="0" parTransId="{2F89FDB3-3F91-4E01-8F5F-86ADFFE8521E}" sibTransId="{9E60A402-F7C8-48ED-BB70-A0A75B6425FB}"/>
    <dgm:cxn modelId="{8E43AA27-877B-44FE-90CE-EDB04022E1F3}" srcId="{D113B470-677F-496D-86BE-553D36F93638}" destId="{374D363F-702B-40C1-B7F2-3B9F88D5B3A9}" srcOrd="1" destOrd="0" parTransId="{30B73B03-6F6D-4B9A-8ABD-9DAAD877B601}" sibTransId="{EF9E62D2-BA51-43CB-91E6-0265DD2836C8}"/>
    <dgm:cxn modelId="{CF35D29F-2700-4387-AB48-5F304762F580}" srcId="{D113B470-677F-496D-86BE-553D36F93638}" destId="{3D8D433C-0DBB-4C96-BDD8-998BA75C4EC7}" srcOrd="2" destOrd="0" parTransId="{E97BE663-A626-4FC8-99A1-99024E87CCE7}" sibTransId="{5465C603-271C-4104-8F41-1F13720D52C8}"/>
    <dgm:cxn modelId="{CA1AB00B-A217-734C-84C1-DF96D2F9E6C0}" type="presOf" srcId="{374D363F-702B-40C1-B7F2-3B9F88D5B3A9}" destId="{E006B595-B18F-FB42-BBED-9C3671EAC38F}" srcOrd="0" destOrd="0" presId="urn:microsoft.com/office/officeart/2005/8/layout/pyramid4"/>
    <dgm:cxn modelId="{32365DFF-EDFC-4322-A6FA-E11F7821FB20}" srcId="{D113B470-677F-496D-86BE-553D36F93638}" destId="{91FC90BF-6755-4069-92EC-62A85AEE6558}" srcOrd="3" destOrd="0" parTransId="{CA8587B9-C718-4B81-AECD-DB0AD25C4652}" sibTransId="{CEAC2A46-83B5-4A83-B904-481D976BD080}"/>
    <dgm:cxn modelId="{2C9F1309-38E0-B740-9E84-EAED03059764}" type="presParOf" srcId="{E6AFAF1A-E352-D84F-B880-CE752F4A8A71}" destId="{2303C013-96E4-4B43-AD57-9EE7BECCE586}" srcOrd="0" destOrd="0" presId="urn:microsoft.com/office/officeart/2005/8/layout/pyramid4"/>
    <dgm:cxn modelId="{E7D76843-EF81-2E4C-8531-0D596BFC597B}" type="presParOf" srcId="{E6AFAF1A-E352-D84F-B880-CE752F4A8A71}" destId="{E006B595-B18F-FB42-BBED-9C3671EAC38F}" srcOrd="1" destOrd="0" presId="urn:microsoft.com/office/officeart/2005/8/layout/pyramid4"/>
    <dgm:cxn modelId="{77EE6E1E-0C4D-764B-9697-342B76539F17}" type="presParOf" srcId="{E6AFAF1A-E352-D84F-B880-CE752F4A8A71}" destId="{8537A2BA-DF87-844A-A2C0-4C7451A9D45C}" srcOrd="2" destOrd="0" presId="urn:microsoft.com/office/officeart/2005/8/layout/pyramid4"/>
    <dgm:cxn modelId="{D338C7A9-C9C5-4248-834C-78FCB5E89BD9}" type="presParOf" srcId="{E6AFAF1A-E352-D84F-B880-CE752F4A8A71}" destId="{FF99BDAF-4FD8-E948-822F-B361EC3D0CD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27E099-E88B-42DD-BC8D-7E46CBAFEBE4}" type="doc">
      <dgm:prSet loTypeId="urn:microsoft.com/office/officeart/2005/8/layout/gear1" loCatId="relationship" qsTypeId="urn:microsoft.com/office/officeart/2005/8/quickstyle/simple1" qsCatId="simple" csTypeId="urn:microsoft.com/office/officeart/2005/8/colors/accent1_2" csCatId="accent1" phldr="1"/>
      <dgm:spPr/>
    </dgm:pt>
    <dgm:pt modelId="{2C1093E6-2C9A-4F9A-9B54-89D737C8399C}">
      <dgm:prSet phldrT="[Text]"/>
      <dgm:spPr/>
      <dgm:t>
        <a:bodyPr/>
        <a:lstStyle/>
        <a:p>
          <a:r>
            <a:rPr lang="en-GB" noProof="0" dirty="0" smtClean="0"/>
            <a:t>public sphere</a:t>
          </a:r>
          <a:endParaRPr lang="en-GB" noProof="0" dirty="0"/>
        </a:p>
      </dgm:t>
    </dgm:pt>
    <dgm:pt modelId="{90846782-BD0A-4A67-A3A9-105C9F7064A5}" type="parTrans" cxnId="{876B4645-0642-488C-8B65-61F41A3E0792}">
      <dgm:prSet/>
      <dgm:spPr/>
      <dgm:t>
        <a:bodyPr/>
        <a:lstStyle/>
        <a:p>
          <a:endParaRPr lang="en-GB" noProof="0" dirty="0"/>
        </a:p>
      </dgm:t>
    </dgm:pt>
    <dgm:pt modelId="{AE696CEA-FEE3-4E4C-A748-EF5C6ADAC4F7}" type="sibTrans" cxnId="{876B4645-0642-488C-8B65-61F41A3E0792}">
      <dgm:prSet/>
      <dgm:spPr/>
      <dgm:t>
        <a:bodyPr/>
        <a:lstStyle/>
        <a:p>
          <a:endParaRPr lang="en-GB" noProof="0" dirty="0"/>
        </a:p>
      </dgm:t>
    </dgm:pt>
    <dgm:pt modelId="{C1B7892B-B0C2-40DC-A2E3-84944C0B6BFE}">
      <dgm:prSet phldrT="[Text]"/>
      <dgm:spPr/>
      <dgm:t>
        <a:bodyPr/>
        <a:lstStyle/>
        <a:p>
          <a:r>
            <a:rPr lang="en-GB" noProof="0" dirty="0" smtClean="0"/>
            <a:t>experts</a:t>
          </a:r>
          <a:endParaRPr lang="en-GB" noProof="0" dirty="0"/>
        </a:p>
      </dgm:t>
    </dgm:pt>
    <dgm:pt modelId="{305C08D3-2D8F-484D-9956-902BED3FE8D0}" type="parTrans" cxnId="{934BA53A-C839-4586-8645-039107F421E4}">
      <dgm:prSet/>
      <dgm:spPr/>
      <dgm:t>
        <a:bodyPr/>
        <a:lstStyle/>
        <a:p>
          <a:endParaRPr lang="en-GB" noProof="0" dirty="0"/>
        </a:p>
      </dgm:t>
    </dgm:pt>
    <dgm:pt modelId="{EBCEEE77-5D44-43AE-A575-24373E9D486A}" type="sibTrans" cxnId="{934BA53A-C839-4586-8645-039107F421E4}">
      <dgm:prSet/>
      <dgm:spPr/>
      <dgm:t>
        <a:bodyPr/>
        <a:lstStyle/>
        <a:p>
          <a:endParaRPr lang="en-GB" noProof="0" dirty="0"/>
        </a:p>
      </dgm:t>
    </dgm:pt>
    <dgm:pt modelId="{3B2A0875-2459-4472-9381-F717F7FEC6F5}">
      <dgm:prSet phldrT="[Text]"/>
      <dgm:spPr/>
      <dgm:t>
        <a:bodyPr/>
        <a:lstStyle/>
        <a:p>
          <a:r>
            <a:rPr lang="en-GB" noProof="0" dirty="0" smtClean="0"/>
            <a:t>science</a:t>
          </a:r>
          <a:endParaRPr lang="en-GB" noProof="0" dirty="0"/>
        </a:p>
      </dgm:t>
    </dgm:pt>
    <dgm:pt modelId="{A6D9F30F-DD85-495A-BA87-9593F7D788D9}" type="parTrans" cxnId="{AB4A112F-624B-44E4-AC16-5081E59DE807}">
      <dgm:prSet/>
      <dgm:spPr/>
      <dgm:t>
        <a:bodyPr/>
        <a:lstStyle/>
        <a:p>
          <a:endParaRPr lang="en-GB" noProof="0" dirty="0"/>
        </a:p>
      </dgm:t>
    </dgm:pt>
    <dgm:pt modelId="{06585A71-4CD4-4395-8E82-875B08FC61A6}" type="sibTrans" cxnId="{AB4A112F-624B-44E4-AC16-5081E59DE807}">
      <dgm:prSet/>
      <dgm:spPr/>
      <dgm:t>
        <a:bodyPr/>
        <a:lstStyle/>
        <a:p>
          <a:endParaRPr lang="en-GB" noProof="0" dirty="0"/>
        </a:p>
      </dgm:t>
    </dgm:pt>
    <dgm:pt modelId="{BC245B2C-0A4C-48C8-8244-ABF343EF4029}" type="pres">
      <dgm:prSet presAssocID="{A627E099-E88B-42DD-BC8D-7E46CBAFEBE4}" presName="composite" presStyleCnt="0">
        <dgm:presLayoutVars>
          <dgm:chMax val="3"/>
          <dgm:animLvl val="lvl"/>
          <dgm:resizeHandles val="exact"/>
        </dgm:presLayoutVars>
      </dgm:prSet>
      <dgm:spPr/>
    </dgm:pt>
    <dgm:pt modelId="{6983FA64-6708-463F-B62B-4E630D785D02}" type="pres">
      <dgm:prSet presAssocID="{2C1093E6-2C9A-4F9A-9B54-89D737C8399C}" presName="gear1" presStyleLbl="node1" presStyleIdx="0" presStyleCnt="3">
        <dgm:presLayoutVars>
          <dgm:chMax val="1"/>
          <dgm:bulletEnabled val="1"/>
        </dgm:presLayoutVars>
      </dgm:prSet>
      <dgm:spPr/>
      <dgm:t>
        <a:bodyPr/>
        <a:lstStyle/>
        <a:p>
          <a:endParaRPr lang="de-DE"/>
        </a:p>
      </dgm:t>
    </dgm:pt>
    <dgm:pt modelId="{F6070BF7-DF17-4215-B50D-EFC879DFE8F0}" type="pres">
      <dgm:prSet presAssocID="{2C1093E6-2C9A-4F9A-9B54-89D737C8399C}" presName="gear1srcNode" presStyleLbl="node1" presStyleIdx="0" presStyleCnt="3"/>
      <dgm:spPr/>
      <dgm:t>
        <a:bodyPr/>
        <a:lstStyle/>
        <a:p>
          <a:endParaRPr lang="de-DE"/>
        </a:p>
      </dgm:t>
    </dgm:pt>
    <dgm:pt modelId="{BF1CAA8D-70EB-4523-8756-A57B0A1B2957}" type="pres">
      <dgm:prSet presAssocID="{2C1093E6-2C9A-4F9A-9B54-89D737C8399C}" presName="gear1dstNode" presStyleLbl="node1" presStyleIdx="0" presStyleCnt="3"/>
      <dgm:spPr/>
      <dgm:t>
        <a:bodyPr/>
        <a:lstStyle/>
        <a:p>
          <a:endParaRPr lang="de-DE"/>
        </a:p>
      </dgm:t>
    </dgm:pt>
    <dgm:pt modelId="{4F728436-4460-4B77-902D-A5D0CDBEEEB6}" type="pres">
      <dgm:prSet presAssocID="{C1B7892B-B0C2-40DC-A2E3-84944C0B6BFE}" presName="gear2" presStyleLbl="node1" presStyleIdx="1" presStyleCnt="3">
        <dgm:presLayoutVars>
          <dgm:chMax val="1"/>
          <dgm:bulletEnabled val="1"/>
        </dgm:presLayoutVars>
      </dgm:prSet>
      <dgm:spPr/>
      <dgm:t>
        <a:bodyPr/>
        <a:lstStyle/>
        <a:p>
          <a:endParaRPr lang="de-DE"/>
        </a:p>
      </dgm:t>
    </dgm:pt>
    <dgm:pt modelId="{0A21465C-41C1-4F91-B0FF-A3D06C96E08A}" type="pres">
      <dgm:prSet presAssocID="{C1B7892B-B0C2-40DC-A2E3-84944C0B6BFE}" presName="gear2srcNode" presStyleLbl="node1" presStyleIdx="1" presStyleCnt="3"/>
      <dgm:spPr/>
      <dgm:t>
        <a:bodyPr/>
        <a:lstStyle/>
        <a:p>
          <a:endParaRPr lang="de-DE"/>
        </a:p>
      </dgm:t>
    </dgm:pt>
    <dgm:pt modelId="{07A5C94A-85FB-4115-B4E5-9503650D8687}" type="pres">
      <dgm:prSet presAssocID="{C1B7892B-B0C2-40DC-A2E3-84944C0B6BFE}" presName="gear2dstNode" presStyleLbl="node1" presStyleIdx="1" presStyleCnt="3"/>
      <dgm:spPr/>
      <dgm:t>
        <a:bodyPr/>
        <a:lstStyle/>
        <a:p>
          <a:endParaRPr lang="de-DE"/>
        </a:p>
      </dgm:t>
    </dgm:pt>
    <dgm:pt modelId="{02E3E303-BA84-4834-8A47-7F4210CADB24}" type="pres">
      <dgm:prSet presAssocID="{3B2A0875-2459-4472-9381-F717F7FEC6F5}" presName="gear3" presStyleLbl="node1" presStyleIdx="2" presStyleCnt="3"/>
      <dgm:spPr/>
      <dgm:t>
        <a:bodyPr/>
        <a:lstStyle/>
        <a:p>
          <a:endParaRPr lang="de-DE"/>
        </a:p>
      </dgm:t>
    </dgm:pt>
    <dgm:pt modelId="{AAB9BBC5-4C76-4D67-9699-347ACA9D50AB}" type="pres">
      <dgm:prSet presAssocID="{3B2A0875-2459-4472-9381-F717F7FEC6F5}" presName="gear3tx" presStyleLbl="node1" presStyleIdx="2" presStyleCnt="3">
        <dgm:presLayoutVars>
          <dgm:chMax val="1"/>
          <dgm:bulletEnabled val="1"/>
        </dgm:presLayoutVars>
      </dgm:prSet>
      <dgm:spPr/>
      <dgm:t>
        <a:bodyPr/>
        <a:lstStyle/>
        <a:p>
          <a:endParaRPr lang="de-DE"/>
        </a:p>
      </dgm:t>
    </dgm:pt>
    <dgm:pt modelId="{32923BE3-9716-40E8-BF40-EA0705943367}" type="pres">
      <dgm:prSet presAssocID="{3B2A0875-2459-4472-9381-F717F7FEC6F5}" presName="gear3srcNode" presStyleLbl="node1" presStyleIdx="2" presStyleCnt="3"/>
      <dgm:spPr/>
      <dgm:t>
        <a:bodyPr/>
        <a:lstStyle/>
        <a:p>
          <a:endParaRPr lang="de-DE"/>
        </a:p>
      </dgm:t>
    </dgm:pt>
    <dgm:pt modelId="{E22DEAC0-EE74-492C-9084-7E5A64B7EB69}" type="pres">
      <dgm:prSet presAssocID="{3B2A0875-2459-4472-9381-F717F7FEC6F5}" presName="gear3dstNode" presStyleLbl="node1" presStyleIdx="2" presStyleCnt="3"/>
      <dgm:spPr/>
      <dgm:t>
        <a:bodyPr/>
        <a:lstStyle/>
        <a:p>
          <a:endParaRPr lang="de-DE"/>
        </a:p>
      </dgm:t>
    </dgm:pt>
    <dgm:pt modelId="{34858210-AE35-47C4-8D60-6E989011F307}" type="pres">
      <dgm:prSet presAssocID="{AE696CEA-FEE3-4E4C-A748-EF5C6ADAC4F7}" presName="connector1" presStyleLbl="sibTrans2D1" presStyleIdx="0" presStyleCnt="3"/>
      <dgm:spPr/>
      <dgm:t>
        <a:bodyPr/>
        <a:lstStyle/>
        <a:p>
          <a:endParaRPr lang="de-DE"/>
        </a:p>
      </dgm:t>
    </dgm:pt>
    <dgm:pt modelId="{31855CD6-0195-4316-B3E5-9223D8B3A77B}" type="pres">
      <dgm:prSet presAssocID="{EBCEEE77-5D44-43AE-A575-24373E9D486A}" presName="connector2" presStyleLbl="sibTrans2D1" presStyleIdx="1" presStyleCnt="3"/>
      <dgm:spPr/>
      <dgm:t>
        <a:bodyPr/>
        <a:lstStyle/>
        <a:p>
          <a:endParaRPr lang="de-DE"/>
        </a:p>
      </dgm:t>
    </dgm:pt>
    <dgm:pt modelId="{5F99CA4C-0A70-4845-AEDE-D4D40DF18029}" type="pres">
      <dgm:prSet presAssocID="{06585A71-4CD4-4395-8E82-875B08FC61A6}" presName="connector3" presStyleLbl="sibTrans2D1" presStyleIdx="2" presStyleCnt="3"/>
      <dgm:spPr/>
      <dgm:t>
        <a:bodyPr/>
        <a:lstStyle/>
        <a:p>
          <a:endParaRPr lang="de-DE"/>
        </a:p>
      </dgm:t>
    </dgm:pt>
  </dgm:ptLst>
  <dgm:cxnLst>
    <dgm:cxn modelId="{2321F9AE-9796-4667-9603-19F6BC8F54E3}" type="presOf" srcId="{C1B7892B-B0C2-40DC-A2E3-84944C0B6BFE}" destId="{4F728436-4460-4B77-902D-A5D0CDBEEEB6}" srcOrd="0" destOrd="0" presId="urn:microsoft.com/office/officeart/2005/8/layout/gear1"/>
    <dgm:cxn modelId="{009796FA-4D8C-4DC0-9C15-96660D46D97C}" type="presOf" srcId="{3B2A0875-2459-4472-9381-F717F7FEC6F5}" destId="{02E3E303-BA84-4834-8A47-7F4210CADB24}" srcOrd="0" destOrd="0" presId="urn:microsoft.com/office/officeart/2005/8/layout/gear1"/>
    <dgm:cxn modelId="{AB4A112F-624B-44E4-AC16-5081E59DE807}" srcId="{A627E099-E88B-42DD-BC8D-7E46CBAFEBE4}" destId="{3B2A0875-2459-4472-9381-F717F7FEC6F5}" srcOrd="2" destOrd="0" parTransId="{A6D9F30F-DD85-495A-BA87-9593F7D788D9}" sibTransId="{06585A71-4CD4-4395-8E82-875B08FC61A6}"/>
    <dgm:cxn modelId="{876B4645-0642-488C-8B65-61F41A3E0792}" srcId="{A627E099-E88B-42DD-BC8D-7E46CBAFEBE4}" destId="{2C1093E6-2C9A-4F9A-9B54-89D737C8399C}" srcOrd="0" destOrd="0" parTransId="{90846782-BD0A-4A67-A3A9-105C9F7064A5}" sibTransId="{AE696CEA-FEE3-4E4C-A748-EF5C6ADAC4F7}"/>
    <dgm:cxn modelId="{2F87B6DA-D59E-4597-9E0E-942301053764}" type="presOf" srcId="{EBCEEE77-5D44-43AE-A575-24373E9D486A}" destId="{31855CD6-0195-4316-B3E5-9223D8B3A77B}" srcOrd="0" destOrd="0" presId="urn:microsoft.com/office/officeart/2005/8/layout/gear1"/>
    <dgm:cxn modelId="{690066C5-8983-4F76-997F-7B4B08EC40CB}" type="presOf" srcId="{3B2A0875-2459-4472-9381-F717F7FEC6F5}" destId="{32923BE3-9716-40E8-BF40-EA0705943367}" srcOrd="2" destOrd="0" presId="urn:microsoft.com/office/officeart/2005/8/layout/gear1"/>
    <dgm:cxn modelId="{0C65F4E9-1A31-4179-865A-C1E51955DEA6}" type="presOf" srcId="{C1B7892B-B0C2-40DC-A2E3-84944C0B6BFE}" destId="{0A21465C-41C1-4F91-B0FF-A3D06C96E08A}" srcOrd="1" destOrd="0" presId="urn:microsoft.com/office/officeart/2005/8/layout/gear1"/>
    <dgm:cxn modelId="{DCC66E7E-5A3C-42D9-B52D-CCDC742988ED}" type="presOf" srcId="{2C1093E6-2C9A-4F9A-9B54-89D737C8399C}" destId="{F6070BF7-DF17-4215-B50D-EFC879DFE8F0}" srcOrd="1" destOrd="0" presId="urn:microsoft.com/office/officeart/2005/8/layout/gear1"/>
    <dgm:cxn modelId="{CC03EDD7-8256-4318-97BD-F3D6AA20580F}" type="presOf" srcId="{C1B7892B-B0C2-40DC-A2E3-84944C0B6BFE}" destId="{07A5C94A-85FB-4115-B4E5-9503650D8687}" srcOrd="2" destOrd="0" presId="urn:microsoft.com/office/officeart/2005/8/layout/gear1"/>
    <dgm:cxn modelId="{BD58012D-6431-42FE-93F6-05666CB46E4A}" type="presOf" srcId="{3B2A0875-2459-4472-9381-F717F7FEC6F5}" destId="{E22DEAC0-EE74-492C-9084-7E5A64B7EB69}" srcOrd="3" destOrd="0" presId="urn:microsoft.com/office/officeart/2005/8/layout/gear1"/>
    <dgm:cxn modelId="{D640DB82-4685-46C2-BF65-2835DF7C88FB}" type="presOf" srcId="{06585A71-4CD4-4395-8E82-875B08FC61A6}" destId="{5F99CA4C-0A70-4845-AEDE-D4D40DF18029}" srcOrd="0" destOrd="0" presId="urn:microsoft.com/office/officeart/2005/8/layout/gear1"/>
    <dgm:cxn modelId="{19167F7F-5AFB-4D7B-9D90-2075B76F4CF2}" type="presOf" srcId="{2C1093E6-2C9A-4F9A-9B54-89D737C8399C}" destId="{6983FA64-6708-463F-B62B-4E630D785D02}" srcOrd="0" destOrd="0" presId="urn:microsoft.com/office/officeart/2005/8/layout/gear1"/>
    <dgm:cxn modelId="{E75894F7-A62E-4753-99CA-BEB2183C828C}" type="presOf" srcId="{AE696CEA-FEE3-4E4C-A748-EF5C6ADAC4F7}" destId="{34858210-AE35-47C4-8D60-6E989011F307}" srcOrd="0" destOrd="0" presId="urn:microsoft.com/office/officeart/2005/8/layout/gear1"/>
    <dgm:cxn modelId="{934BA53A-C839-4586-8645-039107F421E4}" srcId="{A627E099-E88B-42DD-BC8D-7E46CBAFEBE4}" destId="{C1B7892B-B0C2-40DC-A2E3-84944C0B6BFE}" srcOrd="1" destOrd="0" parTransId="{305C08D3-2D8F-484D-9956-902BED3FE8D0}" sibTransId="{EBCEEE77-5D44-43AE-A575-24373E9D486A}"/>
    <dgm:cxn modelId="{16A929D8-5EAC-4D37-9AC3-397199A8FE17}" type="presOf" srcId="{3B2A0875-2459-4472-9381-F717F7FEC6F5}" destId="{AAB9BBC5-4C76-4D67-9699-347ACA9D50AB}" srcOrd="1" destOrd="0" presId="urn:microsoft.com/office/officeart/2005/8/layout/gear1"/>
    <dgm:cxn modelId="{E0C86BB2-5857-400A-8568-3CE269ED711E}" type="presOf" srcId="{2C1093E6-2C9A-4F9A-9B54-89D737C8399C}" destId="{BF1CAA8D-70EB-4523-8756-A57B0A1B2957}" srcOrd="2" destOrd="0" presId="urn:microsoft.com/office/officeart/2005/8/layout/gear1"/>
    <dgm:cxn modelId="{D44E2AC8-2F72-4FBA-9B86-3B1F663CF35A}" type="presOf" srcId="{A627E099-E88B-42DD-BC8D-7E46CBAFEBE4}" destId="{BC245B2C-0A4C-48C8-8244-ABF343EF4029}" srcOrd="0" destOrd="0" presId="urn:microsoft.com/office/officeart/2005/8/layout/gear1"/>
    <dgm:cxn modelId="{98F2FA2F-034A-4E76-8805-C74FA24A93CA}" type="presParOf" srcId="{BC245B2C-0A4C-48C8-8244-ABF343EF4029}" destId="{6983FA64-6708-463F-B62B-4E630D785D02}" srcOrd="0" destOrd="0" presId="urn:microsoft.com/office/officeart/2005/8/layout/gear1"/>
    <dgm:cxn modelId="{4CC208C0-BD99-4135-975F-6CBE7780DF5C}" type="presParOf" srcId="{BC245B2C-0A4C-48C8-8244-ABF343EF4029}" destId="{F6070BF7-DF17-4215-B50D-EFC879DFE8F0}" srcOrd="1" destOrd="0" presId="urn:microsoft.com/office/officeart/2005/8/layout/gear1"/>
    <dgm:cxn modelId="{109924F2-0034-46A5-835D-4DD0CB4347A5}" type="presParOf" srcId="{BC245B2C-0A4C-48C8-8244-ABF343EF4029}" destId="{BF1CAA8D-70EB-4523-8756-A57B0A1B2957}" srcOrd="2" destOrd="0" presId="urn:microsoft.com/office/officeart/2005/8/layout/gear1"/>
    <dgm:cxn modelId="{5A34DC65-ACE4-49F4-B892-258F00F09C10}" type="presParOf" srcId="{BC245B2C-0A4C-48C8-8244-ABF343EF4029}" destId="{4F728436-4460-4B77-902D-A5D0CDBEEEB6}" srcOrd="3" destOrd="0" presId="urn:microsoft.com/office/officeart/2005/8/layout/gear1"/>
    <dgm:cxn modelId="{99291953-4466-4E8B-9DB3-3AFA29B85184}" type="presParOf" srcId="{BC245B2C-0A4C-48C8-8244-ABF343EF4029}" destId="{0A21465C-41C1-4F91-B0FF-A3D06C96E08A}" srcOrd="4" destOrd="0" presId="urn:microsoft.com/office/officeart/2005/8/layout/gear1"/>
    <dgm:cxn modelId="{64BDFDD7-8629-489D-B0EE-FF1C72946AC1}" type="presParOf" srcId="{BC245B2C-0A4C-48C8-8244-ABF343EF4029}" destId="{07A5C94A-85FB-4115-B4E5-9503650D8687}" srcOrd="5" destOrd="0" presId="urn:microsoft.com/office/officeart/2005/8/layout/gear1"/>
    <dgm:cxn modelId="{5344CD51-A185-49CA-95D1-C33658E88FA8}" type="presParOf" srcId="{BC245B2C-0A4C-48C8-8244-ABF343EF4029}" destId="{02E3E303-BA84-4834-8A47-7F4210CADB24}" srcOrd="6" destOrd="0" presId="urn:microsoft.com/office/officeart/2005/8/layout/gear1"/>
    <dgm:cxn modelId="{5F9B1FEA-83FD-4152-B862-719248852C6C}" type="presParOf" srcId="{BC245B2C-0A4C-48C8-8244-ABF343EF4029}" destId="{AAB9BBC5-4C76-4D67-9699-347ACA9D50AB}" srcOrd="7" destOrd="0" presId="urn:microsoft.com/office/officeart/2005/8/layout/gear1"/>
    <dgm:cxn modelId="{7D8B43A7-BAF4-477C-9FC6-03FBC8EEEA1E}" type="presParOf" srcId="{BC245B2C-0A4C-48C8-8244-ABF343EF4029}" destId="{32923BE3-9716-40E8-BF40-EA0705943367}" srcOrd="8" destOrd="0" presId="urn:microsoft.com/office/officeart/2005/8/layout/gear1"/>
    <dgm:cxn modelId="{45A4F1CE-9B64-4FD2-85AF-5404815923C4}" type="presParOf" srcId="{BC245B2C-0A4C-48C8-8244-ABF343EF4029}" destId="{E22DEAC0-EE74-492C-9084-7E5A64B7EB69}" srcOrd="9" destOrd="0" presId="urn:microsoft.com/office/officeart/2005/8/layout/gear1"/>
    <dgm:cxn modelId="{1A55ADB8-9995-4F21-B7E8-09C686048E4B}" type="presParOf" srcId="{BC245B2C-0A4C-48C8-8244-ABF343EF4029}" destId="{34858210-AE35-47C4-8D60-6E989011F307}" srcOrd="10" destOrd="0" presId="urn:microsoft.com/office/officeart/2005/8/layout/gear1"/>
    <dgm:cxn modelId="{1D12C01F-8D74-4DEF-A0BA-812472F27E2E}" type="presParOf" srcId="{BC245B2C-0A4C-48C8-8244-ABF343EF4029}" destId="{31855CD6-0195-4316-B3E5-9223D8B3A77B}" srcOrd="11" destOrd="0" presId="urn:microsoft.com/office/officeart/2005/8/layout/gear1"/>
    <dgm:cxn modelId="{002BF0EA-20C1-4B6A-96DB-C9BB615FA648}" type="presParOf" srcId="{BC245B2C-0A4C-48C8-8244-ABF343EF4029}" destId="{5F99CA4C-0A70-4845-AEDE-D4D40DF1802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E38ABA-9996-C948-A9FF-8BF8FFC7958F}" type="doc">
      <dgm:prSet loTypeId="urn:microsoft.com/office/officeart/2008/layout/SquareAccentList" loCatId="" qsTypeId="urn:microsoft.com/office/officeart/2005/8/quickstyle/simple1" qsCatId="simple" csTypeId="urn:microsoft.com/office/officeart/2005/8/colors/accent0_3" csCatId="mainScheme" phldr="1"/>
      <dgm:spPr/>
      <dgm:t>
        <a:bodyPr/>
        <a:lstStyle/>
        <a:p>
          <a:endParaRPr lang="de-DE"/>
        </a:p>
      </dgm:t>
    </dgm:pt>
    <dgm:pt modelId="{1B728F20-E74B-1745-B352-1F81E146B499}">
      <dgm:prSet phldrT="[Text]" custT="1"/>
      <dgm:spPr/>
      <dgm:t>
        <a:bodyPr/>
        <a:lstStyle/>
        <a:p>
          <a:r>
            <a:rPr lang="en-GB" sz="3400" noProof="0" dirty="0" smtClean="0">
              <a:solidFill>
                <a:schemeClr val="bg1"/>
              </a:solidFill>
            </a:rPr>
            <a:t>Old story</a:t>
          </a:r>
          <a:endParaRPr lang="en-GB" sz="3400" noProof="0" dirty="0">
            <a:solidFill>
              <a:schemeClr val="bg1"/>
            </a:solidFill>
          </a:endParaRPr>
        </a:p>
      </dgm:t>
    </dgm:pt>
    <dgm:pt modelId="{4F174F2D-6BE0-4244-A508-B22E89829504}" type="parTrans" cxnId="{9A99A495-5BBE-304F-8DA5-B0F6DB6B11FB}">
      <dgm:prSet/>
      <dgm:spPr/>
      <dgm:t>
        <a:bodyPr/>
        <a:lstStyle/>
        <a:p>
          <a:endParaRPr lang="en-GB" noProof="0" dirty="0">
            <a:solidFill>
              <a:schemeClr val="bg1"/>
            </a:solidFill>
          </a:endParaRPr>
        </a:p>
      </dgm:t>
    </dgm:pt>
    <dgm:pt modelId="{9AD56AEE-0C51-8348-A3D0-6D08B322E686}" type="sibTrans" cxnId="{9A99A495-5BBE-304F-8DA5-B0F6DB6B11FB}">
      <dgm:prSet/>
      <dgm:spPr/>
      <dgm:t>
        <a:bodyPr/>
        <a:lstStyle/>
        <a:p>
          <a:endParaRPr lang="en-GB" noProof="0" dirty="0">
            <a:solidFill>
              <a:schemeClr val="bg1"/>
            </a:solidFill>
          </a:endParaRPr>
        </a:p>
      </dgm:t>
    </dgm:pt>
    <dgm:pt modelId="{EEED7D48-B769-BB4F-B05F-C7478E7936AF}">
      <dgm:prSet phldrT="[Text]" custT="1"/>
      <dgm:spPr/>
      <dgm:t>
        <a:bodyPr/>
        <a:lstStyle/>
        <a:p>
          <a:r>
            <a:rPr lang="en-GB" sz="1600" noProof="0" dirty="0" smtClean="0">
              <a:solidFill>
                <a:schemeClr val="bg1"/>
              </a:solidFill>
            </a:rPr>
            <a:t>Separation</a:t>
          </a:r>
          <a:endParaRPr lang="en-GB" sz="1600" noProof="0" dirty="0">
            <a:solidFill>
              <a:schemeClr val="bg1"/>
            </a:solidFill>
          </a:endParaRPr>
        </a:p>
      </dgm:t>
    </dgm:pt>
    <dgm:pt modelId="{A94C9FE6-1C1F-554C-85C4-C4F23B8A6942}" type="parTrans" cxnId="{9A9DB014-3422-794F-A826-1E2223BA32A9}">
      <dgm:prSet/>
      <dgm:spPr/>
      <dgm:t>
        <a:bodyPr/>
        <a:lstStyle/>
        <a:p>
          <a:endParaRPr lang="en-GB" noProof="0" dirty="0">
            <a:solidFill>
              <a:schemeClr val="bg1"/>
            </a:solidFill>
          </a:endParaRPr>
        </a:p>
      </dgm:t>
    </dgm:pt>
    <dgm:pt modelId="{F0C3022E-E7E4-AF4B-AA0B-1A08DF65125A}" type="sibTrans" cxnId="{9A9DB014-3422-794F-A826-1E2223BA32A9}">
      <dgm:prSet/>
      <dgm:spPr/>
      <dgm:t>
        <a:bodyPr/>
        <a:lstStyle/>
        <a:p>
          <a:endParaRPr lang="en-GB" noProof="0" dirty="0">
            <a:solidFill>
              <a:schemeClr val="bg1"/>
            </a:solidFill>
          </a:endParaRPr>
        </a:p>
      </dgm:t>
    </dgm:pt>
    <dgm:pt modelId="{F21EDA30-6EB8-6F47-AB03-1E3C4AD83660}">
      <dgm:prSet phldrT="[Text]" custT="1"/>
      <dgm:spPr/>
      <dgm:t>
        <a:bodyPr/>
        <a:lstStyle/>
        <a:p>
          <a:r>
            <a:rPr lang="en-GB" sz="1600" noProof="0" dirty="0" smtClean="0">
              <a:solidFill>
                <a:schemeClr val="bg1"/>
              </a:solidFill>
            </a:rPr>
            <a:t>Technological dominance</a:t>
          </a:r>
          <a:endParaRPr lang="en-GB" sz="1600" noProof="0" dirty="0">
            <a:solidFill>
              <a:schemeClr val="bg1"/>
            </a:solidFill>
          </a:endParaRPr>
        </a:p>
      </dgm:t>
    </dgm:pt>
    <dgm:pt modelId="{5E5838B5-F585-744F-B07A-623EEA3862DC}" type="parTrans" cxnId="{F506E8EC-A02C-0346-890A-62F65804D634}">
      <dgm:prSet/>
      <dgm:spPr/>
      <dgm:t>
        <a:bodyPr/>
        <a:lstStyle/>
        <a:p>
          <a:endParaRPr lang="en-GB" noProof="0" dirty="0">
            <a:solidFill>
              <a:schemeClr val="bg1"/>
            </a:solidFill>
          </a:endParaRPr>
        </a:p>
      </dgm:t>
    </dgm:pt>
    <dgm:pt modelId="{E3B993E7-CAB5-FF41-A875-76853D905A80}" type="sibTrans" cxnId="{F506E8EC-A02C-0346-890A-62F65804D634}">
      <dgm:prSet/>
      <dgm:spPr/>
      <dgm:t>
        <a:bodyPr/>
        <a:lstStyle/>
        <a:p>
          <a:endParaRPr lang="en-GB" noProof="0" dirty="0">
            <a:solidFill>
              <a:schemeClr val="bg1"/>
            </a:solidFill>
          </a:endParaRPr>
        </a:p>
      </dgm:t>
    </dgm:pt>
    <dgm:pt modelId="{C5EF131B-A111-4540-80F0-0C759DF861EA}">
      <dgm:prSet phldrT="[Text]" custT="1"/>
      <dgm:spPr/>
      <dgm:t>
        <a:bodyPr/>
        <a:lstStyle/>
        <a:p>
          <a:r>
            <a:rPr lang="en-GB" sz="1600" noProof="0" dirty="0" smtClean="0">
              <a:solidFill>
                <a:schemeClr val="bg1"/>
              </a:solidFill>
            </a:rPr>
            <a:t>Human superiority over nature</a:t>
          </a:r>
          <a:endParaRPr lang="en-GB" sz="1600" noProof="0" dirty="0">
            <a:solidFill>
              <a:schemeClr val="bg1"/>
            </a:solidFill>
          </a:endParaRPr>
        </a:p>
      </dgm:t>
    </dgm:pt>
    <dgm:pt modelId="{9AD00BE0-BEF7-5049-A454-F492EFE55B70}" type="parTrans" cxnId="{ED78512D-9219-9A4B-B4F6-C2B79C3DF4B6}">
      <dgm:prSet/>
      <dgm:spPr/>
      <dgm:t>
        <a:bodyPr/>
        <a:lstStyle/>
        <a:p>
          <a:endParaRPr lang="en-GB" noProof="0" dirty="0">
            <a:solidFill>
              <a:schemeClr val="bg1"/>
            </a:solidFill>
          </a:endParaRPr>
        </a:p>
      </dgm:t>
    </dgm:pt>
    <dgm:pt modelId="{60052628-1691-C443-9077-DE00AECF6A6D}" type="sibTrans" cxnId="{ED78512D-9219-9A4B-B4F6-C2B79C3DF4B6}">
      <dgm:prSet/>
      <dgm:spPr/>
      <dgm:t>
        <a:bodyPr/>
        <a:lstStyle/>
        <a:p>
          <a:endParaRPr lang="en-GB" noProof="0" dirty="0">
            <a:solidFill>
              <a:schemeClr val="bg1"/>
            </a:solidFill>
          </a:endParaRPr>
        </a:p>
      </dgm:t>
    </dgm:pt>
    <dgm:pt modelId="{E608D782-38FA-D54B-864A-96C270E8A8AF}">
      <dgm:prSet phldrT="[Text]"/>
      <dgm:spPr/>
      <dgm:t>
        <a:bodyPr/>
        <a:lstStyle/>
        <a:p>
          <a:r>
            <a:rPr lang="en-GB" noProof="0" dirty="0" smtClean="0">
              <a:solidFill>
                <a:schemeClr val="bg1"/>
              </a:solidFill>
            </a:rPr>
            <a:t>Cooperation</a:t>
          </a:r>
          <a:endParaRPr lang="en-GB" noProof="0" dirty="0">
            <a:solidFill>
              <a:schemeClr val="bg1"/>
            </a:solidFill>
          </a:endParaRPr>
        </a:p>
      </dgm:t>
    </dgm:pt>
    <dgm:pt modelId="{5448EAE0-5A25-E340-B059-95A9269F3B10}" type="parTrans" cxnId="{A7E50E39-DC67-1A47-99E7-15A3B023BCA0}">
      <dgm:prSet/>
      <dgm:spPr/>
      <dgm:t>
        <a:bodyPr/>
        <a:lstStyle/>
        <a:p>
          <a:endParaRPr lang="en-GB" noProof="0" dirty="0">
            <a:solidFill>
              <a:schemeClr val="bg1"/>
            </a:solidFill>
          </a:endParaRPr>
        </a:p>
      </dgm:t>
    </dgm:pt>
    <dgm:pt modelId="{07014B5F-9EA1-494C-A152-E60C843C9F3A}" type="sibTrans" cxnId="{A7E50E39-DC67-1A47-99E7-15A3B023BCA0}">
      <dgm:prSet/>
      <dgm:spPr/>
      <dgm:t>
        <a:bodyPr/>
        <a:lstStyle/>
        <a:p>
          <a:endParaRPr lang="en-GB" noProof="0" dirty="0">
            <a:solidFill>
              <a:schemeClr val="bg1"/>
            </a:solidFill>
          </a:endParaRPr>
        </a:p>
      </dgm:t>
    </dgm:pt>
    <dgm:pt modelId="{C3E36E3D-9AB3-3B4A-9445-8BC830D8C5B9}">
      <dgm:prSet phldrT="[Text]"/>
      <dgm:spPr/>
      <dgm:t>
        <a:bodyPr/>
        <a:lstStyle/>
        <a:p>
          <a:r>
            <a:rPr lang="en-GB" noProof="0" dirty="0" smtClean="0">
              <a:solidFill>
                <a:schemeClr val="bg1"/>
              </a:solidFill>
            </a:rPr>
            <a:t>Balance</a:t>
          </a:r>
          <a:endParaRPr lang="en-GB" noProof="0" dirty="0">
            <a:solidFill>
              <a:schemeClr val="bg1"/>
            </a:solidFill>
          </a:endParaRPr>
        </a:p>
      </dgm:t>
    </dgm:pt>
    <dgm:pt modelId="{B9D70DEA-2029-EE44-B0AE-5A4563800FE7}" type="parTrans" cxnId="{640DA9A7-176B-F042-9473-D174B9850562}">
      <dgm:prSet/>
      <dgm:spPr/>
      <dgm:t>
        <a:bodyPr/>
        <a:lstStyle/>
        <a:p>
          <a:endParaRPr lang="en-GB" noProof="0" dirty="0">
            <a:solidFill>
              <a:schemeClr val="bg1"/>
            </a:solidFill>
          </a:endParaRPr>
        </a:p>
      </dgm:t>
    </dgm:pt>
    <dgm:pt modelId="{B15EC620-4A44-4947-B096-D2E861FC627D}" type="sibTrans" cxnId="{640DA9A7-176B-F042-9473-D174B9850562}">
      <dgm:prSet/>
      <dgm:spPr/>
      <dgm:t>
        <a:bodyPr/>
        <a:lstStyle/>
        <a:p>
          <a:endParaRPr lang="en-GB" noProof="0" dirty="0">
            <a:solidFill>
              <a:schemeClr val="bg1"/>
            </a:solidFill>
          </a:endParaRPr>
        </a:p>
      </dgm:t>
    </dgm:pt>
    <dgm:pt modelId="{00F4426B-D7A6-5742-AA2D-109B89B1C72E}">
      <dgm:prSet phldrT="[Text]" custT="1"/>
      <dgm:spPr/>
      <dgm:t>
        <a:bodyPr/>
        <a:lstStyle/>
        <a:p>
          <a:r>
            <a:rPr lang="en-GB" sz="1600" b="0" i="0" u="none" noProof="0" dirty="0" smtClean="0">
              <a:solidFill>
                <a:schemeClr val="bg1"/>
              </a:solidFill>
            </a:rPr>
            <a:t>Individual consumerism</a:t>
          </a:r>
          <a:endParaRPr lang="en-GB" sz="1600" noProof="0" dirty="0">
            <a:solidFill>
              <a:schemeClr val="bg1"/>
            </a:solidFill>
          </a:endParaRPr>
        </a:p>
      </dgm:t>
    </dgm:pt>
    <dgm:pt modelId="{008DD8C8-B3BD-1C4A-BCDE-5270E8126ACA}" type="parTrans" cxnId="{98A4D697-8076-244F-9C09-D63C2442BF65}">
      <dgm:prSet/>
      <dgm:spPr/>
      <dgm:t>
        <a:bodyPr/>
        <a:lstStyle/>
        <a:p>
          <a:endParaRPr lang="en-GB" noProof="0" dirty="0">
            <a:solidFill>
              <a:schemeClr val="bg1"/>
            </a:solidFill>
          </a:endParaRPr>
        </a:p>
      </dgm:t>
    </dgm:pt>
    <dgm:pt modelId="{EE1DC14C-BD05-8D4A-9E27-66EB23E72287}" type="sibTrans" cxnId="{98A4D697-8076-244F-9C09-D63C2442BF65}">
      <dgm:prSet/>
      <dgm:spPr/>
      <dgm:t>
        <a:bodyPr/>
        <a:lstStyle/>
        <a:p>
          <a:endParaRPr lang="en-GB" noProof="0" dirty="0">
            <a:solidFill>
              <a:schemeClr val="bg1"/>
            </a:solidFill>
          </a:endParaRPr>
        </a:p>
      </dgm:t>
    </dgm:pt>
    <dgm:pt modelId="{FC8FF72A-4F55-154C-A765-E1EC19CD08A0}">
      <dgm:prSet phldrT="[Text]"/>
      <dgm:spPr/>
      <dgm:t>
        <a:bodyPr/>
        <a:lstStyle/>
        <a:p>
          <a:r>
            <a:rPr lang="en-GB" noProof="0" dirty="0" err="1" smtClean="0">
              <a:solidFill>
                <a:schemeClr val="bg1"/>
              </a:solidFill>
            </a:rPr>
            <a:t>Interbeing</a:t>
          </a:r>
          <a:endParaRPr lang="en-GB" noProof="0" dirty="0">
            <a:solidFill>
              <a:schemeClr val="bg1"/>
            </a:solidFill>
          </a:endParaRPr>
        </a:p>
      </dgm:t>
    </dgm:pt>
    <dgm:pt modelId="{6189845C-4F40-5E45-9B68-E7EE3EB5202D}" type="sibTrans" cxnId="{9556EB2A-0BF7-EE45-9289-01103D9F98EB}">
      <dgm:prSet/>
      <dgm:spPr/>
      <dgm:t>
        <a:bodyPr/>
        <a:lstStyle/>
        <a:p>
          <a:endParaRPr lang="en-GB" noProof="0" dirty="0">
            <a:solidFill>
              <a:schemeClr val="bg1"/>
            </a:solidFill>
          </a:endParaRPr>
        </a:p>
      </dgm:t>
    </dgm:pt>
    <dgm:pt modelId="{FBD9E1AA-9B08-2B46-80E8-0216B4673971}" type="parTrans" cxnId="{9556EB2A-0BF7-EE45-9289-01103D9F98EB}">
      <dgm:prSet/>
      <dgm:spPr/>
      <dgm:t>
        <a:bodyPr/>
        <a:lstStyle/>
        <a:p>
          <a:endParaRPr lang="en-GB" noProof="0" dirty="0">
            <a:solidFill>
              <a:schemeClr val="bg1"/>
            </a:solidFill>
          </a:endParaRPr>
        </a:p>
      </dgm:t>
    </dgm:pt>
    <dgm:pt modelId="{FC57DA9E-AA82-EA4B-AC5E-91D589D6ED5F}">
      <dgm:prSet phldrT="[Text]" custT="1"/>
      <dgm:spPr/>
      <dgm:t>
        <a:bodyPr/>
        <a:lstStyle/>
        <a:p>
          <a:r>
            <a:rPr lang="en-GB" sz="3400" noProof="0" dirty="0" smtClean="0">
              <a:solidFill>
                <a:schemeClr val="bg1"/>
              </a:solidFill>
            </a:rPr>
            <a:t>New story</a:t>
          </a:r>
          <a:endParaRPr lang="en-GB" sz="3400" noProof="0" dirty="0">
            <a:solidFill>
              <a:schemeClr val="bg1"/>
            </a:solidFill>
          </a:endParaRPr>
        </a:p>
      </dgm:t>
    </dgm:pt>
    <dgm:pt modelId="{7996B4A4-AEB9-9C43-8AF6-42F419E54F76}" type="sibTrans" cxnId="{F7AB39C5-4AEB-4D41-AC49-FB0E65BA90F1}">
      <dgm:prSet/>
      <dgm:spPr/>
      <dgm:t>
        <a:bodyPr/>
        <a:lstStyle/>
        <a:p>
          <a:endParaRPr lang="en-GB" noProof="0" dirty="0">
            <a:solidFill>
              <a:schemeClr val="bg1"/>
            </a:solidFill>
          </a:endParaRPr>
        </a:p>
      </dgm:t>
    </dgm:pt>
    <dgm:pt modelId="{78871416-3D13-DD40-8FCC-06F78D025950}" type="parTrans" cxnId="{F7AB39C5-4AEB-4D41-AC49-FB0E65BA90F1}">
      <dgm:prSet/>
      <dgm:spPr/>
      <dgm:t>
        <a:bodyPr/>
        <a:lstStyle/>
        <a:p>
          <a:endParaRPr lang="en-GB" noProof="0" dirty="0">
            <a:solidFill>
              <a:schemeClr val="bg1"/>
            </a:solidFill>
          </a:endParaRPr>
        </a:p>
      </dgm:t>
    </dgm:pt>
    <dgm:pt modelId="{548735AA-4818-1442-B839-E5B00E596277}">
      <dgm:prSet phldrT="[Text]" custT="1"/>
      <dgm:spPr/>
      <dgm:t>
        <a:bodyPr/>
        <a:lstStyle/>
        <a:p>
          <a:r>
            <a:rPr lang="en-GB" sz="1600" noProof="0" dirty="0" smtClean="0">
              <a:solidFill>
                <a:schemeClr val="bg1"/>
              </a:solidFill>
            </a:rPr>
            <a:t>Scarcity</a:t>
          </a:r>
          <a:endParaRPr lang="en-GB" sz="1600" noProof="0" dirty="0">
            <a:solidFill>
              <a:schemeClr val="bg1"/>
            </a:solidFill>
          </a:endParaRPr>
        </a:p>
      </dgm:t>
    </dgm:pt>
    <dgm:pt modelId="{57E17FAA-CB6C-3647-91E1-8F16BC96FB87}" type="parTrans" cxnId="{B4F4533F-19DA-F14D-916B-CAED7B855401}">
      <dgm:prSet/>
      <dgm:spPr/>
      <dgm:t>
        <a:bodyPr/>
        <a:lstStyle/>
        <a:p>
          <a:endParaRPr lang="en-GB" noProof="0" dirty="0">
            <a:solidFill>
              <a:schemeClr val="bg1"/>
            </a:solidFill>
          </a:endParaRPr>
        </a:p>
      </dgm:t>
    </dgm:pt>
    <dgm:pt modelId="{748BD237-5855-ED44-B4CB-4714DDED4F06}" type="sibTrans" cxnId="{B4F4533F-19DA-F14D-916B-CAED7B855401}">
      <dgm:prSet/>
      <dgm:spPr/>
      <dgm:t>
        <a:bodyPr/>
        <a:lstStyle/>
        <a:p>
          <a:endParaRPr lang="en-GB" noProof="0" dirty="0">
            <a:solidFill>
              <a:schemeClr val="bg1"/>
            </a:solidFill>
          </a:endParaRPr>
        </a:p>
      </dgm:t>
    </dgm:pt>
    <dgm:pt modelId="{5F228892-4091-C144-A688-3370681D5501}">
      <dgm:prSet phldrT="[Text]" custT="1"/>
      <dgm:spPr/>
      <dgm:t>
        <a:bodyPr/>
        <a:lstStyle/>
        <a:p>
          <a:r>
            <a:rPr lang="en-GB" sz="1600" noProof="0" dirty="0" smtClean="0">
              <a:solidFill>
                <a:schemeClr val="bg1"/>
              </a:solidFill>
            </a:rPr>
            <a:t>Ecological </a:t>
          </a:r>
          <a:r>
            <a:rPr lang="en-GB" sz="1600" noProof="0" dirty="0" err="1" smtClean="0">
              <a:solidFill>
                <a:schemeClr val="bg1"/>
              </a:solidFill>
            </a:rPr>
            <a:t>desctruction</a:t>
          </a:r>
          <a:endParaRPr lang="en-GB" sz="1600" noProof="0" dirty="0">
            <a:solidFill>
              <a:schemeClr val="bg1"/>
            </a:solidFill>
          </a:endParaRPr>
        </a:p>
      </dgm:t>
    </dgm:pt>
    <dgm:pt modelId="{17DF0999-0D17-4042-8DAF-92BFB376B785}" type="parTrans" cxnId="{CA823600-B2ED-3B4B-8E78-F1C9A8377CB3}">
      <dgm:prSet/>
      <dgm:spPr/>
      <dgm:t>
        <a:bodyPr/>
        <a:lstStyle/>
        <a:p>
          <a:endParaRPr lang="en-GB" noProof="0" dirty="0">
            <a:solidFill>
              <a:schemeClr val="bg1"/>
            </a:solidFill>
          </a:endParaRPr>
        </a:p>
      </dgm:t>
    </dgm:pt>
    <dgm:pt modelId="{9F68B2E3-511D-6A40-B645-C0276C20EB6A}" type="sibTrans" cxnId="{CA823600-B2ED-3B4B-8E78-F1C9A8377CB3}">
      <dgm:prSet/>
      <dgm:spPr/>
      <dgm:t>
        <a:bodyPr/>
        <a:lstStyle/>
        <a:p>
          <a:endParaRPr lang="en-GB" noProof="0" dirty="0">
            <a:solidFill>
              <a:schemeClr val="bg1"/>
            </a:solidFill>
          </a:endParaRPr>
        </a:p>
      </dgm:t>
    </dgm:pt>
    <dgm:pt modelId="{0800681C-6A35-EB45-9B34-37679981E988}">
      <dgm:prSet phldrT="[Text]"/>
      <dgm:spPr/>
      <dgm:t>
        <a:bodyPr/>
        <a:lstStyle/>
        <a:p>
          <a:r>
            <a:rPr lang="en-GB" b="0" i="0" u="none" noProof="0" dirty="0" smtClean="0">
              <a:solidFill>
                <a:schemeClr val="bg1"/>
              </a:solidFill>
            </a:rPr>
            <a:t>Collective co-creation</a:t>
          </a:r>
          <a:endParaRPr lang="en-GB" noProof="0" dirty="0">
            <a:solidFill>
              <a:schemeClr val="bg1"/>
            </a:solidFill>
          </a:endParaRPr>
        </a:p>
      </dgm:t>
    </dgm:pt>
    <dgm:pt modelId="{39DF8632-DE19-0D46-BDDA-E3F0AC670C68}" type="parTrans" cxnId="{1475402D-B541-9041-9AD8-CED2EFCC1101}">
      <dgm:prSet/>
      <dgm:spPr/>
      <dgm:t>
        <a:bodyPr/>
        <a:lstStyle/>
        <a:p>
          <a:endParaRPr lang="en-GB" noProof="0" dirty="0">
            <a:solidFill>
              <a:schemeClr val="bg1"/>
            </a:solidFill>
          </a:endParaRPr>
        </a:p>
      </dgm:t>
    </dgm:pt>
    <dgm:pt modelId="{4E395AD1-12E8-8C41-B780-EF4BEBF3E4BF}" type="sibTrans" cxnId="{1475402D-B541-9041-9AD8-CED2EFCC1101}">
      <dgm:prSet/>
      <dgm:spPr/>
      <dgm:t>
        <a:bodyPr/>
        <a:lstStyle/>
        <a:p>
          <a:endParaRPr lang="en-GB" noProof="0" dirty="0">
            <a:solidFill>
              <a:schemeClr val="bg1"/>
            </a:solidFill>
          </a:endParaRPr>
        </a:p>
      </dgm:t>
    </dgm:pt>
    <dgm:pt modelId="{5065FEFC-650A-6647-B322-50F3EFD093E8}">
      <dgm:prSet phldrT="[Text]"/>
      <dgm:spPr/>
      <dgm:t>
        <a:bodyPr/>
        <a:lstStyle/>
        <a:p>
          <a:r>
            <a:rPr lang="en-GB" noProof="0" dirty="0" smtClean="0">
              <a:solidFill>
                <a:schemeClr val="bg1"/>
              </a:solidFill>
            </a:rPr>
            <a:t>Abundance</a:t>
          </a:r>
          <a:endParaRPr lang="en-GB" noProof="0" dirty="0">
            <a:solidFill>
              <a:schemeClr val="bg1"/>
            </a:solidFill>
          </a:endParaRPr>
        </a:p>
      </dgm:t>
    </dgm:pt>
    <dgm:pt modelId="{1CFC5A7A-6833-A946-8AAE-D562C67077FC}" type="parTrans" cxnId="{98659029-B003-1F4D-BF75-640CC740F0B0}">
      <dgm:prSet/>
      <dgm:spPr/>
      <dgm:t>
        <a:bodyPr/>
        <a:lstStyle/>
        <a:p>
          <a:endParaRPr lang="en-GB" noProof="0" dirty="0">
            <a:solidFill>
              <a:schemeClr val="bg1"/>
            </a:solidFill>
          </a:endParaRPr>
        </a:p>
      </dgm:t>
    </dgm:pt>
    <dgm:pt modelId="{533E04A8-2E1D-4446-9D5F-5EC919422B95}" type="sibTrans" cxnId="{98659029-B003-1F4D-BF75-640CC740F0B0}">
      <dgm:prSet/>
      <dgm:spPr/>
      <dgm:t>
        <a:bodyPr/>
        <a:lstStyle/>
        <a:p>
          <a:endParaRPr lang="en-GB" noProof="0" dirty="0">
            <a:solidFill>
              <a:schemeClr val="bg1"/>
            </a:solidFill>
          </a:endParaRPr>
        </a:p>
      </dgm:t>
    </dgm:pt>
    <dgm:pt modelId="{A6C558F1-3421-E94C-B9CF-F9D947014338}">
      <dgm:prSet phldrT="[Text]"/>
      <dgm:spPr/>
      <dgm:t>
        <a:bodyPr/>
        <a:lstStyle/>
        <a:p>
          <a:r>
            <a:rPr lang="en-GB" noProof="0" dirty="0" smtClean="0">
              <a:solidFill>
                <a:schemeClr val="bg1"/>
              </a:solidFill>
            </a:rPr>
            <a:t>Post-growth</a:t>
          </a:r>
          <a:endParaRPr lang="en-GB" noProof="0" dirty="0">
            <a:solidFill>
              <a:schemeClr val="bg1"/>
            </a:solidFill>
          </a:endParaRPr>
        </a:p>
      </dgm:t>
    </dgm:pt>
    <dgm:pt modelId="{BEDAA203-D74A-B04A-91BC-359ED9642388}" type="parTrans" cxnId="{127BAFE3-25A5-E946-976A-B45BA9E07550}">
      <dgm:prSet/>
      <dgm:spPr/>
      <dgm:t>
        <a:bodyPr/>
        <a:lstStyle/>
        <a:p>
          <a:endParaRPr lang="en-GB" noProof="0" dirty="0">
            <a:solidFill>
              <a:schemeClr val="bg1"/>
            </a:solidFill>
          </a:endParaRPr>
        </a:p>
      </dgm:t>
    </dgm:pt>
    <dgm:pt modelId="{C029A96C-294E-4448-AAE4-F5E45A7F0C12}" type="sibTrans" cxnId="{127BAFE3-25A5-E946-976A-B45BA9E07550}">
      <dgm:prSet/>
      <dgm:spPr/>
      <dgm:t>
        <a:bodyPr/>
        <a:lstStyle/>
        <a:p>
          <a:endParaRPr lang="en-GB" noProof="0" dirty="0">
            <a:solidFill>
              <a:schemeClr val="bg1"/>
            </a:solidFill>
          </a:endParaRPr>
        </a:p>
      </dgm:t>
    </dgm:pt>
    <dgm:pt modelId="{30D90FE1-79D7-CF4D-8116-33F12A00ED76}">
      <dgm:prSet phldrT="[Text]"/>
      <dgm:spPr/>
      <dgm:t>
        <a:bodyPr/>
        <a:lstStyle/>
        <a:p>
          <a:r>
            <a:rPr lang="en-GB" noProof="0" dirty="0" smtClean="0">
              <a:solidFill>
                <a:schemeClr val="bg1"/>
              </a:solidFill>
            </a:rPr>
            <a:t>Wellbeing</a:t>
          </a:r>
          <a:endParaRPr lang="en-GB" noProof="0" dirty="0">
            <a:solidFill>
              <a:schemeClr val="bg1"/>
            </a:solidFill>
          </a:endParaRPr>
        </a:p>
      </dgm:t>
    </dgm:pt>
    <dgm:pt modelId="{DE2149A5-031F-4443-AE35-F17A3C9A5E37}" type="parTrans" cxnId="{D61B1DBF-6E9E-4C4A-9FEA-6D64B2E30C58}">
      <dgm:prSet/>
      <dgm:spPr/>
      <dgm:t>
        <a:bodyPr/>
        <a:lstStyle/>
        <a:p>
          <a:endParaRPr lang="en-GB" noProof="0" dirty="0">
            <a:solidFill>
              <a:schemeClr val="bg1"/>
            </a:solidFill>
          </a:endParaRPr>
        </a:p>
      </dgm:t>
    </dgm:pt>
    <dgm:pt modelId="{BE47410B-E467-BF46-9AA4-70EB30714C82}" type="sibTrans" cxnId="{D61B1DBF-6E9E-4C4A-9FEA-6D64B2E30C58}">
      <dgm:prSet/>
      <dgm:spPr/>
      <dgm:t>
        <a:bodyPr/>
        <a:lstStyle/>
        <a:p>
          <a:endParaRPr lang="en-GB" noProof="0" dirty="0">
            <a:solidFill>
              <a:schemeClr val="bg1"/>
            </a:solidFill>
          </a:endParaRPr>
        </a:p>
      </dgm:t>
    </dgm:pt>
    <dgm:pt modelId="{FD544159-F97D-4A43-BA24-8962CF6AF540}" type="pres">
      <dgm:prSet presAssocID="{03E38ABA-9996-C948-A9FF-8BF8FFC7958F}" presName="layout" presStyleCnt="0">
        <dgm:presLayoutVars>
          <dgm:chMax/>
          <dgm:chPref/>
          <dgm:dir/>
          <dgm:resizeHandles/>
        </dgm:presLayoutVars>
      </dgm:prSet>
      <dgm:spPr/>
      <dgm:t>
        <a:bodyPr/>
        <a:lstStyle/>
        <a:p>
          <a:endParaRPr lang="de-DE"/>
        </a:p>
      </dgm:t>
    </dgm:pt>
    <dgm:pt modelId="{7C754DEB-99F3-4E4F-83EF-B498AA9A0F5A}" type="pres">
      <dgm:prSet presAssocID="{1B728F20-E74B-1745-B352-1F81E146B499}" presName="root" presStyleCnt="0">
        <dgm:presLayoutVars>
          <dgm:chMax/>
          <dgm:chPref/>
        </dgm:presLayoutVars>
      </dgm:prSet>
      <dgm:spPr/>
    </dgm:pt>
    <dgm:pt modelId="{7736270F-9D17-0B45-AB1B-EF95A48913ED}" type="pres">
      <dgm:prSet presAssocID="{1B728F20-E74B-1745-B352-1F81E146B499}" presName="rootComposite" presStyleCnt="0">
        <dgm:presLayoutVars/>
      </dgm:prSet>
      <dgm:spPr/>
    </dgm:pt>
    <dgm:pt modelId="{7F0FD5CD-7A28-B841-8490-C4ED302AC6C4}" type="pres">
      <dgm:prSet presAssocID="{1B728F20-E74B-1745-B352-1F81E146B499}" presName="ParentAccent" presStyleLbl="alignNode1" presStyleIdx="0" presStyleCnt="2"/>
      <dgm:spPr/>
    </dgm:pt>
    <dgm:pt modelId="{E2B6C390-278C-FA4D-A840-62906E493071}" type="pres">
      <dgm:prSet presAssocID="{1B728F20-E74B-1745-B352-1F81E146B499}" presName="ParentSmallAccent" presStyleLbl="fgAcc1" presStyleIdx="0" presStyleCnt="2"/>
      <dgm:spPr/>
    </dgm:pt>
    <dgm:pt modelId="{A18BCBFF-A1F4-CE4E-8E34-9AEB925E75D9}" type="pres">
      <dgm:prSet presAssocID="{1B728F20-E74B-1745-B352-1F81E146B499}" presName="Parent" presStyleLbl="revTx" presStyleIdx="0" presStyleCnt="15">
        <dgm:presLayoutVars>
          <dgm:chMax/>
          <dgm:chPref val="4"/>
          <dgm:bulletEnabled val="1"/>
        </dgm:presLayoutVars>
      </dgm:prSet>
      <dgm:spPr/>
      <dgm:t>
        <a:bodyPr/>
        <a:lstStyle/>
        <a:p>
          <a:endParaRPr lang="de-DE"/>
        </a:p>
      </dgm:t>
    </dgm:pt>
    <dgm:pt modelId="{8A2B1B45-0567-6749-B7EB-C91CDC912DCC}" type="pres">
      <dgm:prSet presAssocID="{1B728F20-E74B-1745-B352-1F81E146B499}" presName="childShape" presStyleCnt="0">
        <dgm:presLayoutVars>
          <dgm:chMax val="0"/>
          <dgm:chPref val="0"/>
        </dgm:presLayoutVars>
      </dgm:prSet>
      <dgm:spPr/>
    </dgm:pt>
    <dgm:pt modelId="{19B3DB11-5C53-3E4E-9EF0-428C47403A24}" type="pres">
      <dgm:prSet presAssocID="{EEED7D48-B769-BB4F-B05F-C7478E7936AF}" presName="childComposite" presStyleCnt="0">
        <dgm:presLayoutVars>
          <dgm:chMax val="0"/>
          <dgm:chPref val="0"/>
        </dgm:presLayoutVars>
      </dgm:prSet>
      <dgm:spPr/>
    </dgm:pt>
    <dgm:pt modelId="{0C3C8CAB-8B5A-F04E-8C63-4808F645671D}" type="pres">
      <dgm:prSet presAssocID="{EEED7D48-B769-BB4F-B05F-C7478E7936AF}" presName="ChildAccent" presStyleLbl="solidFgAcc1" presStyleIdx="0" presStyleCnt="13"/>
      <dgm:spPr/>
    </dgm:pt>
    <dgm:pt modelId="{29581462-EEC5-954C-8147-56AC52FAA399}" type="pres">
      <dgm:prSet presAssocID="{EEED7D48-B769-BB4F-B05F-C7478E7936AF}" presName="Child" presStyleLbl="revTx" presStyleIdx="1" presStyleCnt="15">
        <dgm:presLayoutVars>
          <dgm:chMax val="0"/>
          <dgm:chPref val="0"/>
          <dgm:bulletEnabled val="1"/>
        </dgm:presLayoutVars>
      </dgm:prSet>
      <dgm:spPr/>
      <dgm:t>
        <a:bodyPr/>
        <a:lstStyle/>
        <a:p>
          <a:endParaRPr lang="de-DE"/>
        </a:p>
      </dgm:t>
    </dgm:pt>
    <dgm:pt modelId="{D7F3C344-C9C0-6547-A6E4-4CE0A5032588}" type="pres">
      <dgm:prSet presAssocID="{F21EDA30-6EB8-6F47-AB03-1E3C4AD83660}" presName="childComposite" presStyleCnt="0">
        <dgm:presLayoutVars>
          <dgm:chMax val="0"/>
          <dgm:chPref val="0"/>
        </dgm:presLayoutVars>
      </dgm:prSet>
      <dgm:spPr/>
    </dgm:pt>
    <dgm:pt modelId="{BE0A2C0A-2823-CD41-8CF9-067D89A61E42}" type="pres">
      <dgm:prSet presAssocID="{F21EDA30-6EB8-6F47-AB03-1E3C4AD83660}" presName="ChildAccent" presStyleLbl="solidFgAcc1" presStyleIdx="1" presStyleCnt="13"/>
      <dgm:spPr/>
    </dgm:pt>
    <dgm:pt modelId="{7CE75841-E70D-354A-BF2E-665E4C9916CB}" type="pres">
      <dgm:prSet presAssocID="{F21EDA30-6EB8-6F47-AB03-1E3C4AD83660}" presName="Child" presStyleLbl="revTx" presStyleIdx="2" presStyleCnt="15">
        <dgm:presLayoutVars>
          <dgm:chMax val="0"/>
          <dgm:chPref val="0"/>
          <dgm:bulletEnabled val="1"/>
        </dgm:presLayoutVars>
      </dgm:prSet>
      <dgm:spPr/>
      <dgm:t>
        <a:bodyPr/>
        <a:lstStyle/>
        <a:p>
          <a:endParaRPr lang="de-DE"/>
        </a:p>
      </dgm:t>
    </dgm:pt>
    <dgm:pt modelId="{58BEAC74-63AA-A544-BE57-1DE197C1249A}" type="pres">
      <dgm:prSet presAssocID="{C5EF131B-A111-4540-80F0-0C759DF861EA}" presName="childComposite" presStyleCnt="0">
        <dgm:presLayoutVars>
          <dgm:chMax val="0"/>
          <dgm:chPref val="0"/>
        </dgm:presLayoutVars>
      </dgm:prSet>
      <dgm:spPr/>
    </dgm:pt>
    <dgm:pt modelId="{CCA7EAED-7D88-D24C-8907-EEB8411DBBD9}" type="pres">
      <dgm:prSet presAssocID="{C5EF131B-A111-4540-80F0-0C759DF861EA}" presName="ChildAccent" presStyleLbl="solidFgAcc1" presStyleIdx="2" presStyleCnt="13"/>
      <dgm:spPr/>
    </dgm:pt>
    <dgm:pt modelId="{6B6FF87A-D137-DB4A-806C-B1A0F5DFF958}" type="pres">
      <dgm:prSet presAssocID="{C5EF131B-A111-4540-80F0-0C759DF861EA}" presName="Child" presStyleLbl="revTx" presStyleIdx="3" presStyleCnt="15">
        <dgm:presLayoutVars>
          <dgm:chMax val="0"/>
          <dgm:chPref val="0"/>
          <dgm:bulletEnabled val="1"/>
        </dgm:presLayoutVars>
      </dgm:prSet>
      <dgm:spPr/>
      <dgm:t>
        <a:bodyPr/>
        <a:lstStyle/>
        <a:p>
          <a:endParaRPr lang="de-DE"/>
        </a:p>
      </dgm:t>
    </dgm:pt>
    <dgm:pt modelId="{5CE480EA-442C-084A-B10A-D8C8E1B6E905}" type="pres">
      <dgm:prSet presAssocID="{00F4426B-D7A6-5742-AA2D-109B89B1C72E}" presName="childComposite" presStyleCnt="0">
        <dgm:presLayoutVars>
          <dgm:chMax val="0"/>
          <dgm:chPref val="0"/>
        </dgm:presLayoutVars>
      </dgm:prSet>
      <dgm:spPr/>
    </dgm:pt>
    <dgm:pt modelId="{18EAD30D-18A1-5D4B-9564-F8DD89E40B3E}" type="pres">
      <dgm:prSet presAssocID="{00F4426B-D7A6-5742-AA2D-109B89B1C72E}" presName="ChildAccent" presStyleLbl="solidFgAcc1" presStyleIdx="3" presStyleCnt="13"/>
      <dgm:spPr/>
    </dgm:pt>
    <dgm:pt modelId="{A505E165-645B-364A-A1C9-A9EB48B77B80}" type="pres">
      <dgm:prSet presAssocID="{00F4426B-D7A6-5742-AA2D-109B89B1C72E}" presName="Child" presStyleLbl="revTx" presStyleIdx="4" presStyleCnt="15">
        <dgm:presLayoutVars>
          <dgm:chMax val="0"/>
          <dgm:chPref val="0"/>
          <dgm:bulletEnabled val="1"/>
        </dgm:presLayoutVars>
      </dgm:prSet>
      <dgm:spPr/>
      <dgm:t>
        <a:bodyPr/>
        <a:lstStyle/>
        <a:p>
          <a:endParaRPr lang="de-DE"/>
        </a:p>
      </dgm:t>
    </dgm:pt>
    <dgm:pt modelId="{212A5FDE-933F-C64E-BC0F-F78844E01124}" type="pres">
      <dgm:prSet presAssocID="{548735AA-4818-1442-B839-E5B00E596277}" presName="childComposite" presStyleCnt="0">
        <dgm:presLayoutVars>
          <dgm:chMax val="0"/>
          <dgm:chPref val="0"/>
        </dgm:presLayoutVars>
      </dgm:prSet>
      <dgm:spPr/>
    </dgm:pt>
    <dgm:pt modelId="{19F34365-1CCE-4C45-BEDA-83D26351FDFF}" type="pres">
      <dgm:prSet presAssocID="{548735AA-4818-1442-B839-E5B00E596277}" presName="ChildAccent" presStyleLbl="solidFgAcc1" presStyleIdx="4" presStyleCnt="13"/>
      <dgm:spPr/>
    </dgm:pt>
    <dgm:pt modelId="{3657888E-EAD6-4546-8C68-26229DF0FFB5}" type="pres">
      <dgm:prSet presAssocID="{548735AA-4818-1442-B839-E5B00E596277}" presName="Child" presStyleLbl="revTx" presStyleIdx="5" presStyleCnt="15">
        <dgm:presLayoutVars>
          <dgm:chMax val="0"/>
          <dgm:chPref val="0"/>
          <dgm:bulletEnabled val="1"/>
        </dgm:presLayoutVars>
      </dgm:prSet>
      <dgm:spPr/>
      <dgm:t>
        <a:bodyPr/>
        <a:lstStyle/>
        <a:p>
          <a:endParaRPr lang="de-DE"/>
        </a:p>
      </dgm:t>
    </dgm:pt>
    <dgm:pt modelId="{0635A466-2DF2-9E45-ABC3-7437B3F948F1}" type="pres">
      <dgm:prSet presAssocID="{5F228892-4091-C144-A688-3370681D5501}" presName="childComposite" presStyleCnt="0">
        <dgm:presLayoutVars>
          <dgm:chMax val="0"/>
          <dgm:chPref val="0"/>
        </dgm:presLayoutVars>
      </dgm:prSet>
      <dgm:spPr/>
    </dgm:pt>
    <dgm:pt modelId="{E3B56DA8-1CFF-1943-835C-75B7E24EFDA4}" type="pres">
      <dgm:prSet presAssocID="{5F228892-4091-C144-A688-3370681D5501}" presName="ChildAccent" presStyleLbl="solidFgAcc1" presStyleIdx="5" presStyleCnt="13"/>
      <dgm:spPr/>
    </dgm:pt>
    <dgm:pt modelId="{B1709DE4-F2B0-434D-B224-F520F3E2CCB3}" type="pres">
      <dgm:prSet presAssocID="{5F228892-4091-C144-A688-3370681D5501}" presName="Child" presStyleLbl="revTx" presStyleIdx="6" presStyleCnt="15">
        <dgm:presLayoutVars>
          <dgm:chMax val="0"/>
          <dgm:chPref val="0"/>
          <dgm:bulletEnabled val="1"/>
        </dgm:presLayoutVars>
      </dgm:prSet>
      <dgm:spPr/>
      <dgm:t>
        <a:bodyPr/>
        <a:lstStyle/>
        <a:p>
          <a:endParaRPr lang="de-DE"/>
        </a:p>
      </dgm:t>
    </dgm:pt>
    <dgm:pt modelId="{74D91112-35D8-5B4A-804D-FEB763C17C42}" type="pres">
      <dgm:prSet presAssocID="{FC57DA9E-AA82-EA4B-AC5E-91D589D6ED5F}" presName="root" presStyleCnt="0">
        <dgm:presLayoutVars>
          <dgm:chMax/>
          <dgm:chPref/>
        </dgm:presLayoutVars>
      </dgm:prSet>
      <dgm:spPr/>
    </dgm:pt>
    <dgm:pt modelId="{F1C88367-1650-564E-82C6-9A293A918D5C}" type="pres">
      <dgm:prSet presAssocID="{FC57DA9E-AA82-EA4B-AC5E-91D589D6ED5F}" presName="rootComposite" presStyleCnt="0">
        <dgm:presLayoutVars/>
      </dgm:prSet>
      <dgm:spPr/>
    </dgm:pt>
    <dgm:pt modelId="{78E8F6A3-81C8-BC44-A3B0-CB14BFB3A55B}" type="pres">
      <dgm:prSet presAssocID="{FC57DA9E-AA82-EA4B-AC5E-91D589D6ED5F}" presName="ParentAccent" presStyleLbl="alignNode1" presStyleIdx="1" presStyleCnt="2" custLinFactNeighborX="31714" custLinFactNeighborY="12744"/>
      <dgm:spPr/>
    </dgm:pt>
    <dgm:pt modelId="{6F35D665-9D84-B840-B969-6DE219646FE2}" type="pres">
      <dgm:prSet presAssocID="{FC57DA9E-AA82-EA4B-AC5E-91D589D6ED5F}" presName="ParentSmallAccent" presStyleLbl="fgAcc1" presStyleIdx="1" presStyleCnt="2" custLinFactX="200000" custLinFactNeighborX="236689" custLinFactNeighborY="14471"/>
      <dgm:spPr/>
    </dgm:pt>
    <dgm:pt modelId="{AF50BA5C-DB80-DE44-ACEC-B9A255ABA9FD}" type="pres">
      <dgm:prSet presAssocID="{FC57DA9E-AA82-EA4B-AC5E-91D589D6ED5F}" presName="Parent" presStyleLbl="revTx" presStyleIdx="7" presStyleCnt="15" custLinFactNeighborX="31714" custLinFactNeighborY="925">
        <dgm:presLayoutVars>
          <dgm:chMax/>
          <dgm:chPref val="4"/>
          <dgm:bulletEnabled val="1"/>
        </dgm:presLayoutVars>
      </dgm:prSet>
      <dgm:spPr/>
      <dgm:t>
        <a:bodyPr/>
        <a:lstStyle/>
        <a:p>
          <a:endParaRPr lang="de-DE"/>
        </a:p>
      </dgm:t>
    </dgm:pt>
    <dgm:pt modelId="{43693EF7-FD4F-2142-A308-F43BF650F813}" type="pres">
      <dgm:prSet presAssocID="{FC57DA9E-AA82-EA4B-AC5E-91D589D6ED5F}" presName="childShape" presStyleCnt="0">
        <dgm:presLayoutVars>
          <dgm:chMax val="0"/>
          <dgm:chPref val="0"/>
        </dgm:presLayoutVars>
      </dgm:prSet>
      <dgm:spPr/>
    </dgm:pt>
    <dgm:pt modelId="{9407F118-D628-C84C-BA85-EB1740EA60C4}" type="pres">
      <dgm:prSet presAssocID="{FC8FF72A-4F55-154C-A765-E1EC19CD08A0}" presName="childComposite" presStyleCnt="0">
        <dgm:presLayoutVars>
          <dgm:chMax val="0"/>
          <dgm:chPref val="0"/>
        </dgm:presLayoutVars>
      </dgm:prSet>
      <dgm:spPr/>
    </dgm:pt>
    <dgm:pt modelId="{394E6A00-D68E-3349-8182-17B5B1BC0E8D}" type="pres">
      <dgm:prSet presAssocID="{FC8FF72A-4F55-154C-A765-E1EC19CD08A0}" presName="ChildAccent" presStyleLbl="solidFgAcc1" presStyleIdx="6" presStyleCnt="13" custLinFactX="200000" custLinFactNeighborX="236702" custLinFactNeighborY="5986"/>
      <dgm:spPr/>
    </dgm:pt>
    <dgm:pt modelId="{DAB44A84-0DA3-A34C-A7C7-EF374DB727AF}" type="pres">
      <dgm:prSet presAssocID="{FC8FF72A-4F55-154C-A765-E1EC19CD08A0}" presName="Child" presStyleLbl="revTx" presStyleIdx="8" presStyleCnt="15" custLinFactNeighborX="34868" custLinFactNeighborY="5078">
        <dgm:presLayoutVars>
          <dgm:chMax val="0"/>
          <dgm:chPref val="0"/>
          <dgm:bulletEnabled val="1"/>
        </dgm:presLayoutVars>
      </dgm:prSet>
      <dgm:spPr/>
      <dgm:t>
        <a:bodyPr/>
        <a:lstStyle/>
        <a:p>
          <a:endParaRPr lang="de-DE"/>
        </a:p>
      </dgm:t>
    </dgm:pt>
    <dgm:pt modelId="{81023B85-1A46-A349-A210-E7B499FAC530}" type="pres">
      <dgm:prSet presAssocID="{E608D782-38FA-D54B-864A-96C270E8A8AF}" presName="childComposite" presStyleCnt="0">
        <dgm:presLayoutVars>
          <dgm:chMax val="0"/>
          <dgm:chPref val="0"/>
        </dgm:presLayoutVars>
      </dgm:prSet>
      <dgm:spPr/>
    </dgm:pt>
    <dgm:pt modelId="{7D9E3DA8-9B69-D540-B857-3ACD214DB5BB}" type="pres">
      <dgm:prSet presAssocID="{E608D782-38FA-D54B-864A-96C270E8A8AF}" presName="ChildAccent" presStyleLbl="solidFgAcc1" presStyleIdx="7" presStyleCnt="13" custLinFactX="200000" custLinFactNeighborX="236702" custLinFactNeighborY="6093"/>
      <dgm:spPr/>
    </dgm:pt>
    <dgm:pt modelId="{756F7818-4AC4-4D4B-B50C-2109D51CAD3D}" type="pres">
      <dgm:prSet presAssocID="{E608D782-38FA-D54B-864A-96C270E8A8AF}" presName="Child" presStyleLbl="revTx" presStyleIdx="9" presStyleCnt="15" custLinFactNeighborX="34868" custLinFactNeighborY="2614">
        <dgm:presLayoutVars>
          <dgm:chMax val="0"/>
          <dgm:chPref val="0"/>
          <dgm:bulletEnabled val="1"/>
        </dgm:presLayoutVars>
      </dgm:prSet>
      <dgm:spPr/>
      <dgm:t>
        <a:bodyPr/>
        <a:lstStyle/>
        <a:p>
          <a:endParaRPr lang="de-DE"/>
        </a:p>
      </dgm:t>
    </dgm:pt>
    <dgm:pt modelId="{94C28383-54A9-1E45-BBBC-8F4815B55145}" type="pres">
      <dgm:prSet presAssocID="{5065FEFC-650A-6647-B322-50F3EFD093E8}" presName="childComposite" presStyleCnt="0">
        <dgm:presLayoutVars>
          <dgm:chMax val="0"/>
          <dgm:chPref val="0"/>
        </dgm:presLayoutVars>
      </dgm:prSet>
      <dgm:spPr/>
    </dgm:pt>
    <dgm:pt modelId="{980B9D1E-28CB-BA48-9241-92D00249E0FC}" type="pres">
      <dgm:prSet presAssocID="{5065FEFC-650A-6647-B322-50F3EFD093E8}" presName="ChildAccent" presStyleLbl="solidFgAcc1" presStyleIdx="8" presStyleCnt="13" custLinFactX="200000" custLinFactNeighborX="236702" custLinFactNeighborY="-3202"/>
      <dgm:spPr/>
    </dgm:pt>
    <dgm:pt modelId="{AB556984-F3F4-4F46-A162-5A7FB537B659}" type="pres">
      <dgm:prSet presAssocID="{5065FEFC-650A-6647-B322-50F3EFD093E8}" presName="Child" presStyleLbl="revTx" presStyleIdx="10" presStyleCnt="15" custLinFactNeighborX="34868" custLinFactNeighborY="-902">
        <dgm:presLayoutVars>
          <dgm:chMax val="0"/>
          <dgm:chPref val="0"/>
          <dgm:bulletEnabled val="1"/>
        </dgm:presLayoutVars>
      </dgm:prSet>
      <dgm:spPr/>
      <dgm:t>
        <a:bodyPr/>
        <a:lstStyle/>
        <a:p>
          <a:endParaRPr lang="de-DE"/>
        </a:p>
      </dgm:t>
    </dgm:pt>
    <dgm:pt modelId="{2387FDC4-DAB7-8D41-9187-933E100C2E4B}" type="pres">
      <dgm:prSet presAssocID="{A6C558F1-3421-E94C-B9CF-F9D947014338}" presName="childComposite" presStyleCnt="0">
        <dgm:presLayoutVars>
          <dgm:chMax val="0"/>
          <dgm:chPref val="0"/>
        </dgm:presLayoutVars>
      </dgm:prSet>
      <dgm:spPr/>
    </dgm:pt>
    <dgm:pt modelId="{DDEF3890-FB8B-8140-959F-7FED6A82797F}" type="pres">
      <dgm:prSet presAssocID="{A6C558F1-3421-E94C-B9CF-F9D947014338}" presName="ChildAccent" presStyleLbl="solidFgAcc1" presStyleIdx="9" presStyleCnt="13" custLinFactX="200000" custLinFactNeighborX="236702" custLinFactNeighborY="18280"/>
      <dgm:spPr/>
    </dgm:pt>
    <dgm:pt modelId="{BD9A7902-CFEC-6A42-B790-561161D6205D}" type="pres">
      <dgm:prSet presAssocID="{A6C558F1-3421-E94C-B9CF-F9D947014338}" presName="Child" presStyleLbl="revTx" presStyleIdx="11" presStyleCnt="15" custLinFactNeighborX="34868" custLinFactNeighborY="8997">
        <dgm:presLayoutVars>
          <dgm:chMax val="0"/>
          <dgm:chPref val="0"/>
          <dgm:bulletEnabled val="1"/>
        </dgm:presLayoutVars>
      </dgm:prSet>
      <dgm:spPr/>
      <dgm:t>
        <a:bodyPr/>
        <a:lstStyle/>
        <a:p>
          <a:endParaRPr lang="de-DE"/>
        </a:p>
      </dgm:t>
    </dgm:pt>
    <dgm:pt modelId="{FD5F4174-D2A8-614C-81EE-DFA86FA0B843}" type="pres">
      <dgm:prSet presAssocID="{30D90FE1-79D7-CF4D-8116-33F12A00ED76}" presName="childComposite" presStyleCnt="0">
        <dgm:presLayoutVars>
          <dgm:chMax val="0"/>
          <dgm:chPref val="0"/>
        </dgm:presLayoutVars>
      </dgm:prSet>
      <dgm:spPr/>
    </dgm:pt>
    <dgm:pt modelId="{B28197CE-93D0-5C46-83F6-F71B04F9D3DF}" type="pres">
      <dgm:prSet presAssocID="{30D90FE1-79D7-CF4D-8116-33F12A00ED76}" presName="ChildAccent" presStyleLbl="solidFgAcc1" presStyleIdx="10" presStyleCnt="13" custLinFactX="200000" custLinFactNeighborX="236702" custLinFactNeighborY="12616"/>
      <dgm:spPr/>
    </dgm:pt>
    <dgm:pt modelId="{B1EC9708-01B1-1A43-849B-3B940EE135BB}" type="pres">
      <dgm:prSet presAssocID="{30D90FE1-79D7-CF4D-8116-33F12A00ED76}" presName="Child" presStyleLbl="revTx" presStyleIdx="12" presStyleCnt="15" custLinFactNeighborX="34868" custLinFactNeighborY="9120">
        <dgm:presLayoutVars>
          <dgm:chMax val="0"/>
          <dgm:chPref val="0"/>
          <dgm:bulletEnabled val="1"/>
        </dgm:presLayoutVars>
      </dgm:prSet>
      <dgm:spPr/>
      <dgm:t>
        <a:bodyPr/>
        <a:lstStyle/>
        <a:p>
          <a:endParaRPr lang="de-DE"/>
        </a:p>
      </dgm:t>
    </dgm:pt>
    <dgm:pt modelId="{3241202A-EE52-8046-8E4D-98780ABF3B50}" type="pres">
      <dgm:prSet presAssocID="{0800681C-6A35-EB45-9B34-37679981E988}" presName="childComposite" presStyleCnt="0">
        <dgm:presLayoutVars>
          <dgm:chMax val="0"/>
          <dgm:chPref val="0"/>
        </dgm:presLayoutVars>
      </dgm:prSet>
      <dgm:spPr/>
    </dgm:pt>
    <dgm:pt modelId="{52AE900B-00E1-8A44-A6EE-A029A3DE2015}" type="pres">
      <dgm:prSet presAssocID="{0800681C-6A35-EB45-9B34-37679981E988}" presName="ChildAccent" presStyleLbl="solidFgAcc1" presStyleIdx="11" presStyleCnt="13" custLinFactX="200000" custLinFactNeighborX="236702"/>
      <dgm:spPr/>
    </dgm:pt>
    <dgm:pt modelId="{1A1AAA5B-58C9-D24B-98EB-3930857C4911}" type="pres">
      <dgm:prSet presAssocID="{0800681C-6A35-EB45-9B34-37679981E988}" presName="Child" presStyleLbl="revTx" presStyleIdx="13" presStyleCnt="15" custLinFactNeighborX="34868" custLinFactNeighborY="1488">
        <dgm:presLayoutVars>
          <dgm:chMax val="0"/>
          <dgm:chPref val="0"/>
          <dgm:bulletEnabled val="1"/>
        </dgm:presLayoutVars>
      </dgm:prSet>
      <dgm:spPr/>
      <dgm:t>
        <a:bodyPr/>
        <a:lstStyle/>
        <a:p>
          <a:endParaRPr lang="de-DE"/>
        </a:p>
      </dgm:t>
    </dgm:pt>
    <dgm:pt modelId="{B5241F01-81C4-1544-9AEC-7276FABCDC7E}" type="pres">
      <dgm:prSet presAssocID="{C3E36E3D-9AB3-3B4A-9445-8BC830D8C5B9}" presName="childComposite" presStyleCnt="0">
        <dgm:presLayoutVars>
          <dgm:chMax val="0"/>
          <dgm:chPref val="0"/>
        </dgm:presLayoutVars>
      </dgm:prSet>
      <dgm:spPr/>
    </dgm:pt>
    <dgm:pt modelId="{C0EF727A-D585-A14E-BD33-C2256B5C2F15}" type="pres">
      <dgm:prSet presAssocID="{C3E36E3D-9AB3-3B4A-9445-8BC830D8C5B9}" presName="ChildAccent" presStyleLbl="solidFgAcc1" presStyleIdx="12" presStyleCnt="13" custLinFactX="200000" custLinFactNeighborX="236702" custLinFactNeighborY="25546"/>
      <dgm:spPr/>
    </dgm:pt>
    <dgm:pt modelId="{BA1D20FA-67A4-4A47-89A6-8E6B317834B4}" type="pres">
      <dgm:prSet presAssocID="{C3E36E3D-9AB3-3B4A-9445-8BC830D8C5B9}" presName="Child" presStyleLbl="revTx" presStyleIdx="14" presStyleCnt="15" custLinFactNeighborX="34868" custLinFactNeighborY="-361">
        <dgm:presLayoutVars>
          <dgm:chMax val="0"/>
          <dgm:chPref val="0"/>
          <dgm:bulletEnabled val="1"/>
        </dgm:presLayoutVars>
      </dgm:prSet>
      <dgm:spPr/>
      <dgm:t>
        <a:bodyPr/>
        <a:lstStyle/>
        <a:p>
          <a:endParaRPr lang="de-DE"/>
        </a:p>
      </dgm:t>
    </dgm:pt>
  </dgm:ptLst>
  <dgm:cxnLst>
    <dgm:cxn modelId="{F2FB44C6-3DE6-244A-9EA9-2357B55DE7D9}" type="presOf" srcId="{30D90FE1-79D7-CF4D-8116-33F12A00ED76}" destId="{B1EC9708-01B1-1A43-849B-3B940EE135BB}" srcOrd="0" destOrd="0" presId="urn:microsoft.com/office/officeart/2008/layout/SquareAccentList"/>
    <dgm:cxn modelId="{777C26D2-5385-D746-930F-2B987463BF5E}" type="presOf" srcId="{F21EDA30-6EB8-6F47-AB03-1E3C4AD83660}" destId="{7CE75841-E70D-354A-BF2E-665E4C9916CB}" srcOrd="0" destOrd="0" presId="urn:microsoft.com/office/officeart/2008/layout/SquareAccentList"/>
    <dgm:cxn modelId="{38DD67ED-C34C-764E-A77C-6396020C6431}" type="presOf" srcId="{03E38ABA-9996-C948-A9FF-8BF8FFC7958F}" destId="{FD544159-F97D-4A43-BA24-8962CF6AF540}" srcOrd="0" destOrd="0" presId="urn:microsoft.com/office/officeart/2008/layout/SquareAccentList"/>
    <dgm:cxn modelId="{2863ED3F-A7B6-3E4D-AE92-3A17037054EC}" type="presOf" srcId="{1B728F20-E74B-1745-B352-1F81E146B499}" destId="{A18BCBFF-A1F4-CE4E-8E34-9AEB925E75D9}" srcOrd="0" destOrd="0" presId="urn:microsoft.com/office/officeart/2008/layout/SquareAccentList"/>
    <dgm:cxn modelId="{2FF41074-34E6-A44B-ADD2-1CB083F7F549}" type="presOf" srcId="{548735AA-4818-1442-B839-E5B00E596277}" destId="{3657888E-EAD6-4546-8C68-26229DF0FFB5}" srcOrd="0" destOrd="0" presId="urn:microsoft.com/office/officeart/2008/layout/SquareAccentList"/>
    <dgm:cxn modelId="{D61B1DBF-6E9E-4C4A-9FEA-6D64B2E30C58}" srcId="{FC57DA9E-AA82-EA4B-AC5E-91D589D6ED5F}" destId="{30D90FE1-79D7-CF4D-8116-33F12A00ED76}" srcOrd="4" destOrd="0" parTransId="{DE2149A5-031F-4443-AE35-F17A3C9A5E37}" sibTransId="{BE47410B-E467-BF46-9AA4-70EB30714C82}"/>
    <dgm:cxn modelId="{640DA9A7-176B-F042-9473-D174B9850562}" srcId="{FC57DA9E-AA82-EA4B-AC5E-91D589D6ED5F}" destId="{C3E36E3D-9AB3-3B4A-9445-8BC830D8C5B9}" srcOrd="6" destOrd="0" parTransId="{B9D70DEA-2029-EE44-B0AE-5A4563800FE7}" sibTransId="{B15EC620-4A44-4947-B096-D2E861FC627D}"/>
    <dgm:cxn modelId="{32A91095-BAE4-6A44-89D3-3B5F6AB8AD4D}" type="presOf" srcId="{FC57DA9E-AA82-EA4B-AC5E-91D589D6ED5F}" destId="{AF50BA5C-DB80-DE44-ACEC-B9A255ABA9FD}" srcOrd="0" destOrd="0" presId="urn:microsoft.com/office/officeart/2008/layout/SquareAccentList"/>
    <dgm:cxn modelId="{CA823600-B2ED-3B4B-8E78-F1C9A8377CB3}" srcId="{1B728F20-E74B-1745-B352-1F81E146B499}" destId="{5F228892-4091-C144-A688-3370681D5501}" srcOrd="5" destOrd="0" parTransId="{17DF0999-0D17-4042-8DAF-92BFB376B785}" sibTransId="{9F68B2E3-511D-6A40-B645-C0276C20EB6A}"/>
    <dgm:cxn modelId="{9A99A495-5BBE-304F-8DA5-B0F6DB6B11FB}" srcId="{03E38ABA-9996-C948-A9FF-8BF8FFC7958F}" destId="{1B728F20-E74B-1745-B352-1F81E146B499}" srcOrd="0" destOrd="0" parTransId="{4F174F2D-6BE0-4244-A508-B22E89829504}" sibTransId="{9AD56AEE-0C51-8348-A3D0-6D08B322E686}"/>
    <dgm:cxn modelId="{98659029-B003-1F4D-BF75-640CC740F0B0}" srcId="{FC57DA9E-AA82-EA4B-AC5E-91D589D6ED5F}" destId="{5065FEFC-650A-6647-B322-50F3EFD093E8}" srcOrd="2" destOrd="0" parTransId="{1CFC5A7A-6833-A946-8AAE-D562C67077FC}" sibTransId="{533E04A8-2E1D-4446-9D5F-5EC919422B95}"/>
    <dgm:cxn modelId="{5E990969-B703-9241-A868-DDB72D8750E5}" type="presOf" srcId="{00F4426B-D7A6-5742-AA2D-109B89B1C72E}" destId="{A505E165-645B-364A-A1C9-A9EB48B77B80}" srcOrd="0" destOrd="0" presId="urn:microsoft.com/office/officeart/2008/layout/SquareAccentList"/>
    <dgm:cxn modelId="{D0D8F91F-04AE-D942-BE26-A7338DF31D96}" type="presOf" srcId="{E608D782-38FA-D54B-864A-96C270E8A8AF}" destId="{756F7818-4AC4-4D4B-B50C-2109D51CAD3D}" srcOrd="0" destOrd="0" presId="urn:microsoft.com/office/officeart/2008/layout/SquareAccentList"/>
    <dgm:cxn modelId="{98A4D697-8076-244F-9C09-D63C2442BF65}" srcId="{1B728F20-E74B-1745-B352-1F81E146B499}" destId="{00F4426B-D7A6-5742-AA2D-109B89B1C72E}" srcOrd="3" destOrd="0" parTransId="{008DD8C8-B3BD-1C4A-BCDE-5270E8126ACA}" sibTransId="{EE1DC14C-BD05-8D4A-9E27-66EB23E72287}"/>
    <dgm:cxn modelId="{1475402D-B541-9041-9AD8-CED2EFCC1101}" srcId="{FC57DA9E-AA82-EA4B-AC5E-91D589D6ED5F}" destId="{0800681C-6A35-EB45-9B34-37679981E988}" srcOrd="5" destOrd="0" parTransId="{39DF8632-DE19-0D46-BDDA-E3F0AC670C68}" sibTransId="{4E395AD1-12E8-8C41-B780-EF4BEBF3E4BF}"/>
    <dgm:cxn modelId="{88B5C317-BCD5-6F4D-A834-44CFB6B30947}" type="presOf" srcId="{A6C558F1-3421-E94C-B9CF-F9D947014338}" destId="{BD9A7902-CFEC-6A42-B790-561161D6205D}" srcOrd="0" destOrd="0" presId="urn:microsoft.com/office/officeart/2008/layout/SquareAccentList"/>
    <dgm:cxn modelId="{6D8286DF-9F3C-554D-A7B9-C510183247E0}" type="presOf" srcId="{FC8FF72A-4F55-154C-A765-E1EC19CD08A0}" destId="{DAB44A84-0DA3-A34C-A7C7-EF374DB727AF}" srcOrd="0" destOrd="0" presId="urn:microsoft.com/office/officeart/2008/layout/SquareAccentList"/>
    <dgm:cxn modelId="{D5F80AB2-0D04-274D-9F98-E3E8E2C73DE5}" type="presOf" srcId="{C3E36E3D-9AB3-3B4A-9445-8BC830D8C5B9}" destId="{BA1D20FA-67A4-4A47-89A6-8E6B317834B4}" srcOrd="0" destOrd="0" presId="urn:microsoft.com/office/officeart/2008/layout/SquareAccentList"/>
    <dgm:cxn modelId="{9556EB2A-0BF7-EE45-9289-01103D9F98EB}" srcId="{FC57DA9E-AA82-EA4B-AC5E-91D589D6ED5F}" destId="{FC8FF72A-4F55-154C-A765-E1EC19CD08A0}" srcOrd="0" destOrd="0" parTransId="{FBD9E1AA-9B08-2B46-80E8-0216B4673971}" sibTransId="{6189845C-4F40-5E45-9B68-E7EE3EB5202D}"/>
    <dgm:cxn modelId="{B4F4533F-19DA-F14D-916B-CAED7B855401}" srcId="{1B728F20-E74B-1745-B352-1F81E146B499}" destId="{548735AA-4818-1442-B839-E5B00E596277}" srcOrd="4" destOrd="0" parTransId="{57E17FAA-CB6C-3647-91E1-8F16BC96FB87}" sibTransId="{748BD237-5855-ED44-B4CB-4714DDED4F06}"/>
    <dgm:cxn modelId="{6B7A830C-CA87-974D-A55D-42627AF8AFA3}" type="presOf" srcId="{EEED7D48-B769-BB4F-B05F-C7478E7936AF}" destId="{29581462-EEC5-954C-8147-56AC52FAA399}" srcOrd="0" destOrd="0" presId="urn:microsoft.com/office/officeart/2008/layout/SquareAccentList"/>
    <dgm:cxn modelId="{F7AB39C5-4AEB-4D41-AC49-FB0E65BA90F1}" srcId="{03E38ABA-9996-C948-A9FF-8BF8FFC7958F}" destId="{FC57DA9E-AA82-EA4B-AC5E-91D589D6ED5F}" srcOrd="1" destOrd="0" parTransId="{78871416-3D13-DD40-8FCC-06F78D025950}" sibTransId="{7996B4A4-AEB9-9C43-8AF6-42F419E54F76}"/>
    <dgm:cxn modelId="{49483BB9-D4F5-6142-8F1C-12FEA211ACCF}" type="presOf" srcId="{0800681C-6A35-EB45-9B34-37679981E988}" destId="{1A1AAA5B-58C9-D24B-98EB-3930857C4911}" srcOrd="0" destOrd="0" presId="urn:microsoft.com/office/officeart/2008/layout/SquareAccentList"/>
    <dgm:cxn modelId="{9A9DB014-3422-794F-A826-1E2223BA32A9}" srcId="{1B728F20-E74B-1745-B352-1F81E146B499}" destId="{EEED7D48-B769-BB4F-B05F-C7478E7936AF}" srcOrd="0" destOrd="0" parTransId="{A94C9FE6-1C1F-554C-85C4-C4F23B8A6942}" sibTransId="{F0C3022E-E7E4-AF4B-AA0B-1A08DF65125A}"/>
    <dgm:cxn modelId="{F506E8EC-A02C-0346-890A-62F65804D634}" srcId="{1B728F20-E74B-1745-B352-1F81E146B499}" destId="{F21EDA30-6EB8-6F47-AB03-1E3C4AD83660}" srcOrd="1" destOrd="0" parTransId="{5E5838B5-F585-744F-B07A-623EEA3862DC}" sibTransId="{E3B993E7-CAB5-FF41-A875-76853D905A80}"/>
    <dgm:cxn modelId="{F6C03E7A-F691-2F47-BF36-86520804D8CB}" type="presOf" srcId="{5065FEFC-650A-6647-B322-50F3EFD093E8}" destId="{AB556984-F3F4-4F46-A162-5A7FB537B659}" srcOrd="0" destOrd="0" presId="urn:microsoft.com/office/officeart/2008/layout/SquareAccentList"/>
    <dgm:cxn modelId="{960E1519-821E-7541-8B02-E8362DFB40F6}" type="presOf" srcId="{5F228892-4091-C144-A688-3370681D5501}" destId="{B1709DE4-F2B0-434D-B224-F520F3E2CCB3}" srcOrd="0" destOrd="0" presId="urn:microsoft.com/office/officeart/2008/layout/SquareAccentList"/>
    <dgm:cxn modelId="{DE9AED57-7E17-8445-8489-3ABEA7DC6936}" type="presOf" srcId="{C5EF131B-A111-4540-80F0-0C759DF861EA}" destId="{6B6FF87A-D137-DB4A-806C-B1A0F5DFF958}" srcOrd="0" destOrd="0" presId="urn:microsoft.com/office/officeart/2008/layout/SquareAccentList"/>
    <dgm:cxn modelId="{127BAFE3-25A5-E946-976A-B45BA9E07550}" srcId="{FC57DA9E-AA82-EA4B-AC5E-91D589D6ED5F}" destId="{A6C558F1-3421-E94C-B9CF-F9D947014338}" srcOrd="3" destOrd="0" parTransId="{BEDAA203-D74A-B04A-91BC-359ED9642388}" sibTransId="{C029A96C-294E-4448-AAE4-F5E45A7F0C12}"/>
    <dgm:cxn modelId="{A7E50E39-DC67-1A47-99E7-15A3B023BCA0}" srcId="{FC57DA9E-AA82-EA4B-AC5E-91D589D6ED5F}" destId="{E608D782-38FA-D54B-864A-96C270E8A8AF}" srcOrd="1" destOrd="0" parTransId="{5448EAE0-5A25-E340-B059-95A9269F3B10}" sibTransId="{07014B5F-9EA1-494C-A152-E60C843C9F3A}"/>
    <dgm:cxn modelId="{ED78512D-9219-9A4B-B4F6-C2B79C3DF4B6}" srcId="{1B728F20-E74B-1745-B352-1F81E146B499}" destId="{C5EF131B-A111-4540-80F0-0C759DF861EA}" srcOrd="2" destOrd="0" parTransId="{9AD00BE0-BEF7-5049-A454-F492EFE55B70}" sibTransId="{60052628-1691-C443-9077-DE00AECF6A6D}"/>
    <dgm:cxn modelId="{8C568CF3-A559-5841-98B5-727D8CC7F528}" type="presParOf" srcId="{FD544159-F97D-4A43-BA24-8962CF6AF540}" destId="{7C754DEB-99F3-4E4F-83EF-B498AA9A0F5A}" srcOrd="0" destOrd="0" presId="urn:microsoft.com/office/officeart/2008/layout/SquareAccentList"/>
    <dgm:cxn modelId="{ECC13F47-FADF-9042-A277-952CEB13957E}" type="presParOf" srcId="{7C754DEB-99F3-4E4F-83EF-B498AA9A0F5A}" destId="{7736270F-9D17-0B45-AB1B-EF95A48913ED}" srcOrd="0" destOrd="0" presId="urn:microsoft.com/office/officeart/2008/layout/SquareAccentList"/>
    <dgm:cxn modelId="{A33DFFBE-0B50-5649-AECE-3FB1682465D1}" type="presParOf" srcId="{7736270F-9D17-0B45-AB1B-EF95A48913ED}" destId="{7F0FD5CD-7A28-B841-8490-C4ED302AC6C4}" srcOrd="0" destOrd="0" presId="urn:microsoft.com/office/officeart/2008/layout/SquareAccentList"/>
    <dgm:cxn modelId="{434B8472-E2D8-5247-A854-537951120057}" type="presParOf" srcId="{7736270F-9D17-0B45-AB1B-EF95A48913ED}" destId="{E2B6C390-278C-FA4D-A840-62906E493071}" srcOrd="1" destOrd="0" presId="urn:microsoft.com/office/officeart/2008/layout/SquareAccentList"/>
    <dgm:cxn modelId="{7CE09FD3-EB5C-9B4B-A229-B9DEB1BBE297}" type="presParOf" srcId="{7736270F-9D17-0B45-AB1B-EF95A48913ED}" destId="{A18BCBFF-A1F4-CE4E-8E34-9AEB925E75D9}" srcOrd="2" destOrd="0" presId="urn:microsoft.com/office/officeart/2008/layout/SquareAccentList"/>
    <dgm:cxn modelId="{9E871619-1B1A-A840-96E5-361D0257EEE9}" type="presParOf" srcId="{7C754DEB-99F3-4E4F-83EF-B498AA9A0F5A}" destId="{8A2B1B45-0567-6749-B7EB-C91CDC912DCC}" srcOrd="1" destOrd="0" presId="urn:microsoft.com/office/officeart/2008/layout/SquareAccentList"/>
    <dgm:cxn modelId="{47BEB1DC-B71F-6142-BA33-947B3DB6E1EC}" type="presParOf" srcId="{8A2B1B45-0567-6749-B7EB-C91CDC912DCC}" destId="{19B3DB11-5C53-3E4E-9EF0-428C47403A24}" srcOrd="0" destOrd="0" presId="urn:microsoft.com/office/officeart/2008/layout/SquareAccentList"/>
    <dgm:cxn modelId="{F1B06AFF-64CF-1F47-8ADB-9A6C7C2BF1E2}" type="presParOf" srcId="{19B3DB11-5C53-3E4E-9EF0-428C47403A24}" destId="{0C3C8CAB-8B5A-F04E-8C63-4808F645671D}" srcOrd="0" destOrd="0" presId="urn:microsoft.com/office/officeart/2008/layout/SquareAccentList"/>
    <dgm:cxn modelId="{0DBFED85-A304-2C41-9575-DC53B2DE24D8}" type="presParOf" srcId="{19B3DB11-5C53-3E4E-9EF0-428C47403A24}" destId="{29581462-EEC5-954C-8147-56AC52FAA399}" srcOrd="1" destOrd="0" presId="urn:microsoft.com/office/officeart/2008/layout/SquareAccentList"/>
    <dgm:cxn modelId="{E9F72AEC-A805-B045-8315-DAD98A2890BB}" type="presParOf" srcId="{8A2B1B45-0567-6749-B7EB-C91CDC912DCC}" destId="{D7F3C344-C9C0-6547-A6E4-4CE0A5032588}" srcOrd="1" destOrd="0" presId="urn:microsoft.com/office/officeart/2008/layout/SquareAccentList"/>
    <dgm:cxn modelId="{B8D43C5B-2D53-F945-8075-27A3CE070566}" type="presParOf" srcId="{D7F3C344-C9C0-6547-A6E4-4CE0A5032588}" destId="{BE0A2C0A-2823-CD41-8CF9-067D89A61E42}" srcOrd="0" destOrd="0" presId="urn:microsoft.com/office/officeart/2008/layout/SquareAccentList"/>
    <dgm:cxn modelId="{1BE9F111-23F8-C748-B7DB-865B3F87ADED}" type="presParOf" srcId="{D7F3C344-C9C0-6547-A6E4-4CE0A5032588}" destId="{7CE75841-E70D-354A-BF2E-665E4C9916CB}" srcOrd="1" destOrd="0" presId="urn:microsoft.com/office/officeart/2008/layout/SquareAccentList"/>
    <dgm:cxn modelId="{31B147B0-CD0F-A146-B4E6-43F7FC33E57A}" type="presParOf" srcId="{8A2B1B45-0567-6749-B7EB-C91CDC912DCC}" destId="{58BEAC74-63AA-A544-BE57-1DE197C1249A}" srcOrd="2" destOrd="0" presId="urn:microsoft.com/office/officeart/2008/layout/SquareAccentList"/>
    <dgm:cxn modelId="{AAAFE6B8-160C-1A4C-BE87-A17144C8F818}" type="presParOf" srcId="{58BEAC74-63AA-A544-BE57-1DE197C1249A}" destId="{CCA7EAED-7D88-D24C-8907-EEB8411DBBD9}" srcOrd="0" destOrd="0" presId="urn:microsoft.com/office/officeart/2008/layout/SquareAccentList"/>
    <dgm:cxn modelId="{BBA929E4-E7D3-E749-9146-4E37B945BC6B}" type="presParOf" srcId="{58BEAC74-63AA-A544-BE57-1DE197C1249A}" destId="{6B6FF87A-D137-DB4A-806C-B1A0F5DFF958}" srcOrd="1" destOrd="0" presId="urn:microsoft.com/office/officeart/2008/layout/SquareAccentList"/>
    <dgm:cxn modelId="{C40BC5C2-AB69-9245-87A8-DC4255D62B50}" type="presParOf" srcId="{8A2B1B45-0567-6749-B7EB-C91CDC912DCC}" destId="{5CE480EA-442C-084A-B10A-D8C8E1B6E905}" srcOrd="3" destOrd="0" presId="urn:microsoft.com/office/officeart/2008/layout/SquareAccentList"/>
    <dgm:cxn modelId="{395DB8DE-AC14-2644-9837-AAF115F322F6}" type="presParOf" srcId="{5CE480EA-442C-084A-B10A-D8C8E1B6E905}" destId="{18EAD30D-18A1-5D4B-9564-F8DD89E40B3E}" srcOrd="0" destOrd="0" presId="urn:microsoft.com/office/officeart/2008/layout/SquareAccentList"/>
    <dgm:cxn modelId="{8B799D31-F06C-5E4D-933E-8E823C12A867}" type="presParOf" srcId="{5CE480EA-442C-084A-B10A-D8C8E1B6E905}" destId="{A505E165-645B-364A-A1C9-A9EB48B77B80}" srcOrd="1" destOrd="0" presId="urn:microsoft.com/office/officeart/2008/layout/SquareAccentList"/>
    <dgm:cxn modelId="{7D3A3A26-19DF-5847-8CD0-7B2B8FDCC2D5}" type="presParOf" srcId="{8A2B1B45-0567-6749-B7EB-C91CDC912DCC}" destId="{212A5FDE-933F-C64E-BC0F-F78844E01124}" srcOrd="4" destOrd="0" presId="urn:microsoft.com/office/officeart/2008/layout/SquareAccentList"/>
    <dgm:cxn modelId="{AA54CC2B-E9F8-DF49-A194-953A862BA1E0}" type="presParOf" srcId="{212A5FDE-933F-C64E-BC0F-F78844E01124}" destId="{19F34365-1CCE-4C45-BEDA-83D26351FDFF}" srcOrd="0" destOrd="0" presId="urn:microsoft.com/office/officeart/2008/layout/SquareAccentList"/>
    <dgm:cxn modelId="{1F5C24A2-6E72-6047-8DDB-37D7616F4010}" type="presParOf" srcId="{212A5FDE-933F-C64E-BC0F-F78844E01124}" destId="{3657888E-EAD6-4546-8C68-26229DF0FFB5}" srcOrd="1" destOrd="0" presId="urn:microsoft.com/office/officeart/2008/layout/SquareAccentList"/>
    <dgm:cxn modelId="{C22D3BA2-8EC3-974A-BCDE-4D0F9FD0AFB4}" type="presParOf" srcId="{8A2B1B45-0567-6749-B7EB-C91CDC912DCC}" destId="{0635A466-2DF2-9E45-ABC3-7437B3F948F1}" srcOrd="5" destOrd="0" presId="urn:microsoft.com/office/officeart/2008/layout/SquareAccentList"/>
    <dgm:cxn modelId="{B5E1C839-D407-464C-ACA4-2DF1B6E17636}" type="presParOf" srcId="{0635A466-2DF2-9E45-ABC3-7437B3F948F1}" destId="{E3B56DA8-1CFF-1943-835C-75B7E24EFDA4}" srcOrd="0" destOrd="0" presId="urn:microsoft.com/office/officeart/2008/layout/SquareAccentList"/>
    <dgm:cxn modelId="{547B36A8-027F-784C-A266-66EBB9274550}" type="presParOf" srcId="{0635A466-2DF2-9E45-ABC3-7437B3F948F1}" destId="{B1709DE4-F2B0-434D-B224-F520F3E2CCB3}" srcOrd="1" destOrd="0" presId="urn:microsoft.com/office/officeart/2008/layout/SquareAccentList"/>
    <dgm:cxn modelId="{3F0F5661-894F-B149-A7F1-8963EC85541C}" type="presParOf" srcId="{FD544159-F97D-4A43-BA24-8962CF6AF540}" destId="{74D91112-35D8-5B4A-804D-FEB763C17C42}" srcOrd="1" destOrd="0" presId="urn:microsoft.com/office/officeart/2008/layout/SquareAccentList"/>
    <dgm:cxn modelId="{C9B7B29A-C5B8-6E4E-9975-9BC83DA17068}" type="presParOf" srcId="{74D91112-35D8-5B4A-804D-FEB763C17C42}" destId="{F1C88367-1650-564E-82C6-9A293A918D5C}" srcOrd="0" destOrd="0" presId="urn:microsoft.com/office/officeart/2008/layout/SquareAccentList"/>
    <dgm:cxn modelId="{7BC10C47-8B0B-F84D-8A3C-FE0259C90241}" type="presParOf" srcId="{F1C88367-1650-564E-82C6-9A293A918D5C}" destId="{78E8F6A3-81C8-BC44-A3B0-CB14BFB3A55B}" srcOrd="0" destOrd="0" presId="urn:microsoft.com/office/officeart/2008/layout/SquareAccentList"/>
    <dgm:cxn modelId="{F67EF451-1E31-924C-9E77-35DF0AE1CB3E}" type="presParOf" srcId="{F1C88367-1650-564E-82C6-9A293A918D5C}" destId="{6F35D665-9D84-B840-B969-6DE219646FE2}" srcOrd="1" destOrd="0" presId="urn:microsoft.com/office/officeart/2008/layout/SquareAccentList"/>
    <dgm:cxn modelId="{23AA8373-644F-0045-9E17-67550897C9AF}" type="presParOf" srcId="{F1C88367-1650-564E-82C6-9A293A918D5C}" destId="{AF50BA5C-DB80-DE44-ACEC-B9A255ABA9FD}" srcOrd="2" destOrd="0" presId="urn:microsoft.com/office/officeart/2008/layout/SquareAccentList"/>
    <dgm:cxn modelId="{F80DF353-3AD8-C744-A65E-EDA8B1451280}" type="presParOf" srcId="{74D91112-35D8-5B4A-804D-FEB763C17C42}" destId="{43693EF7-FD4F-2142-A308-F43BF650F813}" srcOrd="1" destOrd="0" presId="urn:microsoft.com/office/officeart/2008/layout/SquareAccentList"/>
    <dgm:cxn modelId="{A792FDE2-F374-4B40-9829-DC9BA5333D93}" type="presParOf" srcId="{43693EF7-FD4F-2142-A308-F43BF650F813}" destId="{9407F118-D628-C84C-BA85-EB1740EA60C4}" srcOrd="0" destOrd="0" presId="urn:microsoft.com/office/officeart/2008/layout/SquareAccentList"/>
    <dgm:cxn modelId="{743E8225-D0E7-4944-A53E-A2F3A31EC395}" type="presParOf" srcId="{9407F118-D628-C84C-BA85-EB1740EA60C4}" destId="{394E6A00-D68E-3349-8182-17B5B1BC0E8D}" srcOrd="0" destOrd="0" presId="urn:microsoft.com/office/officeart/2008/layout/SquareAccentList"/>
    <dgm:cxn modelId="{742F9465-D933-C149-987C-9D9E9EB6369C}" type="presParOf" srcId="{9407F118-D628-C84C-BA85-EB1740EA60C4}" destId="{DAB44A84-0DA3-A34C-A7C7-EF374DB727AF}" srcOrd="1" destOrd="0" presId="urn:microsoft.com/office/officeart/2008/layout/SquareAccentList"/>
    <dgm:cxn modelId="{0913A0A1-D77E-CD4E-A008-F145FC6773E3}" type="presParOf" srcId="{43693EF7-FD4F-2142-A308-F43BF650F813}" destId="{81023B85-1A46-A349-A210-E7B499FAC530}" srcOrd="1" destOrd="0" presId="urn:microsoft.com/office/officeart/2008/layout/SquareAccentList"/>
    <dgm:cxn modelId="{19BD0854-BF32-3940-9B31-616B8CBFDF4D}" type="presParOf" srcId="{81023B85-1A46-A349-A210-E7B499FAC530}" destId="{7D9E3DA8-9B69-D540-B857-3ACD214DB5BB}" srcOrd="0" destOrd="0" presId="urn:microsoft.com/office/officeart/2008/layout/SquareAccentList"/>
    <dgm:cxn modelId="{9D47F104-9298-ED4B-B4C2-10F0F13A0B7B}" type="presParOf" srcId="{81023B85-1A46-A349-A210-E7B499FAC530}" destId="{756F7818-4AC4-4D4B-B50C-2109D51CAD3D}" srcOrd="1" destOrd="0" presId="urn:microsoft.com/office/officeart/2008/layout/SquareAccentList"/>
    <dgm:cxn modelId="{389A1F61-1635-D941-91FB-456AE1B3C01F}" type="presParOf" srcId="{43693EF7-FD4F-2142-A308-F43BF650F813}" destId="{94C28383-54A9-1E45-BBBC-8F4815B55145}" srcOrd="2" destOrd="0" presId="urn:microsoft.com/office/officeart/2008/layout/SquareAccentList"/>
    <dgm:cxn modelId="{B44CA6EA-98C3-9D46-968C-54DF751C1BD2}" type="presParOf" srcId="{94C28383-54A9-1E45-BBBC-8F4815B55145}" destId="{980B9D1E-28CB-BA48-9241-92D00249E0FC}" srcOrd="0" destOrd="0" presId="urn:microsoft.com/office/officeart/2008/layout/SquareAccentList"/>
    <dgm:cxn modelId="{F8F32750-6509-F54D-A322-66007770987E}" type="presParOf" srcId="{94C28383-54A9-1E45-BBBC-8F4815B55145}" destId="{AB556984-F3F4-4F46-A162-5A7FB537B659}" srcOrd="1" destOrd="0" presId="urn:microsoft.com/office/officeart/2008/layout/SquareAccentList"/>
    <dgm:cxn modelId="{EDA19F80-816F-2A42-80B5-C53FCF7DB514}" type="presParOf" srcId="{43693EF7-FD4F-2142-A308-F43BF650F813}" destId="{2387FDC4-DAB7-8D41-9187-933E100C2E4B}" srcOrd="3" destOrd="0" presId="urn:microsoft.com/office/officeart/2008/layout/SquareAccentList"/>
    <dgm:cxn modelId="{83A40C30-09B7-714F-AD0E-42592AED97DC}" type="presParOf" srcId="{2387FDC4-DAB7-8D41-9187-933E100C2E4B}" destId="{DDEF3890-FB8B-8140-959F-7FED6A82797F}" srcOrd="0" destOrd="0" presId="urn:microsoft.com/office/officeart/2008/layout/SquareAccentList"/>
    <dgm:cxn modelId="{BCCDB5D4-F6C2-F64B-B4FA-E0C3503DF149}" type="presParOf" srcId="{2387FDC4-DAB7-8D41-9187-933E100C2E4B}" destId="{BD9A7902-CFEC-6A42-B790-561161D6205D}" srcOrd="1" destOrd="0" presId="urn:microsoft.com/office/officeart/2008/layout/SquareAccentList"/>
    <dgm:cxn modelId="{9E5926B8-E705-7E46-AC7C-37936ACC6D3E}" type="presParOf" srcId="{43693EF7-FD4F-2142-A308-F43BF650F813}" destId="{FD5F4174-D2A8-614C-81EE-DFA86FA0B843}" srcOrd="4" destOrd="0" presId="urn:microsoft.com/office/officeart/2008/layout/SquareAccentList"/>
    <dgm:cxn modelId="{4CE21E82-1B41-9846-B456-B12B07DC0CB0}" type="presParOf" srcId="{FD5F4174-D2A8-614C-81EE-DFA86FA0B843}" destId="{B28197CE-93D0-5C46-83F6-F71B04F9D3DF}" srcOrd="0" destOrd="0" presId="urn:microsoft.com/office/officeart/2008/layout/SquareAccentList"/>
    <dgm:cxn modelId="{9E7A94C7-D253-2540-AE72-BF784E477E0A}" type="presParOf" srcId="{FD5F4174-D2A8-614C-81EE-DFA86FA0B843}" destId="{B1EC9708-01B1-1A43-849B-3B940EE135BB}" srcOrd="1" destOrd="0" presId="urn:microsoft.com/office/officeart/2008/layout/SquareAccentList"/>
    <dgm:cxn modelId="{E6C37477-CA2C-054B-89AC-EC8234087E50}" type="presParOf" srcId="{43693EF7-FD4F-2142-A308-F43BF650F813}" destId="{3241202A-EE52-8046-8E4D-98780ABF3B50}" srcOrd="5" destOrd="0" presId="urn:microsoft.com/office/officeart/2008/layout/SquareAccentList"/>
    <dgm:cxn modelId="{98F1D0F3-6189-2D44-A9C3-BB86004D0FCC}" type="presParOf" srcId="{3241202A-EE52-8046-8E4D-98780ABF3B50}" destId="{52AE900B-00E1-8A44-A6EE-A029A3DE2015}" srcOrd="0" destOrd="0" presId="urn:microsoft.com/office/officeart/2008/layout/SquareAccentList"/>
    <dgm:cxn modelId="{EEAC1792-415D-9B45-9ACC-3C72D67AE694}" type="presParOf" srcId="{3241202A-EE52-8046-8E4D-98780ABF3B50}" destId="{1A1AAA5B-58C9-D24B-98EB-3930857C4911}" srcOrd="1" destOrd="0" presId="urn:microsoft.com/office/officeart/2008/layout/SquareAccentList"/>
    <dgm:cxn modelId="{141919AF-1E78-9245-9D0D-093B65A2732A}" type="presParOf" srcId="{43693EF7-FD4F-2142-A308-F43BF650F813}" destId="{B5241F01-81C4-1544-9AEC-7276FABCDC7E}" srcOrd="6" destOrd="0" presId="urn:microsoft.com/office/officeart/2008/layout/SquareAccentList"/>
    <dgm:cxn modelId="{43A9A266-2426-0C44-958D-EFB858B1A73A}" type="presParOf" srcId="{B5241F01-81C4-1544-9AEC-7276FABCDC7E}" destId="{C0EF727A-D585-A14E-BD33-C2256B5C2F15}" srcOrd="0" destOrd="0" presId="urn:microsoft.com/office/officeart/2008/layout/SquareAccentList"/>
    <dgm:cxn modelId="{2DE37872-7C28-6647-9C0A-2536630EB1A7}" type="presParOf" srcId="{B5241F01-81C4-1544-9AEC-7276FABCDC7E}" destId="{BA1D20FA-67A4-4A47-89A6-8E6B317834B4}" srcOrd="1" destOrd="0" presId="urn:microsoft.com/office/officeart/2008/layout/Squa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F63B37-9D97-4BC4-B33D-27A99C3394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A46995E-99E9-4F2C-9A68-65C8E5A5A744}">
      <dgm:prSet/>
      <dgm:spPr/>
      <dgm:t>
        <a:bodyPr/>
        <a:lstStyle/>
        <a:p>
          <a:r>
            <a:rPr lang="en-AU" dirty="0"/>
            <a:t>Science / CC Comm: Communication about &amp; of climate change</a:t>
          </a:r>
          <a:endParaRPr lang="en-US" dirty="0"/>
        </a:p>
      </dgm:t>
    </dgm:pt>
    <dgm:pt modelId="{625693ED-AC03-4451-BDBE-1087B8CCB1CC}" type="parTrans" cxnId="{AFE7EF10-2523-4312-84E1-D879BC487563}">
      <dgm:prSet/>
      <dgm:spPr/>
      <dgm:t>
        <a:bodyPr/>
        <a:lstStyle/>
        <a:p>
          <a:endParaRPr lang="en-US"/>
        </a:p>
      </dgm:t>
    </dgm:pt>
    <dgm:pt modelId="{82A2E445-1040-430F-B9A8-D75F40CFEC7D}" type="sibTrans" cxnId="{AFE7EF10-2523-4312-84E1-D879BC487563}">
      <dgm:prSet/>
      <dgm:spPr/>
      <dgm:t>
        <a:bodyPr/>
        <a:lstStyle/>
        <a:p>
          <a:endParaRPr lang="en-US"/>
        </a:p>
      </dgm:t>
    </dgm:pt>
    <dgm:pt modelId="{4D60A5B2-0C16-47B1-B35A-5A055F6793DF}">
      <dgm:prSet/>
      <dgm:spPr/>
      <dgm:t>
        <a:bodyPr/>
        <a:lstStyle/>
        <a:p>
          <a:r>
            <a:rPr lang="en-AU" dirty="0"/>
            <a:t>Communication </a:t>
          </a:r>
          <a:r>
            <a:rPr lang="en-AU" i="1" dirty="0"/>
            <a:t>for </a:t>
          </a:r>
          <a:r>
            <a:rPr lang="en-AU" dirty="0"/>
            <a:t>change?</a:t>
          </a:r>
          <a:endParaRPr lang="en-US" dirty="0"/>
        </a:p>
      </dgm:t>
    </dgm:pt>
    <dgm:pt modelId="{16FE06E6-4584-4CE2-A133-C85A3877F31A}" type="parTrans" cxnId="{480837D0-4381-4028-9039-F1455C35F654}">
      <dgm:prSet/>
      <dgm:spPr/>
      <dgm:t>
        <a:bodyPr/>
        <a:lstStyle/>
        <a:p>
          <a:endParaRPr lang="en-US"/>
        </a:p>
      </dgm:t>
    </dgm:pt>
    <dgm:pt modelId="{2D0829CC-00C0-4148-8EC1-30786F7D9683}" type="sibTrans" cxnId="{480837D0-4381-4028-9039-F1455C35F654}">
      <dgm:prSet/>
      <dgm:spPr/>
      <dgm:t>
        <a:bodyPr/>
        <a:lstStyle/>
        <a:p>
          <a:endParaRPr lang="en-US"/>
        </a:p>
      </dgm:t>
    </dgm:pt>
    <dgm:pt modelId="{8E9E61EA-EABA-435E-B6B8-2074B3342A5F}" type="pres">
      <dgm:prSet presAssocID="{F9F63B37-9D97-4BC4-B33D-27A99C339467}" presName="root" presStyleCnt="0">
        <dgm:presLayoutVars>
          <dgm:dir/>
          <dgm:resizeHandles val="exact"/>
        </dgm:presLayoutVars>
      </dgm:prSet>
      <dgm:spPr/>
      <dgm:t>
        <a:bodyPr/>
        <a:lstStyle/>
        <a:p>
          <a:endParaRPr lang="de-DE"/>
        </a:p>
      </dgm:t>
    </dgm:pt>
    <dgm:pt modelId="{67D1BEDE-E8BA-480A-8501-F43A40F64457}" type="pres">
      <dgm:prSet presAssocID="{FA46995E-99E9-4F2C-9A68-65C8E5A5A744}" presName="compNode" presStyleCnt="0"/>
      <dgm:spPr/>
    </dgm:pt>
    <dgm:pt modelId="{930C6963-32C9-4D75-9E59-8A06BA3B607F}" type="pres">
      <dgm:prSet presAssocID="{FA46995E-99E9-4F2C-9A68-65C8E5A5A744}" presName="bgRect" presStyleLbl="bgShp" presStyleIdx="0" presStyleCnt="2"/>
      <dgm:spPr/>
    </dgm:pt>
    <dgm:pt modelId="{0B033D8B-91DF-4EFD-99E4-DD5570E394B8}" type="pres">
      <dgm:prSet presAssocID="{FA46995E-99E9-4F2C-9A68-65C8E5A5A744}"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de-DE"/>
        </a:p>
      </dgm:t>
      <dgm:extLst>
        <a:ext uri="{E40237B7-FDA0-4F09-8148-C483321AD2D9}">
          <dgm14:cNvPr xmlns:dgm14="http://schemas.microsoft.com/office/drawing/2010/diagram" id="0" name="" descr="User Network"/>
        </a:ext>
      </dgm:extLst>
    </dgm:pt>
    <dgm:pt modelId="{4E3107A8-FFB4-42C1-858B-DBF0CC0B7D93}" type="pres">
      <dgm:prSet presAssocID="{FA46995E-99E9-4F2C-9A68-65C8E5A5A744}" presName="spaceRect" presStyleCnt="0"/>
      <dgm:spPr/>
    </dgm:pt>
    <dgm:pt modelId="{3BAF69CC-2690-4143-8E53-FB7FF611AF01}" type="pres">
      <dgm:prSet presAssocID="{FA46995E-99E9-4F2C-9A68-65C8E5A5A744}" presName="parTx" presStyleLbl="revTx" presStyleIdx="0" presStyleCnt="2">
        <dgm:presLayoutVars>
          <dgm:chMax val="0"/>
          <dgm:chPref val="0"/>
        </dgm:presLayoutVars>
      </dgm:prSet>
      <dgm:spPr/>
      <dgm:t>
        <a:bodyPr/>
        <a:lstStyle/>
        <a:p>
          <a:endParaRPr lang="de-DE"/>
        </a:p>
      </dgm:t>
    </dgm:pt>
    <dgm:pt modelId="{4CE2B3F7-46D2-4A76-8458-D0515C65A5B0}" type="pres">
      <dgm:prSet presAssocID="{82A2E445-1040-430F-B9A8-D75F40CFEC7D}" presName="sibTrans" presStyleCnt="0"/>
      <dgm:spPr/>
    </dgm:pt>
    <dgm:pt modelId="{390CD031-08B5-434B-B6B5-760E5B9E55C7}" type="pres">
      <dgm:prSet presAssocID="{4D60A5B2-0C16-47B1-B35A-5A055F6793DF}" presName="compNode" presStyleCnt="0"/>
      <dgm:spPr/>
    </dgm:pt>
    <dgm:pt modelId="{B1284FF2-67D7-4FA7-A71E-831DD8369A50}" type="pres">
      <dgm:prSet presAssocID="{4D60A5B2-0C16-47B1-B35A-5A055F6793DF}" presName="bgRect" presStyleLbl="bgShp" presStyleIdx="1" presStyleCnt="2"/>
      <dgm:spPr/>
    </dgm:pt>
    <dgm:pt modelId="{EF6D29D8-0105-4758-BA36-F6A792AF9D2D}" type="pres">
      <dgm:prSet presAssocID="{4D60A5B2-0C16-47B1-B35A-5A055F6793DF}"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de-DE"/>
        </a:p>
      </dgm:t>
      <dgm:extLst>
        <a:ext uri="{E40237B7-FDA0-4F09-8148-C483321AD2D9}">
          <dgm14:cNvPr xmlns:dgm14="http://schemas.microsoft.com/office/drawing/2010/diagram" id="0" name="" descr="Social Network"/>
        </a:ext>
      </dgm:extLst>
    </dgm:pt>
    <dgm:pt modelId="{0A77AE2E-57B6-40EC-B0EE-F18B433CC2D3}" type="pres">
      <dgm:prSet presAssocID="{4D60A5B2-0C16-47B1-B35A-5A055F6793DF}" presName="spaceRect" presStyleCnt="0"/>
      <dgm:spPr/>
    </dgm:pt>
    <dgm:pt modelId="{56FB378D-2D2B-403F-B6F0-D0250A3187AA}" type="pres">
      <dgm:prSet presAssocID="{4D60A5B2-0C16-47B1-B35A-5A055F6793DF}" presName="parTx" presStyleLbl="revTx" presStyleIdx="1" presStyleCnt="2">
        <dgm:presLayoutVars>
          <dgm:chMax val="0"/>
          <dgm:chPref val="0"/>
        </dgm:presLayoutVars>
      </dgm:prSet>
      <dgm:spPr/>
      <dgm:t>
        <a:bodyPr/>
        <a:lstStyle/>
        <a:p>
          <a:endParaRPr lang="de-DE"/>
        </a:p>
      </dgm:t>
    </dgm:pt>
  </dgm:ptLst>
  <dgm:cxnLst>
    <dgm:cxn modelId="{AFE7EF10-2523-4312-84E1-D879BC487563}" srcId="{F9F63B37-9D97-4BC4-B33D-27A99C339467}" destId="{FA46995E-99E9-4F2C-9A68-65C8E5A5A744}" srcOrd="0" destOrd="0" parTransId="{625693ED-AC03-4451-BDBE-1087B8CCB1CC}" sibTransId="{82A2E445-1040-430F-B9A8-D75F40CFEC7D}"/>
    <dgm:cxn modelId="{480837D0-4381-4028-9039-F1455C35F654}" srcId="{F9F63B37-9D97-4BC4-B33D-27A99C339467}" destId="{4D60A5B2-0C16-47B1-B35A-5A055F6793DF}" srcOrd="1" destOrd="0" parTransId="{16FE06E6-4584-4CE2-A133-C85A3877F31A}" sibTransId="{2D0829CC-00C0-4148-8EC1-30786F7D9683}"/>
    <dgm:cxn modelId="{81ECA2A9-F747-48AD-953E-65D2C390DE36}" type="presOf" srcId="{FA46995E-99E9-4F2C-9A68-65C8E5A5A744}" destId="{3BAF69CC-2690-4143-8E53-FB7FF611AF01}" srcOrd="0" destOrd="0" presId="urn:microsoft.com/office/officeart/2018/2/layout/IconVerticalSolidList"/>
    <dgm:cxn modelId="{689FB0CF-E4BB-4382-96A3-008D86D20FA3}" type="presOf" srcId="{F9F63B37-9D97-4BC4-B33D-27A99C339467}" destId="{8E9E61EA-EABA-435E-B6B8-2074B3342A5F}" srcOrd="0" destOrd="0" presId="urn:microsoft.com/office/officeart/2018/2/layout/IconVerticalSolidList"/>
    <dgm:cxn modelId="{65B6A378-76EF-428B-8934-D14C3CEDC456}" type="presOf" srcId="{4D60A5B2-0C16-47B1-B35A-5A055F6793DF}" destId="{56FB378D-2D2B-403F-B6F0-D0250A3187AA}" srcOrd="0" destOrd="0" presId="urn:microsoft.com/office/officeart/2018/2/layout/IconVerticalSolidList"/>
    <dgm:cxn modelId="{1F5E53D1-EA37-4C92-9B1D-62D9EAA1EE10}" type="presParOf" srcId="{8E9E61EA-EABA-435E-B6B8-2074B3342A5F}" destId="{67D1BEDE-E8BA-480A-8501-F43A40F64457}" srcOrd="0" destOrd="0" presId="urn:microsoft.com/office/officeart/2018/2/layout/IconVerticalSolidList"/>
    <dgm:cxn modelId="{0DE04F58-9961-474E-8726-229224A46D31}" type="presParOf" srcId="{67D1BEDE-E8BA-480A-8501-F43A40F64457}" destId="{930C6963-32C9-4D75-9E59-8A06BA3B607F}" srcOrd="0" destOrd="0" presId="urn:microsoft.com/office/officeart/2018/2/layout/IconVerticalSolidList"/>
    <dgm:cxn modelId="{E3CC11CD-2835-44A4-A933-9484F1A4E4D8}" type="presParOf" srcId="{67D1BEDE-E8BA-480A-8501-F43A40F64457}" destId="{0B033D8B-91DF-4EFD-99E4-DD5570E394B8}" srcOrd="1" destOrd="0" presId="urn:microsoft.com/office/officeart/2018/2/layout/IconVerticalSolidList"/>
    <dgm:cxn modelId="{265685F3-79BE-4D5F-BA2F-60B78A9E4D8D}" type="presParOf" srcId="{67D1BEDE-E8BA-480A-8501-F43A40F64457}" destId="{4E3107A8-FFB4-42C1-858B-DBF0CC0B7D93}" srcOrd="2" destOrd="0" presId="urn:microsoft.com/office/officeart/2018/2/layout/IconVerticalSolidList"/>
    <dgm:cxn modelId="{7ED98413-8888-4A6D-85AE-8BC8ADB43EA5}" type="presParOf" srcId="{67D1BEDE-E8BA-480A-8501-F43A40F64457}" destId="{3BAF69CC-2690-4143-8E53-FB7FF611AF01}" srcOrd="3" destOrd="0" presId="urn:microsoft.com/office/officeart/2018/2/layout/IconVerticalSolidList"/>
    <dgm:cxn modelId="{ACF97423-79EC-4D98-B241-DDA5FAD48574}" type="presParOf" srcId="{8E9E61EA-EABA-435E-B6B8-2074B3342A5F}" destId="{4CE2B3F7-46D2-4A76-8458-D0515C65A5B0}" srcOrd="1" destOrd="0" presId="urn:microsoft.com/office/officeart/2018/2/layout/IconVerticalSolidList"/>
    <dgm:cxn modelId="{BFE66382-DCDB-4D30-9523-476E1E261606}" type="presParOf" srcId="{8E9E61EA-EABA-435E-B6B8-2074B3342A5F}" destId="{390CD031-08B5-434B-B6B5-760E5B9E55C7}" srcOrd="2" destOrd="0" presId="urn:microsoft.com/office/officeart/2018/2/layout/IconVerticalSolidList"/>
    <dgm:cxn modelId="{78F03338-18AC-43B7-9F02-C0117E37F758}" type="presParOf" srcId="{390CD031-08B5-434B-B6B5-760E5B9E55C7}" destId="{B1284FF2-67D7-4FA7-A71E-831DD8369A50}" srcOrd="0" destOrd="0" presId="urn:microsoft.com/office/officeart/2018/2/layout/IconVerticalSolidList"/>
    <dgm:cxn modelId="{B28A9A58-6F4A-499A-BB2A-49C51E722A08}" type="presParOf" srcId="{390CD031-08B5-434B-B6B5-760E5B9E55C7}" destId="{EF6D29D8-0105-4758-BA36-F6A792AF9D2D}" srcOrd="1" destOrd="0" presId="urn:microsoft.com/office/officeart/2018/2/layout/IconVerticalSolidList"/>
    <dgm:cxn modelId="{2FFC44C1-DFC0-4FEC-88B4-2330015F45DB}" type="presParOf" srcId="{390CD031-08B5-434B-B6B5-760E5B9E55C7}" destId="{0A77AE2E-57B6-40EC-B0EE-F18B433CC2D3}" srcOrd="2" destOrd="0" presId="urn:microsoft.com/office/officeart/2018/2/layout/IconVerticalSolidList"/>
    <dgm:cxn modelId="{C63192A9-9D6B-43DA-BE81-59428A74A046}" type="presParOf" srcId="{390CD031-08B5-434B-B6B5-760E5B9E55C7}" destId="{56FB378D-2D2B-403F-B6F0-D0250A3187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3C013-96E4-4B43-AD57-9EE7BECCE586}">
      <dsp:nvSpPr>
        <dsp:cNvPr id="0" name=""/>
        <dsp:cNvSpPr/>
      </dsp:nvSpPr>
      <dsp:spPr>
        <a:xfrm>
          <a:off x="3878996" y="0"/>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dirty="0">
              <a:solidFill>
                <a:schemeClr val="tx1"/>
              </a:solidFill>
            </a:rPr>
            <a:t>Science &amp; Risk Communication</a:t>
          </a:r>
        </a:p>
      </dsp:txBody>
      <dsp:txXfrm>
        <a:off x="4375769" y="993546"/>
        <a:ext cx="993545" cy="993545"/>
      </dsp:txXfrm>
    </dsp:sp>
    <dsp:sp modelId="{E006B595-B18F-FB42-BBED-9C3671EAC38F}">
      <dsp:nvSpPr>
        <dsp:cNvPr id="0" name=""/>
        <dsp:cNvSpPr/>
      </dsp:nvSpPr>
      <dsp:spPr>
        <a:xfrm>
          <a:off x="2885450" y="1987091"/>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dirty="0"/>
            <a:t>Strategic / CSR Communication</a:t>
          </a:r>
        </a:p>
      </dsp:txBody>
      <dsp:txXfrm>
        <a:off x="3382223" y="2980637"/>
        <a:ext cx="993545" cy="993545"/>
      </dsp:txXfrm>
    </dsp:sp>
    <dsp:sp modelId="{8537A2BA-DF87-844A-A2C0-4C7451A9D45C}">
      <dsp:nvSpPr>
        <dsp:cNvPr id="0" name=""/>
        <dsp:cNvSpPr/>
      </dsp:nvSpPr>
      <dsp:spPr>
        <a:xfrm rot="10800000">
          <a:off x="3878996" y="1987091"/>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a:t>Sustainability Communication</a:t>
          </a:r>
        </a:p>
      </dsp:txBody>
      <dsp:txXfrm rot="10800000">
        <a:off x="4375769" y="1987091"/>
        <a:ext cx="993545" cy="993545"/>
      </dsp:txXfrm>
    </dsp:sp>
    <dsp:sp modelId="{FF99BDAF-4FD8-E948-822F-B361EC3D0CD9}">
      <dsp:nvSpPr>
        <dsp:cNvPr id="0" name=""/>
        <dsp:cNvSpPr/>
      </dsp:nvSpPr>
      <dsp:spPr>
        <a:xfrm>
          <a:off x="4872541" y="1987091"/>
          <a:ext cx="1987091" cy="1987091"/>
        </a:xfrm>
        <a:prstGeom prst="triangl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e-DE" sz="1000" b="1" kern="1200" dirty="0"/>
            <a:t>Environmental </a:t>
          </a:r>
          <a:r>
            <a:rPr lang="de-DE" sz="1000" b="1" kern="1200" dirty="0" err="1"/>
            <a:t>and</a:t>
          </a:r>
          <a:r>
            <a:rPr lang="de-DE" sz="1000" b="1" kern="1200" dirty="0"/>
            <a:t> </a:t>
          </a:r>
          <a:r>
            <a:rPr lang="de-DE" sz="1000" b="1" kern="1200" dirty="0" err="1"/>
            <a:t>Social</a:t>
          </a:r>
          <a:r>
            <a:rPr lang="de-DE" sz="1000" b="1" kern="1200" dirty="0"/>
            <a:t> Change Communication</a:t>
          </a:r>
        </a:p>
      </dsp:txBody>
      <dsp:txXfrm>
        <a:off x="5369314" y="2980637"/>
        <a:ext cx="993545" cy="993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3FA64-6708-463F-B62B-4E630D785D02}">
      <dsp:nvSpPr>
        <dsp:cNvPr id="0" name=""/>
        <dsp:cNvSpPr/>
      </dsp:nvSpPr>
      <dsp:spPr>
        <a:xfrm>
          <a:off x="5152883" y="2095784"/>
          <a:ext cx="2561514" cy="2561514"/>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noProof="0" dirty="0" smtClean="0"/>
            <a:t>public sphere</a:t>
          </a:r>
          <a:endParaRPr lang="en-GB" sz="2200" kern="1200" noProof="0" dirty="0"/>
        </a:p>
      </dsp:txBody>
      <dsp:txXfrm>
        <a:off x="5667861" y="2695806"/>
        <a:ext cx="1531558" cy="1316672"/>
      </dsp:txXfrm>
    </dsp:sp>
    <dsp:sp modelId="{4F728436-4460-4B77-902D-A5D0CDBEEEB6}">
      <dsp:nvSpPr>
        <dsp:cNvPr id="0" name=""/>
        <dsp:cNvSpPr/>
      </dsp:nvSpPr>
      <dsp:spPr>
        <a:xfrm>
          <a:off x="3662547" y="1490335"/>
          <a:ext cx="1862919" cy="186291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noProof="0" dirty="0" smtClean="0"/>
            <a:t>experts</a:t>
          </a:r>
          <a:endParaRPr lang="en-GB" sz="2200" kern="1200" noProof="0" dirty="0"/>
        </a:p>
      </dsp:txBody>
      <dsp:txXfrm>
        <a:off x="4131542" y="1962165"/>
        <a:ext cx="924929" cy="919259"/>
      </dsp:txXfrm>
    </dsp:sp>
    <dsp:sp modelId="{02E3E303-BA84-4834-8A47-7F4210CADB24}">
      <dsp:nvSpPr>
        <dsp:cNvPr id="0" name=""/>
        <dsp:cNvSpPr/>
      </dsp:nvSpPr>
      <dsp:spPr>
        <a:xfrm rot="20700000">
          <a:off x="4705972" y="205111"/>
          <a:ext cx="1825280" cy="18252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noProof="0" dirty="0" smtClean="0"/>
            <a:t>science</a:t>
          </a:r>
          <a:endParaRPr lang="en-GB" sz="2200" kern="1200" noProof="0" dirty="0"/>
        </a:p>
      </dsp:txBody>
      <dsp:txXfrm rot="-20700000">
        <a:off x="5106310" y="605448"/>
        <a:ext cx="1024605" cy="1024605"/>
      </dsp:txXfrm>
    </dsp:sp>
    <dsp:sp modelId="{34858210-AE35-47C4-8D60-6E989011F307}">
      <dsp:nvSpPr>
        <dsp:cNvPr id="0" name=""/>
        <dsp:cNvSpPr/>
      </dsp:nvSpPr>
      <dsp:spPr>
        <a:xfrm>
          <a:off x="4961032" y="1706343"/>
          <a:ext cx="3278738" cy="3278738"/>
        </a:xfrm>
        <a:prstGeom prst="circularArrow">
          <a:avLst>
            <a:gd name="adj1" fmla="val 4687"/>
            <a:gd name="adj2" fmla="val 299029"/>
            <a:gd name="adj3" fmla="val 2526219"/>
            <a:gd name="adj4" fmla="val 1583978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855CD6-0195-4316-B3E5-9223D8B3A77B}">
      <dsp:nvSpPr>
        <dsp:cNvPr id="0" name=""/>
        <dsp:cNvSpPr/>
      </dsp:nvSpPr>
      <dsp:spPr>
        <a:xfrm>
          <a:off x="3332627" y="1076155"/>
          <a:ext cx="2382208" cy="238220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99CA4C-0A70-4845-AEDE-D4D40DF18029}">
      <dsp:nvSpPr>
        <dsp:cNvPr id="0" name=""/>
        <dsp:cNvSpPr/>
      </dsp:nvSpPr>
      <dsp:spPr>
        <a:xfrm>
          <a:off x="4283766" y="-196680"/>
          <a:ext cx="2568500" cy="256850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FD5CD-7A28-B841-8490-C4ED302AC6C4}">
      <dsp:nvSpPr>
        <dsp:cNvPr id="0" name=""/>
        <dsp:cNvSpPr/>
      </dsp:nvSpPr>
      <dsp:spPr>
        <a:xfrm>
          <a:off x="2436056" y="606197"/>
          <a:ext cx="2868305" cy="3374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B6C390-278C-FA4D-A840-62906E493071}">
      <dsp:nvSpPr>
        <dsp:cNvPr id="0" name=""/>
        <dsp:cNvSpPr/>
      </dsp:nvSpPr>
      <dsp:spPr>
        <a:xfrm>
          <a:off x="2436056" y="732929"/>
          <a:ext cx="210716" cy="210716"/>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8BCBFF-A1F4-CE4E-8E34-9AEB925E75D9}">
      <dsp:nvSpPr>
        <dsp:cNvPr id="0" name=""/>
        <dsp:cNvSpPr/>
      </dsp:nvSpPr>
      <dsp:spPr>
        <a:xfrm>
          <a:off x="2436056" y="0"/>
          <a:ext cx="2868305" cy="60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lvl="0" algn="l" defTabSz="1511300">
            <a:lnSpc>
              <a:spcPct val="90000"/>
            </a:lnSpc>
            <a:spcBef>
              <a:spcPct val="0"/>
            </a:spcBef>
            <a:spcAft>
              <a:spcPct val="35000"/>
            </a:spcAft>
          </a:pPr>
          <a:r>
            <a:rPr lang="en-GB" sz="3400" kern="1200" noProof="0" dirty="0" smtClean="0">
              <a:solidFill>
                <a:schemeClr val="bg1"/>
              </a:solidFill>
            </a:rPr>
            <a:t>Old story</a:t>
          </a:r>
          <a:endParaRPr lang="en-GB" sz="3400" kern="1200" noProof="0" dirty="0">
            <a:solidFill>
              <a:schemeClr val="bg1"/>
            </a:solidFill>
          </a:endParaRPr>
        </a:p>
      </dsp:txBody>
      <dsp:txXfrm>
        <a:off x="2436056" y="0"/>
        <a:ext cx="2868305" cy="606197"/>
      </dsp:txXfrm>
    </dsp:sp>
    <dsp:sp modelId="{0C3C8CAB-8B5A-F04E-8C63-4808F645671D}">
      <dsp:nvSpPr>
        <dsp:cNvPr id="0" name=""/>
        <dsp:cNvSpPr/>
      </dsp:nvSpPr>
      <dsp:spPr>
        <a:xfrm>
          <a:off x="2436056" y="1224102"/>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581462-EEC5-954C-8147-56AC52FAA399}">
      <dsp:nvSpPr>
        <dsp:cNvPr id="0" name=""/>
        <dsp:cNvSpPr/>
      </dsp:nvSpPr>
      <dsp:spPr>
        <a:xfrm>
          <a:off x="2636837" y="1083873"/>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GB" sz="1600" kern="1200" noProof="0" dirty="0" smtClean="0">
              <a:solidFill>
                <a:schemeClr val="bg1"/>
              </a:solidFill>
            </a:rPr>
            <a:t>Separation</a:t>
          </a:r>
          <a:endParaRPr lang="en-GB" sz="1600" kern="1200" noProof="0" dirty="0">
            <a:solidFill>
              <a:schemeClr val="bg1"/>
            </a:solidFill>
          </a:endParaRPr>
        </a:p>
      </dsp:txBody>
      <dsp:txXfrm>
        <a:off x="2636837" y="1083873"/>
        <a:ext cx="2667523" cy="491167"/>
      </dsp:txXfrm>
    </dsp:sp>
    <dsp:sp modelId="{BE0A2C0A-2823-CD41-8CF9-067D89A61E42}">
      <dsp:nvSpPr>
        <dsp:cNvPr id="0" name=""/>
        <dsp:cNvSpPr/>
      </dsp:nvSpPr>
      <dsp:spPr>
        <a:xfrm>
          <a:off x="2436056" y="1715269"/>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E75841-E70D-354A-BF2E-665E4C9916CB}">
      <dsp:nvSpPr>
        <dsp:cNvPr id="0" name=""/>
        <dsp:cNvSpPr/>
      </dsp:nvSpPr>
      <dsp:spPr>
        <a:xfrm>
          <a:off x="2636837" y="1575041"/>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GB" sz="1600" kern="1200" noProof="0" dirty="0" smtClean="0">
              <a:solidFill>
                <a:schemeClr val="bg1"/>
              </a:solidFill>
            </a:rPr>
            <a:t>Technological dominance</a:t>
          </a:r>
          <a:endParaRPr lang="en-GB" sz="1600" kern="1200" noProof="0" dirty="0">
            <a:solidFill>
              <a:schemeClr val="bg1"/>
            </a:solidFill>
          </a:endParaRPr>
        </a:p>
      </dsp:txBody>
      <dsp:txXfrm>
        <a:off x="2636837" y="1575041"/>
        <a:ext cx="2667523" cy="491167"/>
      </dsp:txXfrm>
    </dsp:sp>
    <dsp:sp modelId="{CCA7EAED-7D88-D24C-8907-EEB8411DBBD9}">
      <dsp:nvSpPr>
        <dsp:cNvPr id="0" name=""/>
        <dsp:cNvSpPr/>
      </dsp:nvSpPr>
      <dsp:spPr>
        <a:xfrm>
          <a:off x="2436056" y="2206437"/>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6FF87A-D137-DB4A-806C-B1A0F5DFF958}">
      <dsp:nvSpPr>
        <dsp:cNvPr id="0" name=""/>
        <dsp:cNvSpPr/>
      </dsp:nvSpPr>
      <dsp:spPr>
        <a:xfrm>
          <a:off x="2636837" y="2066209"/>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GB" sz="1600" kern="1200" noProof="0" dirty="0" smtClean="0">
              <a:solidFill>
                <a:schemeClr val="bg1"/>
              </a:solidFill>
            </a:rPr>
            <a:t>Human superiority over nature</a:t>
          </a:r>
          <a:endParaRPr lang="en-GB" sz="1600" kern="1200" noProof="0" dirty="0">
            <a:solidFill>
              <a:schemeClr val="bg1"/>
            </a:solidFill>
          </a:endParaRPr>
        </a:p>
      </dsp:txBody>
      <dsp:txXfrm>
        <a:off x="2636837" y="2066209"/>
        <a:ext cx="2667523" cy="491167"/>
      </dsp:txXfrm>
    </dsp:sp>
    <dsp:sp modelId="{18EAD30D-18A1-5D4B-9564-F8DD89E40B3E}">
      <dsp:nvSpPr>
        <dsp:cNvPr id="0" name=""/>
        <dsp:cNvSpPr/>
      </dsp:nvSpPr>
      <dsp:spPr>
        <a:xfrm>
          <a:off x="2436056" y="2697604"/>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05E165-645B-364A-A1C9-A9EB48B77B80}">
      <dsp:nvSpPr>
        <dsp:cNvPr id="0" name=""/>
        <dsp:cNvSpPr/>
      </dsp:nvSpPr>
      <dsp:spPr>
        <a:xfrm>
          <a:off x="2636837" y="2557376"/>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GB" sz="1600" b="0" i="0" u="none" kern="1200" noProof="0" dirty="0" smtClean="0">
              <a:solidFill>
                <a:schemeClr val="bg1"/>
              </a:solidFill>
            </a:rPr>
            <a:t>Individual consumerism</a:t>
          </a:r>
          <a:endParaRPr lang="en-GB" sz="1600" kern="1200" noProof="0" dirty="0">
            <a:solidFill>
              <a:schemeClr val="bg1"/>
            </a:solidFill>
          </a:endParaRPr>
        </a:p>
      </dsp:txBody>
      <dsp:txXfrm>
        <a:off x="2636837" y="2557376"/>
        <a:ext cx="2667523" cy="491167"/>
      </dsp:txXfrm>
    </dsp:sp>
    <dsp:sp modelId="{19F34365-1CCE-4C45-BEDA-83D26351FDFF}">
      <dsp:nvSpPr>
        <dsp:cNvPr id="0" name=""/>
        <dsp:cNvSpPr/>
      </dsp:nvSpPr>
      <dsp:spPr>
        <a:xfrm>
          <a:off x="2436056" y="3188772"/>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57888E-EAD6-4546-8C68-26229DF0FFB5}">
      <dsp:nvSpPr>
        <dsp:cNvPr id="0" name=""/>
        <dsp:cNvSpPr/>
      </dsp:nvSpPr>
      <dsp:spPr>
        <a:xfrm>
          <a:off x="2636837" y="3048544"/>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GB" sz="1600" kern="1200" noProof="0" dirty="0" smtClean="0">
              <a:solidFill>
                <a:schemeClr val="bg1"/>
              </a:solidFill>
            </a:rPr>
            <a:t>Scarcity</a:t>
          </a:r>
          <a:endParaRPr lang="en-GB" sz="1600" kern="1200" noProof="0" dirty="0">
            <a:solidFill>
              <a:schemeClr val="bg1"/>
            </a:solidFill>
          </a:endParaRPr>
        </a:p>
      </dsp:txBody>
      <dsp:txXfrm>
        <a:off x="2636837" y="3048544"/>
        <a:ext cx="2667523" cy="491167"/>
      </dsp:txXfrm>
    </dsp:sp>
    <dsp:sp modelId="{E3B56DA8-1CFF-1943-835C-75B7E24EFDA4}">
      <dsp:nvSpPr>
        <dsp:cNvPr id="0" name=""/>
        <dsp:cNvSpPr/>
      </dsp:nvSpPr>
      <dsp:spPr>
        <a:xfrm>
          <a:off x="2436056" y="3679939"/>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709DE4-F2B0-434D-B224-F520F3E2CCB3}">
      <dsp:nvSpPr>
        <dsp:cNvPr id="0" name=""/>
        <dsp:cNvSpPr/>
      </dsp:nvSpPr>
      <dsp:spPr>
        <a:xfrm>
          <a:off x="2636837" y="3539711"/>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en-GB" sz="1600" kern="1200" noProof="0" dirty="0" smtClean="0">
              <a:solidFill>
                <a:schemeClr val="bg1"/>
              </a:solidFill>
            </a:rPr>
            <a:t>Ecological </a:t>
          </a:r>
          <a:r>
            <a:rPr lang="en-GB" sz="1600" kern="1200" noProof="0" dirty="0" err="1" smtClean="0">
              <a:solidFill>
                <a:schemeClr val="bg1"/>
              </a:solidFill>
            </a:rPr>
            <a:t>desctruction</a:t>
          </a:r>
          <a:endParaRPr lang="en-GB" sz="1600" kern="1200" noProof="0" dirty="0">
            <a:solidFill>
              <a:schemeClr val="bg1"/>
            </a:solidFill>
          </a:endParaRPr>
        </a:p>
      </dsp:txBody>
      <dsp:txXfrm>
        <a:off x="2636837" y="3539711"/>
        <a:ext cx="2667523" cy="491167"/>
      </dsp:txXfrm>
    </dsp:sp>
    <dsp:sp modelId="{78E8F6A3-81C8-BC44-A3B0-CB14BFB3A55B}">
      <dsp:nvSpPr>
        <dsp:cNvPr id="0" name=""/>
        <dsp:cNvSpPr/>
      </dsp:nvSpPr>
      <dsp:spPr>
        <a:xfrm>
          <a:off x="6357430" y="649202"/>
          <a:ext cx="2868305" cy="337447"/>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5D665-9D84-B840-B969-6DE219646FE2}">
      <dsp:nvSpPr>
        <dsp:cNvPr id="0" name=""/>
        <dsp:cNvSpPr/>
      </dsp:nvSpPr>
      <dsp:spPr>
        <a:xfrm>
          <a:off x="6367950" y="763422"/>
          <a:ext cx="210716" cy="210716"/>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50BA5C-DB80-DE44-ACEC-B9A255ABA9FD}">
      <dsp:nvSpPr>
        <dsp:cNvPr id="0" name=""/>
        <dsp:cNvSpPr/>
      </dsp:nvSpPr>
      <dsp:spPr>
        <a:xfrm>
          <a:off x="6357430" y="5607"/>
          <a:ext cx="2868305" cy="60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43180" rIns="64770" bIns="43180" numCol="1" spcCol="1270" anchor="ctr" anchorCtr="0">
          <a:noAutofit/>
        </a:bodyPr>
        <a:lstStyle/>
        <a:p>
          <a:pPr lvl="0" algn="l" defTabSz="1511300">
            <a:lnSpc>
              <a:spcPct val="90000"/>
            </a:lnSpc>
            <a:spcBef>
              <a:spcPct val="0"/>
            </a:spcBef>
            <a:spcAft>
              <a:spcPct val="35000"/>
            </a:spcAft>
          </a:pPr>
          <a:r>
            <a:rPr lang="en-GB" sz="3400" kern="1200" noProof="0" dirty="0" smtClean="0">
              <a:solidFill>
                <a:schemeClr val="bg1"/>
              </a:solidFill>
            </a:rPr>
            <a:t>New story</a:t>
          </a:r>
          <a:endParaRPr lang="en-GB" sz="3400" kern="1200" noProof="0" dirty="0">
            <a:solidFill>
              <a:schemeClr val="bg1"/>
            </a:solidFill>
          </a:endParaRPr>
        </a:p>
      </dsp:txBody>
      <dsp:txXfrm>
        <a:off x="6357430" y="5607"/>
        <a:ext cx="2868305" cy="606197"/>
      </dsp:txXfrm>
    </dsp:sp>
    <dsp:sp modelId="{394E6A00-D68E-3349-8182-17B5B1BC0E8D}">
      <dsp:nvSpPr>
        <dsp:cNvPr id="0" name=""/>
        <dsp:cNvSpPr/>
      </dsp:nvSpPr>
      <dsp:spPr>
        <a:xfrm>
          <a:off x="6367955" y="1236715"/>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44A84-0DA3-A34C-A7C7-EF374DB727AF}">
      <dsp:nvSpPr>
        <dsp:cNvPr id="0" name=""/>
        <dsp:cNvSpPr/>
      </dsp:nvSpPr>
      <dsp:spPr>
        <a:xfrm>
          <a:off x="6578670" y="1108815"/>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GB" sz="1700" kern="1200" noProof="0" dirty="0" err="1" smtClean="0">
              <a:solidFill>
                <a:schemeClr val="bg1"/>
              </a:solidFill>
            </a:rPr>
            <a:t>Interbeing</a:t>
          </a:r>
          <a:endParaRPr lang="en-GB" sz="1700" kern="1200" noProof="0" dirty="0">
            <a:solidFill>
              <a:schemeClr val="bg1"/>
            </a:solidFill>
          </a:endParaRPr>
        </a:p>
      </dsp:txBody>
      <dsp:txXfrm>
        <a:off x="6578670" y="1108815"/>
        <a:ext cx="2667523" cy="491167"/>
      </dsp:txXfrm>
    </dsp:sp>
    <dsp:sp modelId="{7D9E3DA8-9B69-D540-B857-3ACD214DB5BB}">
      <dsp:nvSpPr>
        <dsp:cNvPr id="0" name=""/>
        <dsp:cNvSpPr/>
      </dsp:nvSpPr>
      <dsp:spPr>
        <a:xfrm>
          <a:off x="6367955" y="1728108"/>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6F7818-4AC4-4D4B-B50C-2109D51CAD3D}">
      <dsp:nvSpPr>
        <dsp:cNvPr id="0" name=""/>
        <dsp:cNvSpPr/>
      </dsp:nvSpPr>
      <dsp:spPr>
        <a:xfrm>
          <a:off x="6578670" y="1587880"/>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GB" sz="1700" kern="1200" noProof="0" dirty="0" smtClean="0">
              <a:solidFill>
                <a:schemeClr val="bg1"/>
              </a:solidFill>
            </a:rPr>
            <a:t>Cooperation</a:t>
          </a:r>
          <a:endParaRPr lang="en-GB" sz="1700" kern="1200" noProof="0" dirty="0">
            <a:solidFill>
              <a:schemeClr val="bg1"/>
            </a:solidFill>
          </a:endParaRPr>
        </a:p>
      </dsp:txBody>
      <dsp:txXfrm>
        <a:off x="6578670" y="1587880"/>
        <a:ext cx="2667523" cy="491167"/>
      </dsp:txXfrm>
    </dsp:sp>
    <dsp:sp modelId="{980B9D1E-28CB-BA48-9241-92D00249E0FC}">
      <dsp:nvSpPr>
        <dsp:cNvPr id="0" name=""/>
        <dsp:cNvSpPr/>
      </dsp:nvSpPr>
      <dsp:spPr>
        <a:xfrm>
          <a:off x="6367955" y="2199690"/>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556984-F3F4-4F46-A162-5A7FB537B659}">
      <dsp:nvSpPr>
        <dsp:cNvPr id="0" name=""/>
        <dsp:cNvSpPr/>
      </dsp:nvSpPr>
      <dsp:spPr>
        <a:xfrm>
          <a:off x="6578670" y="2061778"/>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GB" sz="1700" kern="1200" noProof="0" dirty="0" smtClean="0">
              <a:solidFill>
                <a:schemeClr val="bg1"/>
              </a:solidFill>
            </a:rPr>
            <a:t>Abundance</a:t>
          </a:r>
          <a:endParaRPr lang="en-GB" sz="1700" kern="1200" noProof="0" dirty="0">
            <a:solidFill>
              <a:schemeClr val="bg1"/>
            </a:solidFill>
          </a:endParaRPr>
        </a:p>
      </dsp:txBody>
      <dsp:txXfrm>
        <a:off x="6578670" y="2061778"/>
        <a:ext cx="2667523" cy="491167"/>
      </dsp:txXfrm>
    </dsp:sp>
    <dsp:sp modelId="{DDEF3890-FB8B-8140-959F-7FED6A82797F}">
      <dsp:nvSpPr>
        <dsp:cNvPr id="0" name=""/>
        <dsp:cNvSpPr/>
      </dsp:nvSpPr>
      <dsp:spPr>
        <a:xfrm>
          <a:off x="6367955" y="2736122"/>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9A7902-CFEC-6A42-B790-561161D6205D}">
      <dsp:nvSpPr>
        <dsp:cNvPr id="0" name=""/>
        <dsp:cNvSpPr/>
      </dsp:nvSpPr>
      <dsp:spPr>
        <a:xfrm>
          <a:off x="6578670" y="2601566"/>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GB" sz="1700" kern="1200" noProof="0" dirty="0" smtClean="0">
              <a:solidFill>
                <a:schemeClr val="bg1"/>
              </a:solidFill>
            </a:rPr>
            <a:t>Post-growth</a:t>
          </a:r>
          <a:endParaRPr lang="en-GB" sz="1700" kern="1200" noProof="0" dirty="0">
            <a:solidFill>
              <a:schemeClr val="bg1"/>
            </a:solidFill>
          </a:endParaRPr>
        </a:p>
      </dsp:txBody>
      <dsp:txXfrm>
        <a:off x="6578670" y="2601566"/>
        <a:ext cx="2667523" cy="491167"/>
      </dsp:txXfrm>
    </dsp:sp>
    <dsp:sp modelId="{B28197CE-93D0-5C46-83F6-F71B04F9D3DF}">
      <dsp:nvSpPr>
        <dsp:cNvPr id="0" name=""/>
        <dsp:cNvSpPr/>
      </dsp:nvSpPr>
      <dsp:spPr>
        <a:xfrm>
          <a:off x="6367955" y="3215355"/>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EC9708-01B1-1A43-849B-3B940EE135BB}">
      <dsp:nvSpPr>
        <dsp:cNvPr id="0" name=""/>
        <dsp:cNvSpPr/>
      </dsp:nvSpPr>
      <dsp:spPr>
        <a:xfrm>
          <a:off x="6578670" y="3093338"/>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GB" sz="1700" kern="1200" noProof="0" dirty="0" smtClean="0">
              <a:solidFill>
                <a:schemeClr val="bg1"/>
              </a:solidFill>
            </a:rPr>
            <a:t>Wellbeing</a:t>
          </a:r>
          <a:endParaRPr lang="en-GB" sz="1700" kern="1200" noProof="0" dirty="0">
            <a:solidFill>
              <a:schemeClr val="bg1"/>
            </a:solidFill>
          </a:endParaRPr>
        </a:p>
      </dsp:txBody>
      <dsp:txXfrm>
        <a:off x="6578670" y="3093338"/>
        <a:ext cx="2667523" cy="491167"/>
      </dsp:txXfrm>
    </dsp:sp>
    <dsp:sp modelId="{52AE900B-00E1-8A44-A6EE-A029A3DE2015}">
      <dsp:nvSpPr>
        <dsp:cNvPr id="0" name=""/>
        <dsp:cNvSpPr/>
      </dsp:nvSpPr>
      <dsp:spPr>
        <a:xfrm>
          <a:off x="6367955" y="3679939"/>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1AAA5B-58C9-D24B-98EB-3930857C4911}">
      <dsp:nvSpPr>
        <dsp:cNvPr id="0" name=""/>
        <dsp:cNvSpPr/>
      </dsp:nvSpPr>
      <dsp:spPr>
        <a:xfrm>
          <a:off x="6578670" y="3547020"/>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GB" sz="1700" b="0" i="0" u="none" kern="1200" noProof="0" dirty="0" smtClean="0">
              <a:solidFill>
                <a:schemeClr val="bg1"/>
              </a:solidFill>
            </a:rPr>
            <a:t>Collective co-creation</a:t>
          </a:r>
          <a:endParaRPr lang="en-GB" sz="1700" kern="1200" noProof="0" dirty="0">
            <a:solidFill>
              <a:schemeClr val="bg1"/>
            </a:solidFill>
          </a:endParaRPr>
        </a:p>
      </dsp:txBody>
      <dsp:txXfrm>
        <a:off x="6578670" y="3547020"/>
        <a:ext cx="2667523" cy="491167"/>
      </dsp:txXfrm>
    </dsp:sp>
    <dsp:sp modelId="{C0EF727A-D585-A14E-BD33-C2256B5C2F15}">
      <dsp:nvSpPr>
        <dsp:cNvPr id="0" name=""/>
        <dsp:cNvSpPr/>
      </dsp:nvSpPr>
      <dsp:spPr>
        <a:xfrm>
          <a:off x="6367955" y="4224935"/>
          <a:ext cx="210710" cy="210710"/>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1D20FA-67A4-4A47-89A6-8E6B317834B4}">
      <dsp:nvSpPr>
        <dsp:cNvPr id="0" name=""/>
        <dsp:cNvSpPr/>
      </dsp:nvSpPr>
      <dsp:spPr>
        <a:xfrm>
          <a:off x="6578670" y="4029106"/>
          <a:ext cx="2667523" cy="49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l" defTabSz="755650">
            <a:lnSpc>
              <a:spcPct val="90000"/>
            </a:lnSpc>
            <a:spcBef>
              <a:spcPct val="0"/>
            </a:spcBef>
            <a:spcAft>
              <a:spcPct val="35000"/>
            </a:spcAft>
          </a:pPr>
          <a:r>
            <a:rPr lang="en-GB" sz="1700" kern="1200" noProof="0" dirty="0" smtClean="0">
              <a:solidFill>
                <a:schemeClr val="bg1"/>
              </a:solidFill>
            </a:rPr>
            <a:t>Balance</a:t>
          </a:r>
          <a:endParaRPr lang="en-GB" sz="1700" kern="1200" noProof="0" dirty="0">
            <a:solidFill>
              <a:schemeClr val="bg1"/>
            </a:solidFill>
          </a:endParaRPr>
        </a:p>
      </dsp:txBody>
      <dsp:txXfrm>
        <a:off x="6578670" y="4029106"/>
        <a:ext cx="2667523" cy="491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C6963-32C9-4D75-9E59-8A06BA3B607F}">
      <dsp:nvSpPr>
        <dsp:cNvPr id="0" name=""/>
        <dsp:cNvSpPr/>
      </dsp:nvSpPr>
      <dsp:spPr>
        <a:xfrm>
          <a:off x="0" y="603469"/>
          <a:ext cx="9928719"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033D8B-91DF-4EFD-99E4-DD5570E394B8}">
      <dsp:nvSpPr>
        <dsp:cNvPr id="0" name=""/>
        <dsp:cNvSpPr/>
      </dsp:nvSpPr>
      <dsp:spPr>
        <a:xfrm>
          <a:off x="337014" y="854141"/>
          <a:ext cx="612753" cy="6127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AF69CC-2690-4143-8E53-FB7FF611AF01}">
      <dsp:nvSpPr>
        <dsp:cNvPr id="0" name=""/>
        <dsp:cNvSpPr/>
      </dsp:nvSpPr>
      <dsp:spPr>
        <a:xfrm>
          <a:off x="1286783" y="603469"/>
          <a:ext cx="8641936"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Science / CC Comm: Communication about &amp; of climate change</a:t>
          </a:r>
          <a:endParaRPr lang="en-US" sz="2500" kern="1200" dirty="0"/>
        </a:p>
      </dsp:txBody>
      <dsp:txXfrm>
        <a:off x="1286783" y="603469"/>
        <a:ext cx="8641936" cy="1114098"/>
      </dsp:txXfrm>
    </dsp:sp>
    <dsp:sp modelId="{B1284FF2-67D7-4FA7-A71E-831DD8369A50}">
      <dsp:nvSpPr>
        <dsp:cNvPr id="0" name=""/>
        <dsp:cNvSpPr/>
      </dsp:nvSpPr>
      <dsp:spPr>
        <a:xfrm>
          <a:off x="0" y="1996092"/>
          <a:ext cx="9928719" cy="11140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D29D8-0105-4758-BA36-F6A792AF9D2D}">
      <dsp:nvSpPr>
        <dsp:cNvPr id="0" name=""/>
        <dsp:cNvSpPr/>
      </dsp:nvSpPr>
      <dsp:spPr>
        <a:xfrm>
          <a:off x="337014" y="2246764"/>
          <a:ext cx="612753" cy="6127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FB378D-2D2B-403F-B6F0-D0250A3187AA}">
      <dsp:nvSpPr>
        <dsp:cNvPr id="0" name=""/>
        <dsp:cNvSpPr/>
      </dsp:nvSpPr>
      <dsp:spPr>
        <a:xfrm>
          <a:off x="1286783" y="1996092"/>
          <a:ext cx="8641936" cy="111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09" tIns="117909" rIns="117909" bIns="117909" numCol="1" spcCol="1270" anchor="ctr" anchorCtr="0">
          <a:noAutofit/>
        </a:bodyPr>
        <a:lstStyle/>
        <a:p>
          <a:pPr lvl="0" algn="l" defTabSz="1111250">
            <a:lnSpc>
              <a:spcPct val="90000"/>
            </a:lnSpc>
            <a:spcBef>
              <a:spcPct val="0"/>
            </a:spcBef>
            <a:spcAft>
              <a:spcPct val="35000"/>
            </a:spcAft>
          </a:pPr>
          <a:r>
            <a:rPr lang="en-AU" sz="2500" kern="1200" dirty="0"/>
            <a:t>Communication </a:t>
          </a:r>
          <a:r>
            <a:rPr lang="en-AU" sz="2500" i="1" kern="1200" dirty="0"/>
            <a:t>for </a:t>
          </a:r>
          <a:r>
            <a:rPr lang="en-AU" sz="2500" kern="1200" dirty="0"/>
            <a:t>change?</a:t>
          </a:r>
          <a:endParaRPr lang="en-US" sz="2500" kern="1200" dirty="0"/>
        </a:p>
      </dsp:txBody>
      <dsp:txXfrm>
        <a:off x="1286783" y="1996092"/>
        <a:ext cx="8641936" cy="1114098"/>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29.08.2023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29.08.2023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Science_policy" TargetMode="External"/><Relationship Id="rId3" Type="http://schemas.openxmlformats.org/officeDocument/2006/relationships/hyperlink" Target="https://en.wikipedia.org/wiki/Public" TargetMode="External"/><Relationship Id="rId7" Type="http://schemas.openxmlformats.org/officeDocument/2006/relationships/hyperlink" Target="https://en.wikipedia.org/wiki/Science_journalis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Exhibitions" TargetMode="External"/><Relationship Id="rId5" Type="http://schemas.openxmlformats.org/officeDocument/2006/relationships/hyperlink" Target="https://en.wikipedia.org/wiki/Science" TargetMode="External"/><Relationship Id="rId10" Type="http://schemas.openxmlformats.org/officeDocument/2006/relationships/hyperlink" Target="https://en.wikipedia.org/wiki/Citizen_science" TargetMode="External"/><Relationship Id="rId4" Type="http://schemas.openxmlformats.org/officeDocument/2006/relationships/hyperlink" Target="https://en.wikipedia.org/wiki/Communication" TargetMode="External"/><Relationship Id="rId9" Type="http://schemas.openxmlformats.org/officeDocument/2006/relationships/hyperlink" Target="https://en.wikipedia.org/wiki/Scientific_journal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07AED8D-7B7D-4B5D-985D-DF4EC90DE877}" type="slidenum">
              <a:rPr lang="de-DE" smtClean="0"/>
              <a:pPr/>
              <a:t>1</a:t>
            </a:fld>
            <a:endParaRPr lang="de-DE"/>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300853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Here</a:t>
            </a:r>
            <a:r>
              <a:rPr lang="de-DE" dirty="0"/>
              <a:t>, </a:t>
            </a:r>
            <a:r>
              <a:rPr lang="de-DE" dirty="0" err="1"/>
              <a:t>taking</a:t>
            </a:r>
            <a:r>
              <a:rPr lang="de-DE" dirty="0"/>
              <a:t> </a:t>
            </a:r>
            <a:r>
              <a:rPr lang="de-DE" dirty="0" err="1"/>
              <a:t>aboz</a:t>
            </a:r>
            <a:r>
              <a:rPr lang="de-DE" dirty="0"/>
              <a:t> a </a:t>
            </a:r>
            <a:r>
              <a:rPr lang="de-DE" dirty="0" err="1"/>
              <a:t>changing</a:t>
            </a:r>
            <a:r>
              <a:rPr lang="de-DE" dirty="0"/>
              <a:t> </a:t>
            </a:r>
            <a:r>
              <a:rPr lang="de-DE" dirty="0" err="1"/>
              <a:t>climate</a:t>
            </a:r>
            <a:r>
              <a:rPr lang="de-DE" dirty="0"/>
              <a:t> </a:t>
            </a:r>
            <a:r>
              <a:rPr lang="de-DE" dirty="0" err="1"/>
              <a:t>and</a:t>
            </a:r>
            <a:r>
              <a:rPr lang="de-DE" dirty="0"/>
              <a:t> </a:t>
            </a:r>
            <a:r>
              <a:rPr lang="de-DE" dirty="0" err="1"/>
              <a:t>related</a:t>
            </a:r>
            <a:r>
              <a:rPr lang="de-DE" dirty="0"/>
              <a:t> </a:t>
            </a:r>
            <a:r>
              <a:rPr lang="de-DE" dirty="0" err="1"/>
              <a:t>crises</a:t>
            </a:r>
            <a:r>
              <a:rPr lang="de-DE" dirty="0"/>
              <a:t>, </a:t>
            </a:r>
            <a:r>
              <a:rPr lang="de-DE" dirty="0" err="1"/>
              <a:t>we</a:t>
            </a:r>
            <a:r>
              <a:rPr lang="de-DE" dirty="0"/>
              <a:t> </a:t>
            </a:r>
            <a:r>
              <a:rPr lang="de-DE" dirty="0" err="1"/>
              <a:t>mostly</a:t>
            </a:r>
            <a:r>
              <a:rPr lang="de-DE" dirty="0"/>
              <a:t> </a:t>
            </a:r>
            <a:r>
              <a:rPr lang="de-DE" dirty="0" err="1"/>
              <a:t>refer</a:t>
            </a:r>
            <a:r>
              <a:rPr lang="de-DE" dirty="0"/>
              <a:t> </a:t>
            </a:r>
            <a:r>
              <a:rPr lang="de-DE" dirty="0" err="1"/>
              <a:t>to</a:t>
            </a:r>
            <a:r>
              <a:rPr lang="de-DE" dirty="0"/>
              <a:t> </a:t>
            </a:r>
            <a:r>
              <a:rPr lang="de-DE" dirty="0" err="1"/>
              <a:t>scientific</a:t>
            </a:r>
            <a:r>
              <a:rPr lang="de-DE" dirty="0"/>
              <a:t> </a:t>
            </a:r>
            <a:r>
              <a:rPr lang="de-DE" dirty="0" err="1"/>
              <a:t>data</a:t>
            </a:r>
            <a:r>
              <a:rPr lang="de-DE" dirty="0"/>
              <a:t>, </a:t>
            </a:r>
            <a:r>
              <a:rPr lang="de-DE" dirty="0" err="1"/>
              <a:t>regular</a:t>
            </a:r>
            <a:r>
              <a:rPr lang="de-DE" dirty="0"/>
              <a:t> </a:t>
            </a:r>
            <a:r>
              <a:rPr lang="de-DE" dirty="0" err="1"/>
              <a:t>assessments</a:t>
            </a:r>
            <a:r>
              <a:rPr lang="de-DE" dirty="0"/>
              <a:t> on cc, </a:t>
            </a:r>
            <a:r>
              <a:rPr lang="de-DE" dirty="0" err="1"/>
              <a:t>implications</a:t>
            </a:r>
            <a:r>
              <a:rPr lang="de-DE" dirty="0"/>
              <a:t> &amp; </a:t>
            </a:r>
            <a:r>
              <a:rPr lang="de-DE" dirty="0" err="1"/>
              <a:t>future</a:t>
            </a:r>
            <a:r>
              <a:rPr lang="de-DE" dirty="0"/>
              <a:t> </a:t>
            </a:r>
            <a:r>
              <a:rPr lang="de-DE" dirty="0" err="1"/>
              <a:t>risks</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10</a:t>
            </a:fld>
            <a:endParaRPr lang="de-DE"/>
          </a:p>
        </p:txBody>
      </p:sp>
    </p:spTree>
    <p:extLst>
      <p:ext uri="{BB962C8B-B14F-4D97-AF65-F5344CB8AC3E}">
        <p14:creationId xmlns:p14="http://schemas.microsoft.com/office/powerpoint/2010/main" val="2062835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how do we react? – what do we do with the scientific facts, with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11</a:t>
            </a:fld>
            <a:endParaRPr lang="de-DE"/>
          </a:p>
        </p:txBody>
      </p:sp>
    </p:spTree>
    <p:extLst>
      <p:ext uri="{BB962C8B-B14F-4D97-AF65-F5344CB8AC3E}">
        <p14:creationId xmlns:p14="http://schemas.microsoft.com/office/powerpoint/2010/main" val="71875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Science communication</a:t>
            </a:r>
            <a:r>
              <a:rPr lang="en-US" dirty="0"/>
              <a:t> generally refers to </a:t>
            </a:r>
            <a:r>
              <a:rPr lang="en-US" dirty="0">
                <a:hlinkClick r:id="rId3" tooltip="Public"/>
              </a:rPr>
              <a:t>public</a:t>
            </a:r>
            <a:r>
              <a:rPr lang="en-US" dirty="0"/>
              <a:t> </a:t>
            </a:r>
            <a:r>
              <a:rPr lang="en-US" dirty="0">
                <a:hlinkClick r:id="rId4" tooltip="Communication"/>
              </a:rPr>
              <a:t>communication</a:t>
            </a:r>
            <a:r>
              <a:rPr lang="en-US" dirty="0"/>
              <a:t> presenting science-related topics to non-experts. </a:t>
            </a:r>
          </a:p>
          <a:p>
            <a:endParaRPr lang="en-US" dirty="0"/>
          </a:p>
          <a:p>
            <a:r>
              <a:rPr lang="en-US" dirty="0"/>
              <a:t> It includes </a:t>
            </a:r>
            <a:r>
              <a:rPr lang="en-US" dirty="0">
                <a:hlinkClick r:id="rId5" tooltip="Science"/>
              </a:rPr>
              <a:t>science</a:t>
            </a:r>
            <a:r>
              <a:rPr lang="en-US" dirty="0"/>
              <a:t> </a:t>
            </a:r>
            <a:r>
              <a:rPr lang="en-US" dirty="0">
                <a:hlinkClick r:id="rId6" tooltip="Exhibitions"/>
              </a:rPr>
              <a:t>exhibitions</a:t>
            </a:r>
            <a:r>
              <a:rPr lang="en-US" dirty="0"/>
              <a:t>, </a:t>
            </a:r>
            <a:r>
              <a:rPr lang="en-US" dirty="0">
                <a:hlinkClick r:id="rId7" tooltip="Science journalism"/>
              </a:rPr>
              <a:t>journalism</a:t>
            </a:r>
            <a:r>
              <a:rPr lang="en-US" dirty="0"/>
              <a:t>, </a:t>
            </a:r>
            <a:r>
              <a:rPr lang="en-US" dirty="0">
                <a:hlinkClick r:id="rId8" tooltip="Science policy"/>
              </a:rPr>
              <a:t>policy</a:t>
            </a:r>
            <a:r>
              <a:rPr lang="en-US" dirty="0"/>
              <a:t> or media production. Science communication also includes communication between scientists (for instance through </a:t>
            </a:r>
            <a:r>
              <a:rPr lang="en-US" dirty="0">
                <a:hlinkClick r:id="rId9" tooltip="Scientific journals"/>
              </a:rPr>
              <a:t>scientific journals</a:t>
            </a:r>
            <a:r>
              <a:rPr lang="en-US" dirty="0"/>
              <a:t>), as well as between scientists and non-scientists (especially during public controversies over science and in </a:t>
            </a:r>
            <a:r>
              <a:rPr lang="en-US" dirty="0">
                <a:hlinkClick r:id="rId10" tooltip="Citizen science"/>
              </a:rPr>
              <a:t>citizen science</a:t>
            </a:r>
            <a:r>
              <a:rPr lang="en-US" dirty="0"/>
              <a:t> initiatives. –</a:t>
            </a:r>
            <a:r>
              <a:rPr lang="en-US" b="1" dirty="0"/>
              <a:t>expert/lay communication</a:t>
            </a:r>
          </a:p>
          <a:p>
            <a:endParaRPr lang="en-US" dirty="0">
              <a:effectLst/>
            </a:endParaRPr>
          </a:p>
          <a:p>
            <a:r>
              <a:rPr lang="en-US" dirty="0">
                <a:effectLst/>
              </a:rPr>
              <a:t>SC: examines </a:t>
            </a:r>
            <a:r>
              <a:rPr lang="en-US" b="1" dirty="0">
                <a:effectLst/>
              </a:rPr>
              <a:t>the nature of expertise</a:t>
            </a:r>
            <a:r>
              <a:rPr lang="en-US" dirty="0">
                <a:effectLst/>
              </a:rPr>
              <a:t>, the </a:t>
            </a:r>
            <a:r>
              <a:rPr lang="en-US" b="1" dirty="0">
                <a:effectLst/>
              </a:rPr>
              <a:t>diffusion of knowledge</a:t>
            </a:r>
            <a:r>
              <a:rPr lang="en-US" dirty="0">
                <a:effectLst/>
              </a:rPr>
              <a:t>, and the </a:t>
            </a:r>
            <a:r>
              <a:rPr lang="en-US" b="1" dirty="0">
                <a:effectLst/>
              </a:rPr>
              <a:t>communication of science and technology among professionals and to the public</a:t>
            </a:r>
            <a:r>
              <a:rPr lang="en-US" dirty="0">
                <a:effectLst/>
              </a:rPr>
              <a:t>. </a:t>
            </a:r>
            <a:endParaRPr lang="de-DE" b="1" dirty="0"/>
          </a:p>
        </p:txBody>
      </p:sp>
      <p:sp>
        <p:nvSpPr>
          <p:cNvPr id="4" name="Foliennummernplatzhalter 3"/>
          <p:cNvSpPr>
            <a:spLocks noGrp="1"/>
          </p:cNvSpPr>
          <p:nvPr>
            <p:ph type="sldNum" sz="quarter" idx="10"/>
          </p:nvPr>
        </p:nvSpPr>
        <p:spPr/>
        <p:txBody>
          <a:bodyPr/>
          <a:lstStyle/>
          <a:p>
            <a:fld id="{58C73D2C-B2A6-40CD-AD4A-13FAD23EE052}" type="slidenum">
              <a:rPr lang="de-AT" smtClean="0"/>
              <a:t>12</a:t>
            </a:fld>
            <a:endParaRPr lang="de-AT"/>
          </a:p>
        </p:txBody>
      </p:sp>
    </p:spTree>
    <p:extLst>
      <p:ext uri="{BB962C8B-B14F-4D97-AF65-F5344CB8AC3E}">
        <p14:creationId xmlns:p14="http://schemas.microsoft.com/office/powerpoint/2010/main" val="119146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facing a climate and – recently – a public health crisis, science communication itself has changed as well, formats and actors of science communication are diversifying – not only but mainly stimulated through new pathways of communication and digital media innovations (Bucchi &amp; Trench, 2021)</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13</a:t>
            </a:fld>
            <a:endParaRPr lang="de-DE"/>
          </a:p>
        </p:txBody>
      </p:sp>
    </p:spTree>
    <p:extLst>
      <p:ext uri="{BB962C8B-B14F-4D97-AF65-F5344CB8AC3E}">
        <p14:creationId xmlns:p14="http://schemas.microsoft.com/office/powerpoint/2010/main" val="1667080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Equally important for this lecture at hand is that science communication is increasingly seen “as culture” (Davies &amp; Horst,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instead of the functional, instrumental idea of communication </a:t>
            </a:r>
            <a:r>
              <a:rPr lang="en-US" sz="1200" i="1" kern="1200" dirty="0">
                <a:solidFill>
                  <a:schemeClr val="tx1"/>
                </a:solidFill>
                <a:effectLst/>
                <a:latin typeface="+mn-lt"/>
                <a:ea typeface="+mn-ea"/>
                <a:cs typeface="+mn-cs"/>
              </a:rPr>
              <a:t>of</a:t>
            </a:r>
            <a:r>
              <a:rPr lang="en-US" sz="1200" kern="1200" dirty="0">
                <a:solidFill>
                  <a:schemeClr val="tx1"/>
                </a:solidFill>
                <a:effectLst/>
                <a:latin typeface="+mn-lt"/>
                <a:ea typeface="+mn-ea"/>
                <a:cs typeface="+mn-cs"/>
              </a:rPr>
              <a:t> science, mentioned as dominating perspective in the science of science communication above,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increasingly authors focus on the creation of meaning and (common) sense.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this social-constructivist perspective, science communication is how particular societies or groups (rather than individual communicators) explain the world (Davies et al., 2019, p. 3). </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14</a:t>
            </a:fld>
            <a:endParaRPr lang="de-DE"/>
          </a:p>
        </p:txBody>
      </p:sp>
    </p:spTree>
    <p:extLst>
      <p:ext uri="{BB962C8B-B14F-4D97-AF65-F5344CB8AC3E}">
        <p14:creationId xmlns:p14="http://schemas.microsoft.com/office/powerpoint/2010/main" val="2286386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core of this idea is the </a:t>
            </a:r>
            <a:r>
              <a:rPr lang="en-US" sz="1200" i="1" kern="1200" dirty="0">
                <a:solidFill>
                  <a:schemeClr val="tx1"/>
                </a:solidFill>
                <a:effectLst/>
                <a:latin typeface="+mn-lt"/>
                <a:ea typeface="+mn-ea"/>
                <a:cs typeface="+mn-cs"/>
              </a:rPr>
              <a:t>presence of science in public conversations</a:t>
            </a:r>
            <a:r>
              <a:rPr lang="en-US" sz="1200" kern="1200" dirty="0">
                <a:solidFill>
                  <a:schemeClr val="tx1"/>
                </a:solidFill>
                <a:effectLst/>
                <a:latin typeface="+mn-lt"/>
                <a:ea typeface="+mn-ea"/>
                <a:cs typeface="+mn-cs"/>
              </a:rPr>
              <a:t> (Bauer, 2009).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15</a:t>
            </a:fld>
            <a:endParaRPr lang="de-DE"/>
          </a:p>
        </p:txBody>
      </p:sp>
    </p:spTree>
    <p:extLst>
      <p:ext uri="{BB962C8B-B14F-4D97-AF65-F5344CB8AC3E}">
        <p14:creationId xmlns:p14="http://schemas.microsoft.com/office/powerpoint/2010/main" val="3051799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Recently, Bucchi and Trench (2021) asked: how does society then talks about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this point, climate change and the question of how society talks about a changing environment and climate helps to answer this question.</a:t>
            </a:r>
            <a:r>
              <a:rPr lang="de-AT" dirty="0">
                <a:effectLst/>
              </a:rPr>
              <a:t> </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16</a:t>
            </a:fld>
            <a:endParaRPr lang="de-DE"/>
          </a:p>
        </p:txBody>
      </p:sp>
    </p:spTree>
    <p:extLst>
      <p:ext uri="{BB962C8B-B14F-4D97-AF65-F5344CB8AC3E}">
        <p14:creationId xmlns:p14="http://schemas.microsoft.com/office/powerpoint/2010/main" val="2770545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To</a:t>
            </a:r>
            <a:r>
              <a:rPr lang="de-DE" dirty="0"/>
              <a:t> </a:t>
            </a:r>
            <a:r>
              <a:rPr lang="de-DE" dirty="0" err="1"/>
              <a:t>understand</a:t>
            </a:r>
            <a:r>
              <a:rPr lang="de-DE" dirty="0"/>
              <a:t> </a:t>
            </a:r>
            <a:r>
              <a:rPr lang="de-DE" dirty="0" err="1"/>
              <a:t>what</a:t>
            </a:r>
            <a:r>
              <a:rPr lang="de-DE" dirty="0"/>
              <a:t> </a:t>
            </a:r>
            <a:r>
              <a:rPr lang="de-DE" dirty="0" err="1"/>
              <a:t>climate</a:t>
            </a:r>
            <a:r>
              <a:rPr lang="de-DE" dirty="0"/>
              <a:t> </a:t>
            </a:r>
            <a:r>
              <a:rPr lang="de-DE" dirty="0" err="1"/>
              <a:t>change</a:t>
            </a:r>
            <a:r>
              <a:rPr lang="de-DE" dirty="0"/>
              <a:t> </a:t>
            </a:r>
            <a:r>
              <a:rPr lang="de-DE" dirty="0" err="1"/>
              <a:t>and</a:t>
            </a:r>
            <a:r>
              <a:rPr lang="de-DE" dirty="0"/>
              <a:t> </a:t>
            </a:r>
            <a:r>
              <a:rPr lang="de-DE" dirty="0" err="1"/>
              <a:t>science</a:t>
            </a:r>
            <a:r>
              <a:rPr lang="de-DE" dirty="0"/>
              <a:t> </a:t>
            </a:r>
            <a:r>
              <a:rPr lang="de-DE" dirty="0" err="1"/>
              <a:t>communication</a:t>
            </a:r>
            <a:r>
              <a:rPr lang="de-DE" dirty="0"/>
              <a:t> </a:t>
            </a:r>
            <a:r>
              <a:rPr lang="de-DE" dirty="0" err="1"/>
              <a:t>is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differentiate</a:t>
            </a:r>
            <a:r>
              <a:rPr lang="de-DE" dirty="0"/>
              <a:t> </a:t>
            </a:r>
            <a:r>
              <a:rPr lang="de-DE" dirty="0" err="1"/>
              <a:t>between</a:t>
            </a:r>
            <a:r>
              <a:rPr lang="de-DE" dirty="0"/>
              <a:t> </a:t>
            </a:r>
            <a:r>
              <a:rPr lang="de-DE" dirty="0" err="1"/>
              <a:t>the</a:t>
            </a:r>
            <a:r>
              <a:rPr lang="de-DE" dirty="0"/>
              <a:t> </a:t>
            </a:r>
            <a:r>
              <a:rPr lang="de-DE" dirty="0" err="1"/>
              <a:t>idea</a:t>
            </a:r>
            <a:r>
              <a:rPr lang="de-DE" dirty="0"/>
              <a:t> </a:t>
            </a:r>
            <a:r>
              <a:rPr lang="de-DE" dirty="0" err="1"/>
              <a:t>of</a:t>
            </a:r>
            <a:r>
              <a:rPr lang="de-DE" dirty="0"/>
              <a:t> </a:t>
            </a:r>
            <a:r>
              <a:rPr lang="de-DE" dirty="0" err="1"/>
              <a:t>knowledge</a:t>
            </a:r>
            <a:r>
              <a:rPr lang="de-DE" dirty="0"/>
              <a:t> </a:t>
            </a:r>
            <a:r>
              <a:rPr lang="de-DE" dirty="0" err="1"/>
              <a:t>transfer</a:t>
            </a:r>
            <a:r>
              <a:rPr lang="de-DE" dirty="0"/>
              <a:t> via </a:t>
            </a:r>
            <a:r>
              <a:rPr lang="de-DE" dirty="0" err="1"/>
              <a:t>dissemination</a:t>
            </a:r>
            <a:r>
              <a:rPr lang="de-DE" dirty="0"/>
              <a:t> </a:t>
            </a:r>
            <a:r>
              <a:rPr lang="de-DE" dirty="0" err="1"/>
              <a:t>of</a:t>
            </a:r>
            <a:r>
              <a:rPr lang="de-DE" dirty="0"/>
              <a:t> </a:t>
            </a:r>
            <a:r>
              <a:rPr lang="de-DE" dirty="0" err="1"/>
              <a:t>facts</a:t>
            </a:r>
            <a:r>
              <a:rPr lang="de-DE" dirty="0"/>
              <a:t>, </a:t>
            </a:r>
            <a:r>
              <a:rPr lang="de-DE" dirty="0" err="1"/>
              <a:t>dialogue</a:t>
            </a:r>
            <a:r>
              <a:rPr lang="de-DE" dirty="0"/>
              <a:t> </a:t>
            </a:r>
            <a:r>
              <a:rPr lang="de-DE" dirty="0" err="1"/>
              <a:t>formats</a:t>
            </a:r>
            <a:r>
              <a:rPr lang="de-DE" dirty="0"/>
              <a:t> </a:t>
            </a:r>
            <a:r>
              <a:rPr lang="de-DE" dirty="0" err="1"/>
              <a:t>and</a:t>
            </a:r>
            <a:r>
              <a:rPr lang="de-DE" dirty="0"/>
              <a:t> </a:t>
            </a:r>
            <a:r>
              <a:rPr lang="de-DE" dirty="0" err="1"/>
              <a:t>participatory</a:t>
            </a:r>
            <a:r>
              <a:rPr lang="de-DE" dirty="0"/>
              <a:t> </a:t>
            </a:r>
            <a:r>
              <a:rPr lang="de-DE" dirty="0" err="1"/>
              <a:t>approaches</a:t>
            </a:r>
            <a:r>
              <a:rPr lang="de-DE" dirty="0"/>
              <a:t>. </a:t>
            </a:r>
          </a:p>
        </p:txBody>
      </p:sp>
      <p:sp>
        <p:nvSpPr>
          <p:cNvPr id="4" name="Foliennummernplatzhalter 3"/>
          <p:cNvSpPr>
            <a:spLocks noGrp="1"/>
          </p:cNvSpPr>
          <p:nvPr>
            <p:ph type="sldNum" sz="quarter" idx="10"/>
          </p:nvPr>
        </p:nvSpPr>
        <p:spPr/>
        <p:txBody>
          <a:bodyPr/>
          <a:lstStyle/>
          <a:p>
            <a:fld id="{83824780-DB00-4A87-AF52-AE94F8FBEF0E}" type="slidenum">
              <a:rPr lang="de-DE" smtClean="0"/>
              <a:pPr/>
              <a:t>17</a:t>
            </a:fld>
            <a:endParaRPr lang="de-DE"/>
          </a:p>
        </p:txBody>
      </p:sp>
    </p:spTree>
    <p:extLst>
      <p:ext uri="{BB962C8B-B14F-4D97-AF65-F5344CB8AC3E}">
        <p14:creationId xmlns:p14="http://schemas.microsoft.com/office/powerpoint/2010/main" val="2185914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 </a:t>
            </a:r>
            <a:r>
              <a:rPr lang="de-DE" dirty="0" err="1"/>
              <a:t>participatory</a:t>
            </a:r>
            <a:r>
              <a:rPr lang="de-DE" dirty="0"/>
              <a:t> </a:t>
            </a:r>
            <a:r>
              <a:rPr lang="de-DE" dirty="0" err="1"/>
              <a:t>perspective</a:t>
            </a:r>
            <a:r>
              <a:rPr lang="de-DE" dirty="0"/>
              <a:t> </a:t>
            </a:r>
            <a:r>
              <a:rPr lang="de-DE" dirty="0" err="1"/>
              <a:t>includes</a:t>
            </a:r>
            <a:r>
              <a:rPr lang="de-DE" dirty="0"/>
              <a:t> </a:t>
            </a:r>
            <a:r>
              <a:rPr lang="de-DE" dirty="0" err="1"/>
              <a:t>new</a:t>
            </a:r>
            <a:r>
              <a:rPr lang="de-DE" dirty="0"/>
              <a:t> </a:t>
            </a:r>
            <a:r>
              <a:rPr lang="de-DE" dirty="0" err="1"/>
              <a:t>ways</a:t>
            </a:r>
            <a:r>
              <a:rPr lang="de-DE" dirty="0"/>
              <a:t> </a:t>
            </a:r>
            <a:r>
              <a:rPr lang="de-DE" dirty="0" err="1"/>
              <a:t>of</a:t>
            </a:r>
            <a:r>
              <a:rPr lang="de-DE" dirty="0"/>
              <a:t> </a:t>
            </a:r>
            <a:r>
              <a:rPr lang="de-DE" dirty="0" err="1"/>
              <a:t>climate</a:t>
            </a:r>
            <a:r>
              <a:rPr lang="de-DE" dirty="0"/>
              <a:t> </a:t>
            </a:r>
            <a:r>
              <a:rPr lang="de-DE" dirty="0" err="1"/>
              <a:t>change</a:t>
            </a:r>
            <a:r>
              <a:rPr lang="de-DE" dirty="0"/>
              <a:t> </a:t>
            </a:r>
            <a:r>
              <a:rPr lang="de-DE" dirty="0" err="1"/>
              <a:t>education</a:t>
            </a:r>
            <a:r>
              <a:rPr lang="de-DE" dirty="0"/>
              <a:t> ...</a:t>
            </a:r>
          </a:p>
        </p:txBody>
      </p:sp>
      <p:sp>
        <p:nvSpPr>
          <p:cNvPr id="4" name="Foliennummernplatzhalter 3"/>
          <p:cNvSpPr>
            <a:spLocks noGrp="1"/>
          </p:cNvSpPr>
          <p:nvPr>
            <p:ph type="sldNum" sz="quarter" idx="10"/>
          </p:nvPr>
        </p:nvSpPr>
        <p:spPr/>
        <p:txBody>
          <a:bodyPr/>
          <a:lstStyle/>
          <a:p>
            <a:fld id="{83824780-DB00-4A87-AF52-AE94F8FBEF0E}" type="slidenum">
              <a:rPr lang="de-DE" smtClean="0"/>
              <a:pPr/>
              <a:t>18</a:t>
            </a:fld>
            <a:endParaRPr lang="de-DE"/>
          </a:p>
        </p:txBody>
      </p:sp>
    </p:spTree>
    <p:extLst>
      <p:ext uri="{BB962C8B-B14F-4D97-AF65-F5344CB8AC3E}">
        <p14:creationId xmlns:p14="http://schemas.microsoft.com/office/powerpoint/2010/main" val="1280633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Includes</a:t>
            </a:r>
            <a:r>
              <a:rPr lang="de-DE" dirty="0"/>
              <a:t> </a:t>
            </a:r>
            <a:r>
              <a:rPr lang="de-DE" dirty="0" err="1"/>
              <a:t>research</a:t>
            </a:r>
            <a:r>
              <a:rPr lang="de-DE" dirty="0"/>
              <a:t> on </a:t>
            </a:r>
            <a:r>
              <a:rPr lang="de-DE" dirty="0" err="1"/>
              <a:t>constructions</a:t>
            </a:r>
            <a:r>
              <a:rPr lang="de-DE" dirty="0"/>
              <a:t> </a:t>
            </a:r>
            <a:r>
              <a:rPr lang="de-DE" dirty="0" err="1"/>
              <a:t>of</a:t>
            </a:r>
            <a:r>
              <a:rPr lang="de-DE" dirty="0"/>
              <a:t> a </a:t>
            </a:r>
            <a:r>
              <a:rPr lang="de-DE" dirty="0" err="1"/>
              <a:t>crisis</a:t>
            </a:r>
            <a:r>
              <a:rPr lang="de-DE" dirty="0"/>
              <a:t> </a:t>
            </a:r>
            <a:r>
              <a:rPr lang="de-DE" dirty="0" err="1"/>
              <a:t>and</a:t>
            </a:r>
            <a:r>
              <a:rPr lang="de-DE" dirty="0"/>
              <a:t> </a:t>
            </a:r>
            <a:r>
              <a:rPr lang="de-DE" dirty="0" err="1"/>
              <a:t>possible</a:t>
            </a:r>
            <a:r>
              <a:rPr lang="de-DE" dirty="0"/>
              <a:t> </a:t>
            </a:r>
            <a:r>
              <a:rPr lang="de-DE" dirty="0" err="1"/>
              <a:t>solutions</a:t>
            </a:r>
            <a:r>
              <a:rPr lang="de-DE" dirty="0"/>
              <a:t> in </a:t>
            </a:r>
            <a:r>
              <a:rPr lang="de-DE" dirty="0" err="1"/>
              <a:t>childrens</a:t>
            </a:r>
            <a:r>
              <a:rPr lang="de-DE" dirty="0"/>
              <a:t> </a:t>
            </a:r>
            <a:r>
              <a:rPr lang="de-DE" dirty="0" err="1"/>
              <a:t>books</a:t>
            </a:r>
            <a:r>
              <a:rPr lang="de-DE" dirty="0"/>
              <a:t>...</a:t>
            </a:r>
          </a:p>
        </p:txBody>
      </p:sp>
      <p:sp>
        <p:nvSpPr>
          <p:cNvPr id="4" name="Foliennummernplatzhalter 3"/>
          <p:cNvSpPr>
            <a:spLocks noGrp="1"/>
          </p:cNvSpPr>
          <p:nvPr>
            <p:ph type="sldNum" sz="quarter" idx="10"/>
          </p:nvPr>
        </p:nvSpPr>
        <p:spPr/>
        <p:txBody>
          <a:bodyPr/>
          <a:lstStyle/>
          <a:p>
            <a:fld id="{83824780-DB00-4A87-AF52-AE94F8FBEF0E}" type="slidenum">
              <a:rPr lang="de-DE" smtClean="0"/>
              <a:pPr/>
              <a:t>19</a:t>
            </a:fld>
            <a:endParaRPr lang="de-DE"/>
          </a:p>
        </p:txBody>
      </p:sp>
    </p:spTree>
    <p:extLst>
      <p:ext uri="{BB962C8B-B14F-4D97-AF65-F5344CB8AC3E}">
        <p14:creationId xmlns:p14="http://schemas.microsoft.com/office/powerpoint/2010/main" val="132368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r>
              <a:rPr lang="de-DE" dirty="0"/>
              <a:t>Episode 1.2. will </a:t>
            </a:r>
            <a:r>
              <a:rPr lang="de-DE" dirty="0" err="1"/>
              <a:t>look</a:t>
            </a:r>
            <a:r>
              <a:rPr lang="de-DE" dirty="0"/>
              <a:t> at </a:t>
            </a:r>
            <a:r>
              <a:rPr lang="de-DE" dirty="0" err="1"/>
              <a:t>how</a:t>
            </a:r>
            <a:r>
              <a:rPr lang="de-DE" dirty="0"/>
              <a:t> (</a:t>
            </a:r>
            <a:r>
              <a:rPr lang="de-DE" dirty="0" err="1"/>
              <a:t>much</a:t>
            </a:r>
            <a:r>
              <a:rPr lang="de-DE" dirty="0"/>
              <a:t>) </a:t>
            </a:r>
            <a:r>
              <a:rPr lang="de-DE" dirty="0" err="1"/>
              <a:t>science</a:t>
            </a:r>
            <a:r>
              <a:rPr lang="de-DE" dirty="0"/>
              <a:t>, </a:t>
            </a:r>
            <a:r>
              <a:rPr lang="de-DE" dirty="0" err="1"/>
              <a:t>risk</a:t>
            </a:r>
            <a:r>
              <a:rPr lang="de-DE" dirty="0"/>
              <a:t> </a:t>
            </a:r>
            <a:r>
              <a:rPr lang="de-DE" dirty="0" err="1"/>
              <a:t>and</a:t>
            </a:r>
            <a:r>
              <a:rPr lang="de-DE" dirty="0"/>
              <a:t> </a:t>
            </a:r>
            <a:r>
              <a:rPr lang="de-DE" dirty="0" err="1"/>
              <a:t>climate</a:t>
            </a:r>
            <a:r>
              <a:rPr lang="de-DE" dirty="0"/>
              <a:t> </a:t>
            </a:r>
            <a:r>
              <a:rPr lang="de-DE" dirty="0" err="1"/>
              <a:t>change</a:t>
            </a:r>
            <a:r>
              <a:rPr lang="de-DE" dirty="0"/>
              <a:t> </a:t>
            </a:r>
            <a:r>
              <a:rPr lang="de-DE" dirty="0" err="1"/>
              <a:t>communication</a:t>
            </a:r>
            <a:r>
              <a:rPr lang="de-DE" dirty="0"/>
              <a:t> </a:t>
            </a:r>
            <a:r>
              <a:rPr lang="de-DE" dirty="0" err="1"/>
              <a:t>as</a:t>
            </a:r>
            <a:r>
              <a:rPr lang="de-DE" dirty="0"/>
              <a:t> </a:t>
            </a:r>
            <a:r>
              <a:rPr lang="de-DE" dirty="0" err="1"/>
              <a:t>disciplinary</a:t>
            </a:r>
            <a:r>
              <a:rPr lang="de-DE" dirty="0"/>
              <a:t> </a:t>
            </a:r>
            <a:r>
              <a:rPr lang="de-DE" dirty="0" err="1"/>
              <a:t>fields</a:t>
            </a:r>
            <a:r>
              <a:rPr lang="de-DE" dirty="0"/>
              <a:t> </a:t>
            </a:r>
            <a:r>
              <a:rPr lang="de-DE" dirty="0" err="1"/>
              <a:t>actually</a:t>
            </a:r>
            <a:r>
              <a:rPr lang="de-DE" dirty="0"/>
              <a:t> </a:t>
            </a:r>
            <a:r>
              <a:rPr lang="de-DE" dirty="0" err="1"/>
              <a:t>look</a:t>
            </a:r>
            <a:r>
              <a:rPr lang="de-DE" dirty="0"/>
              <a:t> at „</a:t>
            </a:r>
            <a:r>
              <a:rPr lang="de-DE" dirty="0" err="1"/>
              <a:t>sustainability</a:t>
            </a:r>
            <a:r>
              <a:rPr lang="de-DE" dirty="0"/>
              <a:t>“ </a:t>
            </a:r>
            <a:r>
              <a:rPr lang="de-DE" dirty="0" err="1"/>
              <a:t>as</a:t>
            </a:r>
            <a:r>
              <a:rPr lang="de-DE" dirty="0"/>
              <a:t> a </a:t>
            </a:r>
            <a:r>
              <a:rPr lang="de-DE" dirty="0" err="1"/>
              <a:t>new</a:t>
            </a:r>
            <a:r>
              <a:rPr lang="de-DE" dirty="0"/>
              <a:t> norm, a </a:t>
            </a:r>
            <a:r>
              <a:rPr lang="de-DE" dirty="0" err="1"/>
              <a:t>guiding</a:t>
            </a:r>
            <a:r>
              <a:rPr lang="de-DE" dirty="0"/>
              <a:t> </a:t>
            </a:r>
            <a:r>
              <a:rPr lang="de-DE" dirty="0" err="1"/>
              <a:t>principle</a:t>
            </a:r>
            <a:r>
              <a:rPr lang="de-DE" dirty="0"/>
              <a:t> </a:t>
            </a:r>
            <a:r>
              <a:rPr lang="de-DE" dirty="0" err="1"/>
              <a:t>for</a:t>
            </a:r>
            <a:r>
              <a:rPr lang="de-DE" dirty="0"/>
              <a:t> individual, </a:t>
            </a:r>
            <a:r>
              <a:rPr lang="de-DE" dirty="0" err="1"/>
              <a:t>organizational</a:t>
            </a:r>
            <a:r>
              <a:rPr lang="de-DE" dirty="0"/>
              <a:t> </a:t>
            </a:r>
            <a:r>
              <a:rPr lang="de-DE" dirty="0" err="1"/>
              <a:t>and</a:t>
            </a:r>
            <a:r>
              <a:rPr lang="de-DE" dirty="0"/>
              <a:t> </a:t>
            </a:r>
            <a:r>
              <a:rPr lang="de-DE" dirty="0" err="1"/>
              <a:t>societal</a:t>
            </a:r>
            <a:r>
              <a:rPr lang="de-DE" dirty="0"/>
              <a:t> </a:t>
            </a:r>
            <a:r>
              <a:rPr lang="de-DE" dirty="0" err="1"/>
              <a:t>action</a:t>
            </a:r>
            <a:endParaRPr lang="de-DE" dirty="0"/>
          </a:p>
        </p:txBody>
      </p:sp>
    </p:spTree>
    <p:extLst>
      <p:ext uri="{BB962C8B-B14F-4D97-AF65-F5344CB8AC3E}">
        <p14:creationId xmlns:p14="http://schemas.microsoft.com/office/powerpoint/2010/main" val="1917822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And</a:t>
            </a:r>
            <a:r>
              <a:rPr lang="de-DE" dirty="0"/>
              <a:t> </a:t>
            </a:r>
            <a:r>
              <a:rPr lang="de-DE" dirty="0" err="1"/>
              <a:t>includes</a:t>
            </a:r>
            <a:r>
              <a:rPr lang="de-DE" dirty="0"/>
              <a:t> </a:t>
            </a:r>
            <a:r>
              <a:rPr lang="de-DE" dirty="0" err="1"/>
              <a:t>art</a:t>
            </a:r>
            <a:r>
              <a:rPr lang="de-DE" dirty="0"/>
              <a:t>, </a:t>
            </a:r>
            <a:r>
              <a:rPr lang="de-DE" dirty="0" err="1"/>
              <a:t>creative</a:t>
            </a:r>
            <a:r>
              <a:rPr lang="de-DE" dirty="0"/>
              <a:t> </a:t>
            </a:r>
            <a:r>
              <a:rPr lang="de-DE" dirty="0" err="1"/>
              <a:t>writing</a:t>
            </a:r>
            <a:r>
              <a:rPr lang="de-DE" dirty="0"/>
              <a:t> </a:t>
            </a:r>
            <a:r>
              <a:rPr lang="de-DE" dirty="0" err="1"/>
              <a:t>and</a:t>
            </a:r>
            <a:r>
              <a:rPr lang="de-DE" dirty="0"/>
              <a:t> </a:t>
            </a:r>
            <a:r>
              <a:rPr lang="de-DE" dirty="0" err="1"/>
              <a:t>drama</a:t>
            </a:r>
            <a:r>
              <a:rPr lang="de-DE" dirty="0"/>
              <a:t> </a:t>
            </a:r>
          </a:p>
        </p:txBody>
      </p:sp>
      <p:sp>
        <p:nvSpPr>
          <p:cNvPr id="4" name="Foliennummernplatzhalter 3"/>
          <p:cNvSpPr>
            <a:spLocks noGrp="1"/>
          </p:cNvSpPr>
          <p:nvPr>
            <p:ph type="sldNum" sz="quarter" idx="10"/>
          </p:nvPr>
        </p:nvSpPr>
        <p:spPr/>
        <p:txBody>
          <a:bodyPr/>
          <a:lstStyle/>
          <a:p>
            <a:fld id="{83824780-DB00-4A87-AF52-AE94F8FBEF0E}" type="slidenum">
              <a:rPr lang="de-DE" smtClean="0"/>
              <a:pPr/>
              <a:t>20</a:t>
            </a:fld>
            <a:endParaRPr lang="de-DE"/>
          </a:p>
        </p:txBody>
      </p:sp>
    </p:spTree>
    <p:extLst>
      <p:ext uri="{BB962C8B-B14F-4D97-AF65-F5344CB8AC3E}">
        <p14:creationId xmlns:p14="http://schemas.microsoft.com/office/powerpoint/2010/main" val="437412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We</a:t>
            </a:r>
            <a:r>
              <a:rPr lang="de-DE" dirty="0"/>
              <a:t> also </a:t>
            </a:r>
            <a:r>
              <a:rPr lang="de-DE" dirty="0" err="1"/>
              <a:t>need</a:t>
            </a:r>
            <a:r>
              <a:rPr lang="de-DE" dirty="0"/>
              <a:t> </a:t>
            </a:r>
            <a:r>
              <a:rPr lang="de-DE" dirty="0" err="1"/>
              <a:t>to</a:t>
            </a:r>
            <a:r>
              <a:rPr lang="de-DE" dirty="0"/>
              <a:t> </a:t>
            </a:r>
            <a:r>
              <a:rPr lang="de-DE" dirty="0" err="1"/>
              <a:t>include</a:t>
            </a:r>
            <a:r>
              <a:rPr lang="de-DE" dirty="0"/>
              <a:t> </a:t>
            </a:r>
            <a:r>
              <a:rPr lang="de-DE" dirty="0" err="1"/>
              <a:t>co-creational</a:t>
            </a:r>
            <a:r>
              <a:rPr lang="de-DE" dirty="0"/>
              <a:t> </a:t>
            </a:r>
            <a:r>
              <a:rPr lang="de-DE" dirty="0" err="1"/>
              <a:t>approaches</a:t>
            </a:r>
            <a:r>
              <a:rPr lang="de-DE" dirty="0"/>
              <a:t>, </a:t>
            </a:r>
            <a:r>
              <a:rPr lang="de-DE" dirty="0" err="1"/>
              <a:t>social</a:t>
            </a:r>
            <a:r>
              <a:rPr lang="de-DE" dirty="0"/>
              <a:t> </a:t>
            </a:r>
            <a:r>
              <a:rPr lang="de-DE" dirty="0" err="1"/>
              <a:t>movements</a:t>
            </a:r>
            <a:r>
              <a:rPr lang="de-DE" dirty="0"/>
              <a:t> </a:t>
            </a:r>
            <a:r>
              <a:rPr lang="de-DE" dirty="0" err="1"/>
              <a:t>and</a:t>
            </a:r>
            <a:r>
              <a:rPr lang="de-DE" dirty="0"/>
              <a:t> </a:t>
            </a:r>
            <a:r>
              <a:rPr lang="de-DE" dirty="0" err="1"/>
              <a:t>the</a:t>
            </a:r>
            <a:r>
              <a:rPr lang="de-DE" dirty="0"/>
              <a:t> </a:t>
            </a:r>
            <a:r>
              <a:rPr lang="de-DE" dirty="0" err="1"/>
              <a:t>social</a:t>
            </a:r>
            <a:r>
              <a:rPr lang="de-DE" dirty="0"/>
              <a:t> </a:t>
            </a:r>
            <a:r>
              <a:rPr lang="de-DE" dirty="0" err="1"/>
              <a:t>construction</a:t>
            </a:r>
            <a:r>
              <a:rPr lang="de-DE" dirty="0"/>
              <a:t> </a:t>
            </a:r>
            <a:r>
              <a:rPr lang="de-DE" dirty="0" err="1"/>
              <a:t>of</a:t>
            </a:r>
            <a:r>
              <a:rPr lang="de-DE" dirty="0"/>
              <a:t> </a:t>
            </a:r>
            <a:r>
              <a:rPr lang="de-DE" dirty="0" err="1"/>
              <a:t>meaning</a:t>
            </a:r>
            <a:r>
              <a:rPr lang="de-DE" dirty="0"/>
              <a:t> in </a:t>
            </a:r>
            <a:r>
              <a:rPr lang="de-DE" dirty="0" err="1"/>
              <a:t>the</a:t>
            </a:r>
            <a:r>
              <a:rPr lang="de-DE" dirty="0"/>
              <a:t> </a:t>
            </a:r>
            <a:r>
              <a:rPr lang="de-DE" dirty="0" err="1"/>
              <a:t>public</a:t>
            </a:r>
            <a:r>
              <a:rPr lang="de-DE" dirty="0"/>
              <a:t> </a:t>
            </a:r>
            <a:r>
              <a:rPr lang="de-DE" dirty="0" err="1"/>
              <a:t>sphere</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21</a:t>
            </a:fld>
            <a:endParaRPr lang="de-DE"/>
          </a:p>
        </p:txBody>
      </p:sp>
    </p:spTree>
    <p:extLst>
      <p:ext uri="{BB962C8B-B14F-4D97-AF65-F5344CB8AC3E}">
        <p14:creationId xmlns:p14="http://schemas.microsoft.com/office/powerpoint/2010/main" val="768203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The </a:t>
            </a:r>
            <a:r>
              <a:rPr lang="de-DE" dirty="0" err="1"/>
              <a:t>challenge</a:t>
            </a:r>
            <a:r>
              <a:rPr lang="de-DE" dirty="0"/>
              <a:t>: </a:t>
            </a:r>
          </a:p>
        </p:txBody>
      </p:sp>
      <p:sp>
        <p:nvSpPr>
          <p:cNvPr id="4" name="Foliennummernplatzhalter 3"/>
          <p:cNvSpPr>
            <a:spLocks noGrp="1"/>
          </p:cNvSpPr>
          <p:nvPr>
            <p:ph type="sldNum" sz="quarter" idx="10"/>
          </p:nvPr>
        </p:nvSpPr>
        <p:spPr/>
        <p:txBody>
          <a:bodyPr/>
          <a:lstStyle/>
          <a:p>
            <a:fld id="{83824780-DB00-4A87-AF52-AE94F8FBEF0E}" type="slidenum">
              <a:rPr lang="de-DE" smtClean="0"/>
              <a:pPr/>
              <a:t>22</a:t>
            </a:fld>
            <a:endParaRPr lang="de-DE"/>
          </a:p>
        </p:txBody>
      </p:sp>
    </p:spTree>
    <p:extLst>
      <p:ext uri="{BB962C8B-B14F-4D97-AF65-F5344CB8AC3E}">
        <p14:creationId xmlns:p14="http://schemas.microsoft.com/office/powerpoint/2010/main" val="1328518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A science communication </a:t>
            </a:r>
            <a:r>
              <a:rPr lang="en-AU" dirty="0" err="1"/>
              <a:t>perspecive</a:t>
            </a:r>
            <a:r>
              <a:rPr lang="en-AU" dirty="0"/>
              <a:t> on climate change faces the challenge, that existing </a:t>
            </a:r>
            <a:r>
              <a:rPr lang="en-AU" dirty="0" err="1"/>
              <a:t>sicence</a:t>
            </a:r>
            <a:r>
              <a:rPr lang="en-AU" dirty="0"/>
              <a:t> communication can contribute to the question of how to tell the story about the “climate crisis” …</a:t>
            </a:r>
          </a:p>
          <a:p>
            <a:endParaRPr lang="en-AU" dirty="0"/>
          </a:p>
          <a:p>
            <a:r>
              <a:rPr lang="en-AU" dirty="0"/>
              <a:t>However it is challenged to develop new ideas for telling the </a:t>
            </a:r>
            <a:r>
              <a:rPr lang="en-AU" b="1" dirty="0"/>
              <a:t>new story, the sustainability story </a:t>
            </a:r>
            <a:r>
              <a:rPr lang="en-AU" dirty="0"/>
              <a:t>– which is not solely based on scientific facts, because it is about envisions the future, developing solutions for future problems and a long-term transformation process….</a:t>
            </a:r>
          </a:p>
        </p:txBody>
      </p:sp>
      <p:sp>
        <p:nvSpPr>
          <p:cNvPr id="4" name="Foliennummernplatzhalter 3"/>
          <p:cNvSpPr>
            <a:spLocks noGrp="1"/>
          </p:cNvSpPr>
          <p:nvPr>
            <p:ph type="sldNum" sz="quarter" idx="5"/>
          </p:nvPr>
        </p:nvSpPr>
        <p:spPr/>
        <p:txBody>
          <a:bodyPr/>
          <a:lstStyle/>
          <a:p>
            <a:fld id="{7E85A1D6-0B52-C640-A9D0-A89FE05D7C04}" type="slidenum">
              <a:rPr lang="en-US" smtClean="0"/>
              <a:t>23</a:t>
            </a:fld>
            <a:endParaRPr lang="en-US"/>
          </a:p>
        </p:txBody>
      </p:sp>
    </p:spTree>
    <p:extLst>
      <p:ext uri="{BB962C8B-B14F-4D97-AF65-F5344CB8AC3E}">
        <p14:creationId xmlns:p14="http://schemas.microsoft.com/office/powerpoint/2010/main" val="2118608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One first example: work of my colleagues Hoppe &amp; </a:t>
            </a:r>
            <a:r>
              <a:rPr lang="en-AU" dirty="0" err="1"/>
              <a:t>Wolling</a:t>
            </a:r>
            <a:r>
              <a:rPr lang="en-AU" dirty="0"/>
              <a:t> … </a:t>
            </a:r>
          </a:p>
        </p:txBody>
      </p:sp>
      <p:sp>
        <p:nvSpPr>
          <p:cNvPr id="4" name="Foliennummernplatzhalter 3"/>
          <p:cNvSpPr>
            <a:spLocks noGrp="1"/>
          </p:cNvSpPr>
          <p:nvPr>
            <p:ph type="sldNum" sz="quarter" idx="5"/>
          </p:nvPr>
        </p:nvSpPr>
        <p:spPr/>
        <p:txBody>
          <a:bodyPr/>
          <a:lstStyle/>
          <a:p>
            <a:fld id="{83824780-DB00-4A87-AF52-AE94F8FBEF0E}" type="slidenum">
              <a:rPr lang="de-DE" smtClean="0"/>
              <a:pPr/>
              <a:t>24</a:t>
            </a:fld>
            <a:endParaRPr lang="de-DE"/>
          </a:p>
        </p:txBody>
      </p:sp>
    </p:spTree>
    <p:extLst>
      <p:ext uri="{BB962C8B-B14F-4D97-AF65-F5344CB8AC3E}">
        <p14:creationId xmlns:p14="http://schemas.microsoft.com/office/powerpoint/2010/main" val="708341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Bringing in sustainability as framework to understand science &amp; CC communication – and to do it better</a:t>
            </a:r>
          </a:p>
        </p:txBody>
      </p:sp>
      <p:sp>
        <p:nvSpPr>
          <p:cNvPr id="4" name="Foliennummernplatzhalter 3"/>
          <p:cNvSpPr>
            <a:spLocks noGrp="1"/>
          </p:cNvSpPr>
          <p:nvPr>
            <p:ph type="sldNum" sz="quarter" idx="5"/>
          </p:nvPr>
        </p:nvSpPr>
        <p:spPr/>
        <p:txBody>
          <a:bodyPr/>
          <a:lstStyle/>
          <a:p>
            <a:fld id="{83824780-DB00-4A87-AF52-AE94F8FBEF0E}" type="slidenum">
              <a:rPr lang="de-DE" smtClean="0"/>
              <a:pPr/>
              <a:t>25</a:t>
            </a:fld>
            <a:endParaRPr lang="de-DE"/>
          </a:p>
        </p:txBody>
      </p:sp>
    </p:spTree>
    <p:extLst>
      <p:ext uri="{BB962C8B-B14F-4D97-AF65-F5344CB8AC3E}">
        <p14:creationId xmlns:p14="http://schemas.microsoft.com/office/powerpoint/2010/main" val="3984482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So what role does sustainability play in science &amp; climate change communication research? </a:t>
            </a:r>
          </a:p>
        </p:txBody>
      </p:sp>
      <p:sp>
        <p:nvSpPr>
          <p:cNvPr id="4" name="Foliennummernplatzhalter 3"/>
          <p:cNvSpPr>
            <a:spLocks noGrp="1"/>
          </p:cNvSpPr>
          <p:nvPr>
            <p:ph type="sldNum" sz="quarter" idx="5"/>
          </p:nvPr>
        </p:nvSpPr>
        <p:spPr/>
        <p:txBody>
          <a:bodyPr/>
          <a:lstStyle/>
          <a:p>
            <a:fld id="{83824780-DB00-4A87-AF52-AE94F8FBEF0E}" type="slidenum">
              <a:rPr lang="de-DE" smtClean="0"/>
              <a:pPr/>
              <a:t>26</a:t>
            </a:fld>
            <a:endParaRPr lang="de-DE"/>
          </a:p>
        </p:txBody>
      </p:sp>
    </p:spTree>
    <p:extLst>
      <p:ext uri="{BB962C8B-B14F-4D97-AF65-F5344CB8AC3E}">
        <p14:creationId xmlns:p14="http://schemas.microsoft.com/office/powerpoint/2010/main" val="700318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de-AT" sz="1200" b="0" i="0" u="none" strike="noStrike" kern="1200" dirty="0">
                <a:solidFill>
                  <a:schemeClr val="tx1"/>
                </a:solidFill>
                <a:effectLst/>
                <a:latin typeface="+mn-lt"/>
                <a:ea typeface="+mn-ea"/>
                <a:cs typeface="+mn-cs"/>
              </a:rPr>
              <a:t>XXX</a:t>
            </a:r>
          </a:p>
          <a:p>
            <a:endParaRPr lang="de-AT" sz="1200" b="0" i="0" u="none" strike="noStrike" kern="1200" dirty="0">
              <a:solidFill>
                <a:schemeClr val="tx1"/>
              </a:solidFill>
              <a:effectLst/>
              <a:latin typeface="+mn-lt"/>
              <a:ea typeface="+mn-ea"/>
              <a:cs typeface="+mn-cs"/>
            </a:endParaRPr>
          </a:p>
          <a:p>
            <a:r>
              <a:rPr lang="de-AT" sz="1200" b="0" i="0" u="none" strike="noStrike" kern="1200" dirty="0">
                <a:solidFill>
                  <a:schemeClr val="tx1"/>
                </a:solidFill>
                <a:effectLst/>
                <a:latin typeface="+mn-lt"/>
                <a:ea typeface="+mn-ea"/>
                <a:cs typeface="+mn-cs"/>
              </a:rPr>
              <a:t>So, on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surface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climate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about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educating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informing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warning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persuading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mobilizing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solving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critical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problem</a:t>
            </a:r>
            <a:r>
              <a:rPr lang="de-AT" sz="1200" b="0" i="0" u="none" strike="noStrike" kern="1200" dirty="0">
                <a:solidFill>
                  <a:schemeClr val="tx1"/>
                </a:solidFill>
                <a:effectLst/>
                <a:latin typeface="+mn-lt"/>
                <a:ea typeface="+mn-ea"/>
                <a:cs typeface="+mn-cs"/>
              </a:rPr>
              <a:t>. At a </a:t>
            </a:r>
            <a:r>
              <a:rPr lang="de-AT" sz="1200" b="0" i="0" u="none" strike="noStrike" kern="1200" dirty="0" err="1">
                <a:solidFill>
                  <a:schemeClr val="tx1"/>
                </a:solidFill>
                <a:effectLst/>
                <a:latin typeface="+mn-lt"/>
                <a:ea typeface="+mn-ea"/>
                <a:cs typeface="+mn-cs"/>
              </a:rPr>
              <a:t>deeper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level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climate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shaped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our</a:t>
            </a:r>
            <a:r>
              <a:rPr lang="de-AT" sz="1200" b="0" i="0" u="none" strike="noStrike" kern="1200" dirty="0">
                <a:solidFill>
                  <a:schemeClr val="tx1"/>
                </a:solidFill>
                <a:effectLst/>
                <a:latin typeface="+mn-lt"/>
                <a:ea typeface="+mn-ea"/>
                <a:cs typeface="+mn-cs"/>
              </a:rPr>
              <a:t> different </a:t>
            </a:r>
            <a:r>
              <a:rPr lang="de-AT" sz="1200" b="0" i="0" u="none" strike="noStrike" kern="1200" dirty="0" err="1">
                <a:solidFill>
                  <a:schemeClr val="tx1"/>
                </a:solidFill>
                <a:effectLst/>
                <a:latin typeface="+mn-lt"/>
                <a:ea typeface="+mn-ea"/>
                <a:cs typeface="+mn-cs"/>
              </a:rPr>
              <a:t>experiences</a:t>
            </a:r>
            <a:r>
              <a:rPr lang="de-AT" sz="1200" b="0" i="0" u="none" strike="noStrike" kern="1200" dirty="0">
                <a:solidFill>
                  <a:schemeClr val="tx1"/>
                </a:solidFill>
                <a:effectLst/>
                <a:latin typeface="+mn-lt"/>
                <a:ea typeface="+mn-ea"/>
                <a:cs typeface="+mn-cs"/>
              </a:rPr>
              <a:t>, mental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cultural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models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backgroud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underlying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values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worldviews</a:t>
            </a:r>
            <a:r>
              <a:rPr lang="de-AT" sz="1200" b="0" i="0" u="none" strike="noStrike" kern="1200" dirty="0">
                <a:solidFill>
                  <a:schemeClr val="tx1"/>
                </a:solidFill>
                <a:effectLst/>
                <a:latin typeface="+mn-lt"/>
                <a:ea typeface="+mn-ea"/>
                <a:cs typeface="+mn-cs"/>
              </a:rPr>
              <a:t>. </a:t>
            </a:r>
          </a:p>
          <a:p>
            <a:endParaRPr lang="de-AT" sz="1200" b="0" i="0" u="none" strike="noStrike" kern="1200" dirty="0">
              <a:solidFill>
                <a:schemeClr val="tx1"/>
              </a:solidFill>
              <a:effectLst/>
              <a:latin typeface="+mn-lt"/>
              <a:ea typeface="+mn-ea"/>
              <a:cs typeface="+mn-cs"/>
            </a:endParaRPr>
          </a:p>
          <a:p>
            <a:r>
              <a:rPr lang="de-AT" sz="1200" b="0" i="0" u="none" strike="noStrike" kern="1200" dirty="0">
                <a:solidFill>
                  <a:schemeClr val="tx1"/>
                </a:solidFill>
                <a:effectLst/>
                <a:latin typeface="+mn-lt"/>
                <a:ea typeface="+mn-ea"/>
                <a:cs typeface="+mn-cs"/>
              </a:rPr>
              <a:t>Early </a:t>
            </a:r>
            <a:r>
              <a:rPr lang="de-AT" sz="1200" b="0" i="0" u="none" strike="noStrike" kern="1200" dirty="0" err="1">
                <a:solidFill>
                  <a:schemeClr val="tx1"/>
                </a:solidFill>
                <a:effectLst/>
                <a:latin typeface="+mn-lt"/>
                <a:ea typeface="+mn-ea"/>
                <a:cs typeface="+mn-cs"/>
              </a:rPr>
              <a:t>scholars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described</a:t>
            </a:r>
            <a:r>
              <a:rPr lang="de-AT" sz="1200" b="0" i="0" u="none" strike="noStrike" kern="1200" dirty="0">
                <a:solidFill>
                  <a:schemeClr val="tx1"/>
                </a:solidFill>
                <a:effectLst/>
                <a:latin typeface="+mn-lt"/>
                <a:ea typeface="+mn-ea"/>
                <a:cs typeface="+mn-cs"/>
              </a:rPr>
              <a:t> a simple </a:t>
            </a:r>
            <a:r>
              <a:rPr lang="de-AT" sz="1200" b="0" i="0" u="none" strike="noStrike" kern="1200" dirty="0" err="1">
                <a:solidFill>
                  <a:schemeClr val="tx1"/>
                </a:solidFill>
                <a:effectLst/>
                <a:latin typeface="+mn-lt"/>
                <a:ea typeface="+mn-ea"/>
                <a:cs typeface="+mn-cs"/>
              </a:rPr>
              <a:t>transmission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model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comprised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 </a:t>
            </a:r>
            <a:r>
              <a:rPr lang="de-AT" sz="1200" b="0" i="0" u="none" strike="noStrike" kern="1200" dirty="0" err="1">
                <a:solidFill>
                  <a:schemeClr val="tx1"/>
                </a:solidFill>
                <a:effectLst/>
                <a:latin typeface="+mn-lt"/>
                <a:ea typeface="+mn-ea"/>
                <a:cs typeface="+mn-cs"/>
              </a:rPr>
              <a:t>messenger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transmits</a:t>
            </a:r>
            <a:r>
              <a:rPr lang="de-AT" sz="1200" b="0" i="0" u="none" strike="noStrike" kern="1200" dirty="0">
                <a:solidFill>
                  <a:schemeClr val="tx1"/>
                </a:solidFill>
                <a:effectLst/>
                <a:latin typeface="+mn-lt"/>
                <a:ea typeface="+mn-ea"/>
                <a:cs typeface="+mn-cs"/>
              </a:rPr>
              <a:t> a </a:t>
            </a:r>
            <a:r>
              <a:rPr lang="de-AT" sz="1200" b="0" i="0" u="none" strike="noStrike" kern="1200" dirty="0" err="1">
                <a:solidFill>
                  <a:schemeClr val="tx1"/>
                </a:solidFill>
                <a:effectLst/>
                <a:latin typeface="+mn-lt"/>
                <a:ea typeface="+mn-ea"/>
                <a:cs typeface="+mn-cs"/>
              </a:rPr>
              <a:t>message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through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particular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channels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specific</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audiences</a:t>
            </a:r>
            <a:r>
              <a:rPr lang="de-AT" sz="1200" b="0" i="0" u="none" strike="noStrike" kern="1200" dirty="0">
                <a:solidFill>
                  <a:schemeClr val="tx1"/>
                </a:solidFill>
                <a:effectLst/>
                <a:latin typeface="+mn-lt"/>
                <a:ea typeface="+mn-ea"/>
                <a:cs typeface="+mn-cs"/>
              </a:rPr>
              <a:t>. This simple </a:t>
            </a:r>
            <a:r>
              <a:rPr lang="de-AT" sz="1200" b="0" i="0" u="none" strike="noStrike" kern="1200" dirty="0" err="1">
                <a:solidFill>
                  <a:schemeClr val="tx1"/>
                </a:solidFill>
                <a:effectLst/>
                <a:latin typeface="+mn-lt"/>
                <a:ea typeface="+mn-ea"/>
                <a:cs typeface="+mn-cs"/>
              </a:rPr>
              <a:t>model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still </a:t>
            </a:r>
            <a:r>
              <a:rPr lang="de-AT" sz="1200" b="0" i="0" u="none" strike="noStrike" kern="1200" dirty="0" err="1">
                <a:solidFill>
                  <a:schemeClr val="tx1"/>
                </a:solidFill>
                <a:effectLst/>
                <a:latin typeface="+mn-lt"/>
                <a:ea typeface="+mn-ea"/>
                <a:cs typeface="+mn-cs"/>
              </a:rPr>
              <a:t>commonly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used</a:t>
            </a:r>
            <a:r>
              <a:rPr lang="de-AT" sz="1200" b="0" i="0" u="none" strike="noStrike" kern="1200" dirty="0">
                <a:solidFill>
                  <a:schemeClr val="tx1"/>
                </a:solidFill>
                <a:effectLst/>
                <a:latin typeface="+mn-lt"/>
                <a:ea typeface="+mn-ea"/>
                <a:cs typeface="+mn-cs"/>
              </a:rPr>
              <a:t> in </a:t>
            </a:r>
            <a:r>
              <a:rPr lang="de-AT" sz="1200" b="0" i="0" u="none" strike="noStrike" kern="1200" dirty="0" err="1">
                <a:solidFill>
                  <a:schemeClr val="tx1"/>
                </a:solidFill>
                <a:effectLst/>
                <a:latin typeface="+mn-lt"/>
                <a:ea typeface="+mn-ea"/>
                <a:cs typeface="+mn-cs"/>
              </a:rPr>
              <a:t>science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but </a:t>
            </a:r>
            <a:r>
              <a:rPr lang="de-AT" sz="1200" b="0" i="0" u="none" strike="noStrike" kern="1200" dirty="0" err="1">
                <a:solidFill>
                  <a:schemeClr val="tx1"/>
                </a:solidFill>
                <a:effectLst/>
                <a:latin typeface="+mn-lt"/>
                <a:ea typeface="+mn-ea"/>
                <a:cs typeface="+mn-cs"/>
              </a:rPr>
              <a:t>it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inherently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describes</a:t>
            </a:r>
            <a:r>
              <a:rPr lang="de-AT" sz="1200" b="0" i="0" u="none" strike="noStrike" kern="1200" dirty="0">
                <a:solidFill>
                  <a:schemeClr val="tx1"/>
                </a:solidFill>
                <a:effectLst/>
                <a:latin typeface="+mn-lt"/>
                <a:ea typeface="+mn-ea"/>
                <a:cs typeface="+mn-cs"/>
              </a:rPr>
              <a:t> a </a:t>
            </a:r>
            <a:r>
              <a:rPr lang="de-AT" sz="1200" b="0" i="0" u="none" strike="noStrike" kern="1200" dirty="0" err="1">
                <a:solidFill>
                  <a:schemeClr val="tx1"/>
                </a:solidFill>
                <a:effectLst/>
                <a:latin typeface="+mn-lt"/>
                <a:ea typeface="+mn-ea"/>
                <a:cs typeface="+mn-cs"/>
              </a:rPr>
              <a:t>one-way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process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often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assumes</a:t>
            </a:r>
            <a:r>
              <a:rPr lang="de-AT" sz="1200" b="0" i="0" u="none" strike="noStrike" kern="1200" dirty="0">
                <a:solidFill>
                  <a:schemeClr val="tx1"/>
                </a:solidFill>
                <a:effectLst/>
                <a:latin typeface="+mn-lt"/>
                <a:ea typeface="+mn-ea"/>
                <a:cs typeface="+mn-cs"/>
              </a:rPr>
              <a:t> a passive </a:t>
            </a:r>
            <a:r>
              <a:rPr lang="de-AT" sz="1200" b="0" i="0" u="none" strike="noStrike" kern="1200" dirty="0" err="1">
                <a:solidFill>
                  <a:schemeClr val="tx1"/>
                </a:solidFill>
                <a:effectLst/>
                <a:latin typeface="+mn-lt"/>
                <a:ea typeface="+mn-ea"/>
                <a:cs typeface="+mn-cs"/>
              </a:rPr>
              <a:t>audience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simply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receives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information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conveyed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message</a:t>
            </a:r>
            <a:r>
              <a:rPr lang="de-AT" sz="1200" b="0" i="0" u="none" strike="noStrike" kern="1200" dirty="0">
                <a:solidFill>
                  <a:schemeClr val="tx1"/>
                </a:solidFill>
                <a:effectLst/>
                <a:latin typeface="+mn-lt"/>
                <a:ea typeface="+mn-ea"/>
                <a:cs typeface="+mn-cs"/>
              </a:rPr>
              <a:t>. </a:t>
            </a:r>
          </a:p>
          <a:p>
            <a:endParaRPr lang="de-AT" sz="1200" b="0" i="0" u="none" strike="noStrike" kern="1200" dirty="0">
              <a:solidFill>
                <a:schemeClr val="tx1"/>
              </a:solidFill>
              <a:effectLst/>
              <a:latin typeface="+mn-lt"/>
              <a:ea typeface="+mn-ea"/>
              <a:cs typeface="+mn-cs"/>
            </a:endParaRPr>
          </a:p>
          <a:p>
            <a:r>
              <a:rPr lang="de-AT" sz="1200" b="0" i="0" u="none" strike="noStrike" kern="1200" dirty="0">
                <a:solidFill>
                  <a:schemeClr val="tx1"/>
                </a:solidFill>
                <a:effectLst/>
                <a:latin typeface="+mn-lt"/>
                <a:ea typeface="+mn-ea"/>
                <a:cs typeface="+mn-cs"/>
              </a:rPr>
              <a:t>More </a:t>
            </a:r>
            <a:r>
              <a:rPr lang="de-AT" sz="1200" b="0" i="0" u="none" strike="noStrike" kern="1200" dirty="0" err="1">
                <a:solidFill>
                  <a:schemeClr val="tx1"/>
                </a:solidFill>
                <a:effectLst/>
                <a:latin typeface="+mn-lt"/>
                <a:ea typeface="+mn-ea"/>
                <a:cs typeface="+mn-cs"/>
              </a:rPr>
              <a:t>recently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shown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scholars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have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recognized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that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transmission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model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knowledge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transfer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often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simplistic</a:t>
            </a:r>
            <a:r>
              <a:rPr lang="de-AT" sz="1200" b="0" i="0" u="none" strike="noStrike" kern="1200" dirty="0">
                <a:solidFill>
                  <a:schemeClr val="tx1"/>
                </a:solidFill>
                <a:effectLst/>
                <a:latin typeface="+mn-lt"/>
                <a:ea typeface="+mn-ea"/>
                <a:cs typeface="+mn-cs"/>
              </a:rPr>
              <a:t>. In </a:t>
            </a:r>
            <a:r>
              <a:rPr lang="de-AT" sz="1200" b="0" i="0" u="none" strike="noStrike" kern="1200" dirty="0" err="1">
                <a:solidFill>
                  <a:schemeClr val="tx1"/>
                </a:solidFill>
                <a:effectLst/>
                <a:latin typeface="+mn-lt"/>
                <a:ea typeface="+mn-ea"/>
                <a:cs typeface="+mn-cs"/>
              </a:rPr>
              <a:t>many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situations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there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are</a:t>
            </a:r>
            <a:r>
              <a:rPr lang="de-AT" sz="1200" b="0" i="0" u="none" strike="noStrike" kern="1200" dirty="0">
                <a:solidFill>
                  <a:schemeClr val="tx1"/>
                </a:solidFill>
                <a:effectLst/>
                <a:latin typeface="+mn-lt"/>
                <a:ea typeface="+mn-ea"/>
                <a:cs typeface="+mn-cs"/>
              </a:rPr>
              <a:t> a </a:t>
            </a:r>
            <a:r>
              <a:rPr lang="de-AT" sz="1200" b="0" i="0" u="none" strike="noStrike" kern="1200" dirty="0" err="1">
                <a:solidFill>
                  <a:schemeClr val="tx1"/>
                </a:solidFill>
                <a:effectLst/>
                <a:latin typeface="+mn-lt"/>
                <a:ea typeface="+mn-ea"/>
                <a:cs typeface="+mn-cs"/>
              </a:rPr>
              <a:t>variety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messengers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craft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transmit</a:t>
            </a:r>
            <a:r>
              <a:rPr lang="de-AT" sz="1200" b="0" i="0" u="none" strike="noStrike" kern="1200" dirty="0">
                <a:solidFill>
                  <a:schemeClr val="tx1"/>
                </a:solidFill>
                <a:effectLst/>
                <a:latin typeface="+mn-lt"/>
                <a:ea typeface="+mn-ea"/>
                <a:cs typeface="+mn-cs"/>
              </a:rPr>
              <a:t> different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sometimes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opposing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messages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through</a:t>
            </a:r>
            <a:r>
              <a:rPr lang="de-AT" sz="1200" b="0" i="0" u="none" strike="noStrike" kern="1200" dirty="0">
                <a:solidFill>
                  <a:schemeClr val="tx1"/>
                </a:solidFill>
                <a:effectLst/>
                <a:latin typeface="+mn-lt"/>
                <a:ea typeface="+mn-ea"/>
                <a:cs typeface="+mn-cs"/>
              </a:rPr>
              <a:t> an </a:t>
            </a:r>
            <a:r>
              <a:rPr lang="de-AT" sz="1200" b="0" i="0" u="none" strike="noStrike" kern="1200" dirty="0" err="1">
                <a:solidFill>
                  <a:schemeClr val="tx1"/>
                </a:solidFill>
                <a:effectLst/>
                <a:latin typeface="+mn-lt"/>
                <a:ea typeface="+mn-ea"/>
                <a:cs typeface="+mn-cs"/>
              </a:rPr>
              <a:t>ever-growing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number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complexity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channels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diverse </a:t>
            </a:r>
            <a:r>
              <a:rPr lang="de-AT" sz="1200" b="0" i="0" u="none" strike="noStrike" kern="1200" dirty="0" err="1">
                <a:solidFill>
                  <a:schemeClr val="tx1"/>
                </a:solidFill>
                <a:effectLst/>
                <a:latin typeface="+mn-lt"/>
                <a:ea typeface="+mn-ea"/>
                <a:cs typeface="+mn-cs"/>
              </a:rPr>
              <a:t>audiences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have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their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own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pre-existing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beliefs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attitudes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values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actively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interpret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construct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their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own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meanings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from</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messages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receive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which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they</a:t>
            </a:r>
            <a:r>
              <a:rPr lang="de-AT" sz="1200" b="0" i="0" u="none" strike="noStrike" kern="1200" dirty="0">
                <a:solidFill>
                  <a:schemeClr val="tx1"/>
                </a:solidFill>
                <a:effectLst/>
                <a:latin typeface="+mn-lt"/>
                <a:ea typeface="+mn-ea"/>
                <a:cs typeface="+mn-cs"/>
              </a:rPr>
              <a:t> in turn </a:t>
            </a:r>
            <a:r>
              <a:rPr lang="de-AT" sz="1200" b="0" i="0" u="none" strike="noStrike" kern="1200" dirty="0" err="1">
                <a:solidFill>
                  <a:schemeClr val="tx1"/>
                </a:solidFill>
                <a:effectLst/>
                <a:latin typeface="+mn-lt"/>
                <a:ea typeface="+mn-ea"/>
                <a:cs typeface="+mn-cs"/>
              </a:rPr>
              <a:t>communicate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through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their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own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networks</a:t>
            </a:r>
            <a:r>
              <a:rPr lang="de-AT" sz="1200" b="0" i="0" u="none" strike="noStrike" kern="1200" dirty="0">
                <a:solidFill>
                  <a:schemeClr val="tx1"/>
                </a:solidFill>
                <a:effectLst/>
                <a:latin typeface="+mn-lt"/>
                <a:ea typeface="+mn-ea"/>
                <a:cs typeface="+mn-cs"/>
              </a:rPr>
              <a:t>. </a:t>
            </a:r>
          </a:p>
          <a:p>
            <a:endParaRPr lang="de-AT" sz="1200" b="0" i="0" u="none" strike="noStrike" kern="1200" dirty="0">
              <a:solidFill>
                <a:schemeClr val="tx1"/>
              </a:solidFill>
              <a:effectLst/>
              <a:latin typeface="+mn-lt"/>
              <a:ea typeface="+mn-ea"/>
              <a:cs typeface="+mn-cs"/>
            </a:endParaRPr>
          </a:p>
          <a:p>
            <a:r>
              <a:rPr lang="de-AT" sz="1200" b="0" i="0" u="none" strike="noStrike" kern="1200" dirty="0">
                <a:solidFill>
                  <a:schemeClr val="tx1"/>
                </a:solidFill>
                <a:effectLst/>
                <a:latin typeface="+mn-lt"/>
                <a:ea typeface="+mn-ea"/>
                <a:cs typeface="+mn-cs"/>
              </a:rPr>
              <a:t>Thus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occurs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within</a:t>
            </a:r>
            <a:r>
              <a:rPr lang="de-AT" sz="1200" b="0" i="0" u="none" strike="noStrike" kern="1200" dirty="0">
                <a:solidFill>
                  <a:schemeClr val="tx1"/>
                </a:solidFill>
                <a:effectLst/>
                <a:latin typeface="+mn-lt"/>
                <a:ea typeface="+mn-ea"/>
                <a:cs typeface="+mn-cs"/>
              </a:rPr>
              <a:t> a </a:t>
            </a:r>
            <a:r>
              <a:rPr lang="de-AT" sz="1200" b="0" i="0" u="none" strike="noStrike" kern="1200" dirty="0" err="1">
                <a:solidFill>
                  <a:schemeClr val="tx1"/>
                </a:solidFill>
                <a:effectLst/>
                <a:latin typeface="+mn-lt"/>
                <a:ea typeface="+mn-ea"/>
                <a:cs typeface="+mn-cs"/>
              </a:rPr>
              <a:t>rich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highly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complex</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dynamic</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system</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individuals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organizations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institutions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with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sometimes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widely</a:t>
            </a:r>
            <a:r>
              <a:rPr lang="de-AT" sz="1200" b="0" i="0" u="none" strike="noStrike" kern="1200" dirty="0">
                <a:solidFill>
                  <a:schemeClr val="tx1"/>
                </a:solidFill>
                <a:effectLst/>
                <a:latin typeface="+mn-lt"/>
                <a:ea typeface="+mn-ea"/>
                <a:cs typeface="+mn-cs"/>
              </a:rPr>
              <a:t> divergent </a:t>
            </a:r>
            <a:r>
              <a:rPr lang="de-AT" sz="1200" b="0" i="0" u="none" strike="noStrike" kern="1200" dirty="0" err="1">
                <a:solidFill>
                  <a:schemeClr val="tx1"/>
                </a:solidFill>
                <a:effectLst/>
                <a:latin typeface="+mn-lt"/>
                <a:ea typeface="+mn-ea"/>
                <a:cs typeface="+mn-cs"/>
              </a:rPr>
              <a:t>knowledge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politics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cultures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through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these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dynamic</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processes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that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societies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develop</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climate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awareness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concern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resilience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action</a:t>
            </a:r>
            <a:r>
              <a:rPr lang="de-AT" sz="1200" b="0" i="0" u="none" strike="noStrike" kern="1200" dirty="0">
                <a:solidFill>
                  <a:schemeClr val="tx1"/>
                </a:solidFill>
                <a:effectLst/>
                <a:latin typeface="+mn-lt"/>
                <a:ea typeface="+mn-ea"/>
                <a:cs typeface="+mn-cs"/>
              </a:rPr>
              <a:t>.</a:t>
            </a:r>
          </a:p>
          <a:p>
            <a:endParaRPr lang="de-AT" sz="1200" b="0" i="0" u="none" strike="noStrike" kern="1200" dirty="0">
              <a:solidFill>
                <a:schemeClr val="tx1"/>
              </a:solidFill>
              <a:effectLst/>
              <a:latin typeface="+mn-lt"/>
              <a:ea typeface="+mn-ea"/>
              <a:cs typeface="+mn-cs"/>
            </a:endParaRPr>
          </a:p>
          <a:p>
            <a:r>
              <a:rPr lang="de-AT" sz="1200" b="0" i="0" u="none" strike="noStrike" kern="1200" dirty="0" err="1">
                <a:solidFill>
                  <a:schemeClr val="tx1"/>
                </a:solidFill>
                <a:effectLst/>
                <a:latin typeface="+mn-lt"/>
                <a:ea typeface="+mn-ea"/>
                <a:cs typeface="+mn-cs"/>
              </a:rPr>
              <a:t>Individuals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communities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societies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understand</a:t>
            </a:r>
            <a:r>
              <a:rPr lang="de-AT" sz="1200" b="0" i="0" u="none" strike="noStrike" kern="1200" dirty="0">
                <a:solidFill>
                  <a:schemeClr val="tx1"/>
                </a:solidFill>
                <a:effectLst/>
                <a:latin typeface="+mn-lt"/>
                <a:ea typeface="+mn-ea"/>
                <a:cs typeface="+mn-cs"/>
              </a:rPr>
              <a:t>, care,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act</a:t>
            </a:r>
            <a:r>
              <a:rPr lang="de-AT" sz="1200" b="0" i="0" u="none" strike="noStrike" kern="1200" dirty="0">
                <a:solidFill>
                  <a:schemeClr val="tx1"/>
                </a:solidFill>
                <a:effectLst/>
                <a:latin typeface="+mn-lt"/>
                <a:ea typeface="+mn-ea"/>
                <a:cs typeface="+mn-cs"/>
              </a:rPr>
              <a:t> on </a:t>
            </a:r>
            <a:r>
              <a:rPr lang="de-AT" sz="1200" b="0" i="0" u="none" strike="noStrike" kern="1200" dirty="0" err="1">
                <a:solidFill>
                  <a:schemeClr val="tx1"/>
                </a:solidFill>
                <a:effectLst/>
                <a:latin typeface="+mn-lt"/>
                <a:ea typeface="+mn-ea"/>
                <a:cs typeface="+mn-cs"/>
              </a:rPr>
              <a:t>climate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through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their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with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other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people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Here</a:t>
            </a:r>
            <a:r>
              <a:rPr lang="de-AT" sz="1200" b="0" i="0" u="none" strike="noStrike" kern="1200" dirty="0">
                <a:solidFill>
                  <a:schemeClr val="tx1"/>
                </a:solidFill>
                <a:effectLst/>
                <a:latin typeface="+mn-lt"/>
                <a:ea typeface="+mn-ea"/>
                <a:cs typeface="+mn-cs"/>
              </a:rPr>
              <a:t>, environmental </a:t>
            </a:r>
            <a:r>
              <a:rPr lang="de-AT" sz="1200" b="0" i="0" u="none" strike="noStrike" kern="1200" dirty="0" err="1">
                <a:solidFill>
                  <a:schemeClr val="tx1"/>
                </a:solidFill>
                <a:effectLst/>
                <a:latin typeface="+mn-lt"/>
                <a:ea typeface="+mn-ea"/>
                <a:cs typeface="+mn-cs"/>
              </a:rPr>
              <a:t>studies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environmental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another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discipline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that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offers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new</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perspectives</a:t>
            </a:r>
            <a:r>
              <a:rPr lang="de-AT" sz="1200" b="0" i="0" u="none" strike="noStrike" kern="1200" dirty="0">
                <a:solidFill>
                  <a:schemeClr val="tx1"/>
                </a:solidFill>
                <a:effectLst/>
                <a:latin typeface="+mn-lt"/>
                <a:ea typeface="+mn-ea"/>
                <a:cs typeface="+mn-cs"/>
              </a:rPr>
              <a:t> in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intersection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communication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media</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society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environment</a:t>
            </a:r>
            <a:r>
              <a:rPr lang="de-AT" sz="1200" b="0" i="0" u="none" strike="noStrike" kern="1200" dirty="0">
                <a:solidFill>
                  <a:schemeClr val="tx1"/>
                </a:solidFill>
                <a:effectLst/>
                <a:latin typeface="+mn-lt"/>
                <a:ea typeface="+mn-ea"/>
                <a:cs typeface="+mn-cs"/>
              </a:rPr>
              <a:t>.</a:t>
            </a: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27</a:t>
            </a:fld>
            <a:endParaRPr lang="de-DE"/>
          </a:p>
        </p:txBody>
      </p:sp>
    </p:spTree>
    <p:extLst>
      <p:ext uri="{BB962C8B-B14F-4D97-AF65-F5344CB8AC3E}">
        <p14:creationId xmlns:p14="http://schemas.microsoft.com/office/powerpoint/2010/main" val="927309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28</a:t>
            </a:fld>
            <a:endParaRPr lang="de-DE"/>
          </a:p>
        </p:txBody>
      </p:sp>
    </p:spTree>
    <p:extLst>
      <p:ext uri="{BB962C8B-B14F-4D97-AF65-F5344CB8AC3E}">
        <p14:creationId xmlns:p14="http://schemas.microsoft.com/office/powerpoint/2010/main" val="99199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406581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a:t>
            </a:r>
            <a:r>
              <a:rPr lang="de-DE" dirty="0" err="1"/>
              <a:t>this</a:t>
            </a:r>
            <a:r>
              <a:rPr lang="de-DE" dirty="0"/>
              <a:t> </a:t>
            </a:r>
            <a:r>
              <a:rPr lang="de-DE" dirty="0" err="1"/>
              <a:t>episode</a:t>
            </a:r>
            <a:r>
              <a:rPr lang="de-DE" dirty="0"/>
              <a:t> ... </a:t>
            </a:r>
          </a:p>
        </p:txBody>
      </p:sp>
      <p:sp>
        <p:nvSpPr>
          <p:cNvPr id="4" name="Foliennummernplatzhalter 3"/>
          <p:cNvSpPr>
            <a:spLocks noGrp="1"/>
          </p:cNvSpPr>
          <p:nvPr>
            <p:ph type="sldNum" sz="quarter" idx="10"/>
          </p:nvPr>
        </p:nvSpPr>
        <p:spPr/>
        <p:txBody>
          <a:bodyPr/>
          <a:lstStyle/>
          <a:p>
            <a:fld id="{83824780-DB00-4A87-AF52-AE94F8FBEF0E}" type="slidenum">
              <a:rPr lang="de-DE" smtClean="0"/>
              <a:pPr/>
              <a:t>4</a:t>
            </a:fld>
            <a:endParaRPr lang="de-DE"/>
          </a:p>
        </p:txBody>
      </p:sp>
    </p:spTree>
    <p:extLst>
      <p:ext uri="{BB962C8B-B14F-4D97-AF65-F5344CB8AC3E}">
        <p14:creationId xmlns:p14="http://schemas.microsoft.com/office/powerpoint/2010/main" val="254441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Deforestation, species extinction, biodiversity loss, wildlife trafficking, extreme weather events, energy production, environmental justice and racism … and the related changing climate are just a few of the “risks” and “threats” that people around the world hear and talk about. </a:t>
            </a:r>
          </a:p>
          <a:p>
            <a:endParaRPr lang="en-AU" dirty="0"/>
          </a:p>
          <a:p>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5</a:t>
            </a:fld>
            <a:endParaRPr lang="de-DE"/>
          </a:p>
        </p:txBody>
      </p:sp>
    </p:spTree>
    <p:extLst>
      <p:ext uri="{BB962C8B-B14F-4D97-AF65-F5344CB8AC3E}">
        <p14:creationId xmlns:p14="http://schemas.microsoft.com/office/powerpoint/2010/main" val="266859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err="1">
                <a:solidFill>
                  <a:schemeClr val="tx1"/>
                </a:solidFill>
                <a:effectLst/>
                <a:latin typeface="+mn-lt"/>
                <a:ea typeface="+mn-ea"/>
                <a:cs typeface="+mn-cs"/>
              </a:rPr>
              <a:t>Climate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refers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long</a:t>
            </a:r>
            <a:r>
              <a:rPr lang="de-AT" sz="1200" b="0" i="0" u="none" strike="noStrike" kern="1200" dirty="0">
                <a:solidFill>
                  <a:schemeClr val="tx1"/>
                </a:solidFill>
                <a:effectLst/>
                <a:latin typeface="+mn-lt"/>
                <a:ea typeface="+mn-ea"/>
                <a:cs typeface="+mn-cs"/>
              </a:rPr>
              <a:t>-term </a:t>
            </a:r>
            <a:r>
              <a:rPr lang="de-AT" sz="1200" b="0" i="0" u="none" strike="noStrike" kern="1200" dirty="0" err="1">
                <a:solidFill>
                  <a:schemeClr val="tx1"/>
                </a:solidFill>
                <a:effectLst/>
                <a:latin typeface="+mn-lt"/>
                <a:ea typeface="+mn-ea"/>
                <a:cs typeface="+mn-cs"/>
              </a:rPr>
              <a:t>shifts</a:t>
            </a:r>
            <a:r>
              <a:rPr lang="de-AT" sz="1200" b="0" i="0" u="none" strike="noStrike" kern="1200" dirty="0">
                <a:solidFill>
                  <a:schemeClr val="tx1"/>
                </a:solidFill>
                <a:effectLst/>
                <a:latin typeface="+mn-lt"/>
                <a:ea typeface="+mn-ea"/>
                <a:cs typeface="+mn-cs"/>
              </a:rPr>
              <a:t> in </a:t>
            </a:r>
            <a:r>
              <a:rPr lang="de-AT" sz="1200" b="0" i="0" u="none" strike="noStrike" kern="1200" dirty="0" err="1">
                <a:solidFill>
                  <a:schemeClr val="tx1"/>
                </a:solidFill>
                <a:effectLst/>
                <a:latin typeface="+mn-lt"/>
                <a:ea typeface="+mn-ea"/>
                <a:cs typeface="+mn-cs"/>
              </a:rPr>
              <a:t>temperatures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weather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patterns</a:t>
            </a:r>
            <a:r>
              <a:rPr lang="de-AT" sz="1200" b="0" i="0" u="none" strike="noStrike" kern="1200" dirty="0">
                <a:solidFill>
                  <a:schemeClr val="tx1"/>
                </a:solidFill>
                <a:effectLst/>
                <a:latin typeface="+mn-lt"/>
                <a:ea typeface="+mn-ea"/>
                <a:cs typeface="+mn-cs"/>
              </a:rPr>
              <a:t>. These </a:t>
            </a:r>
            <a:r>
              <a:rPr lang="de-AT" sz="1200" b="0" i="0" u="none" strike="noStrike" kern="1200" dirty="0" err="1">
                <a:solidFill>
                  <a:schemeClr val="tx1"/>
                </a:solidFill>
                <a:effectLst/>
                <a:latin typeface="+mn-lt"/>
                <a:ea typeface="+mn-ea"/>
                <a:cs typeface="+mn-cs"/>
              </a:rPr>
              <a:t>shifts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may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natural</a:t>
            </a:r>
            <a:r>
              <a:rPr lang="de-AT" sz="1200" b="0" i="0" u="none" strike="noStrike" kern="1200" dirty="0">
                <a:solidFill>
                  <a:schemeClr val="tx1"/>
                </a:solidFill>
                <a:effectLst/>
                <a:latin typeface="+mn-lt"/>
                <a:ea typeface="+mn-ea"/>
                <a:cs typeface="+mn-cs"/>
              </a:rPr>
              <a:t>, but </a:t>
            </a:r>
            <a:r>
              <a:rPr lang="de-AT" sz="1200" b="0" i="0" u="none" strike="noStrike" kern="1200" dirty="0" err="1">
                <a:solidFill>
                  <a:schemeClr val="tx1"/>
                </a:solidFill>
                <a:effectLst/>
                <a:latin typeface="+mn-lt"/>
                <a:ea typeface="+mn-ea"/>
                <a:cs typeface="+mn-cs"/>
              </a:rPr>
              <a:t>since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1800s, human </a:t>
            </a:r>
            <a:r>
              <a:rPr lang="de-AT" sz="1200" b="0" i="0" u="none" strike="noStrike" kern="1200" dirty="0" err="1">
                <a:solidFill>
                  <a:schemeClr val="tx1"/>
                </a:solidFill>
                <a:effectLst/>
                <a:latin typeface="+mn-lt"/>
                <a:ea typeface="+mn-ea"/>
                <a:cs typeface="+mn-cs"/>
              </a:rPr>
              <a:t>activities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have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been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main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driver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climate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change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primarily</a:t>
            </a:r>
            <a:r>
              <a:rPr lang="de-AT" sz="1200" b="0" i="0" u="none" strike="noStrike" kern="1200" dirty="0">
                <a:solidFill>
                  <a:schemeClr val="tx1"/>
                </a:solidFill>
                <a:effectLst/>
                <a:latin typeface="+mn-lt"/>
                <a:ea typeface="+mn-ea"/>
                <a:cs typeface="+mn-cs"/>
              </a:rPr>
              <a:t> due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burning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of</a:t>
            </a:r>
            <a:r>
              <a:rPr lang="de-AT" sz="1200" b="0" i="0" u="none" strike="noStrike" kern="1200" dirty="0">
                <a:solidFill>
                  <a:schemeClr val="tx1"/>
                </a:solidFill>
                <a:effectLst/>
                <a:latin typeface="+mn-lt"/>
                <a:ea typeface="+mn-ea"/>
                <a:cs typeface="+mn-cs"/>
              </a:rPr>
              <a:t> fossil </a:t>
            </a:r>
            <a:r>
              <a:rPr lang="de-AT" sz="1200" b="0" i="0" u="none" strike="noStrike" kern="1200" dirty="0" err="1">
                <a:solidFill>
                  <a:schemeClr val="tx1"/>
                </a:solidFill>
                <a:effectLst/>
                <a:latin typeface="+mn-lt"/>
                <a:ea typeface="+mn-ea"/>
                <a:cs typeface="+mn-cs"/>
              </a:rPr>
              <a:t>fuels</a:t>
            </a:r>
            <a:r>
              <a:rPr lang="de-AT" sz="1200" b="0" i="0" u="none" strike="noStrike" kern="1200" dirty="0">
                <a:solidFill>
                  <a:schemeClr val="tx1"/>
                </a:solidFill>
                <a:effectLst/>
                <a:latin typeface="+mn-lt"/>
                <a:ea typeface="+mn-ea"/>
                <a:cs typeface="+mn-cs"/>
              </a:rPr>
              <a:t> (like </a:t>
            </a:r>
            <a:r>
              <a:rPr lang="de-AT" sz="1200" b="0" i="0" u="none" strike="noStrike" kern="1200" dirty="0" err="1">
                <a:solidFill>
                  <a:schemeClr val="tx1"/>
                </a:solidFill>
                <a:effectLst/>
                <a:latin typeface="+mn-lt"/>
                <a:ea typeface="+mn-ea"/>
                <a:cs typeface="+mn-cs"/>
              </a:rPr>
              <a:t>coal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oil</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and</a:t>
            </a:r>
            <a:r>
              <a:rPr lang="de-AT" sz="1200" b="0" i="0" u="none" strike="noStrike" kern="1200" dirty="0">
                <a:solidFill>
                  <a:schemeClr val="tx1"/>
                </a:solidFill>
                <a:effectLst/>
                <a:latin typeface="+mn-lt"/>
                <a:ea typeface="+mn-ea"/>
                <a:cs typeface="+mn-cs"/>
              </a:rPr>
              <a:t> gas), </a:t>
            </a:r>
            <a:r>
              <a:rPr lang="de-AT" sz="1200" b="0" i="0" u="none" strike="noStrike" kern="1200" dirty="0" err="1">
                <a:solidFill>
                  <a:schemeClr val="tx1"/>
                </a:solidFill>
                <a:effectLst/>
                <a:latin typeface="+mn-lt"/>
                <a:ea typeface="+mn-ea"/>
                <a:cs typeface="+mn-cs"/>
              </a:rPr>
              <a:t>which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produces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heat-trapping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gases</a:t>
            </a:r>
            <a:r>
              <a:rPr lang="de-AT" sz="1200" b="0" i="0" u="none" strike="noStrike" kern="1200" dirty="0">
                <a:solidFill>
                  <a:schemeClr val="tx1"/>
                </a:solidFill>
                <a:effectLst/>
                <a:latin typeface="+mn-lt"/>
                <a:ea typeface="+mn-ea"/>
                <a:cs typeface="+mn-cs"/>
              </a:rPr>
              <a:t>.</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6</a:t>
            </a:fld>
            <a:endParaRPr lang="de-DE"/>
          </a:p>
        </p:txBody>
      </p:sp>
    </p:spTree>
    <p:extLst>
      <p:ext uri="{BB962C8B-B14F-4D97-AF65-F5344CB8AC3E}">
        <p14:creationId xmlns:p14="http://schemas.microsoft.com/office/powerpoint/2010/main" val="167039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Primarily</a:t>
            </a:r>
            <a:r>
              <a:rPr lang="de-DE" dirty="0"/>
              <a:t> Problem </a:t>
            </a:r>
            <a:r>
              <a:rPr lang="de-DE" dirty="0" err="1"/>
              <a:t>of</a:t>
            </a:r>
            <a:r>
              <a:rPr lang="de-DE" dirty="0"/>
              <a:t> </a:t>
            </a:r>
            <a:r>
              <a:rPr lang="de-DE" dirty="0" err="1"/>
              <a:t>technology</a:t>
            </a:r>
            <a:r>
              <a:rPr lang="de-DE" dirty="0"/>
              <a:t> – </a:t>
            </a:r>
            <a:r>
              <a:rPr lang="de-DE" dirty="0" err="1"/>
              <a:t>economics</a:t>
            </a:r>
            <a:r>
              <a:rPr lang="de-DE" dirty="0"/>
              <a:t> </a:t>
            </a:r>
            <a:r>
              <a:rPr lang="de-DE" dirty="0" err="1"/>
              <a:t>and</a:t>
            </a:r>
            <a:r>
              <a:rPr lang="de-DE" dirty="0"/>
              <a:t> </a:t>
            </a:r>
            <a:r>
              <a:rPr lang="de-DE" dirty="0" err="1"/>
              <a:t>public</a:t>
            </a:r>
            <a:r>
              <a:rPr lang="de-DE" dirty="0"/>
              <a:t> </a:t>
            </a:r>
            <a:r>
              <a:rPr lang="de-DE" dirty="0" err="1"/>
              <a:t>policy</a:t>
            </a:r>
            <a:r>
              <a:rPr lang="de-DE" dirty="0"/>
              <a:t> &amp; </a:t>
            </a:r>
            <a:r>
              <a:rPr lang="de-DE" dirty="0" err="1"/>
              <a:t>result</a:t>
            </a:r>
            <a:r>
              <a:rPr lang="de-DE" dirty="0"/>
              <a:t> </a:t>
            </a:r>
            <a:r>
              <a:rPr lang="de-DE" dirty="0" err="1"/>
              <a:t>of</a:t>
            </a:r>
            <a:r>
              <a:rPr lang="de-DE" dirty="0"/>
              <a:t> </a:t>
            </a:r>
            <a:r>
              <a:rPr lang="de-DE" dirty="0" err="1"/>
              <a:t>social</a:t>
            </a:r>
            <a:r>
              <a:rPr lang="de-DE" dirty="0"/>
              <a:t> </a:t>
            </a:r>
            <a:r>
              <a:rPr lang="de-DE" dirty="0" err="1"/>
              <a:t>ecologies</a:t>
            </a:r>
            <a:r>
              <a:rPr lang="de-DE" dirty="0"/>
              <a:t> </a:t>
            </a:r>
            <a:r>
              <a:rPr lang="de-DE" dirty="0" err="1"/>
              <a:t>that</a:t>
            </a:r>
            <a:r>
              <a:rPr lang="de-DE" dirty="0"/>
              <a:t> </a:t>
            </a:r>
            <a:r>
              <a:rPr lang="de-DE" dirty="0" err="1"/>
              <a:t>are</a:t>
            </a:r>
            <a:r>
              <a:rPr lang="de-DE" dirty="0"/>
              <a:t> </a:t>
            </a:r>
            <a:r>
              <a:rPr lang="de-DE" dirty="0" err="1"/>
              <a:t>dysfunctional</a:t>
            </a:r>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7</a:t>
            </a:fld>
            <a:endParaRPr lang="de-DE"/>
          </a:p>
        </p:txBody>
      </p:sp>
    </p:spTree>
    <p:extLst>
      <p:ext uri="{BB962C8B-B14F-4D97-AF65-F5344CB8AC3E}">
        <p14:creationId xmlns:p14="http://schemas.microsoft.com/office/powerpoint/2010/main" val="196478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People learn about these issues in a number of ways … Including </a:t>
            </a:r>
          </a:p>
          <a:p>
            <a:pPr marL="171450" indent="-171450">
              <a:buFontTx/>
              <a:buChar char="-"/>
            </a:pPr>
            <a:r>
              <a:rPr lang="en-AU" dirty="0"/>
              <a:t>personal experience</a:t>
            </a:r>
          </a:p>
          <a:p>
            <a:pPr marL="171450" indent="-171450">
              <a:buFontTx/>
              <a:buChar char="-"/>
            </a:pPr>
            <a:r>
              <a:rPr lang="en-AU" dirty="0"/>
              <a:t>Town hall meetings</a:t>
            </a:r>
          </a:p>
          <a:p>
            <a:pPr marL="171450" indent="-171450">
              <a:buFontTx/>
              <a:buChar char="-"/>
            </a:pPr>
            <a:r>
              <a:rPr lang="en-AU" dirty="0"/>
              <a:t>Newspapers</a:t>
            </a:r>
          </a:p>
          <a:p>
            <a:pPr marL="171450" indent="-171450">
              <a:buFontTx/>
              <a:buChar char="-"/>
            </a:pPr>
            <a:r>
              <a:rPr lang="en-AU" dirty="0"/>
              <a:t>TV</a:t>
            </a:r>
          </a:p>
          <a:p>
            <a:pPr marL="171450" indent="-171450">
              <a:buFontTx/>
              <a:buChar char="-"/>
            </a:pPr>
            <a:r>
              <a:rPr lang="en-AU" dirty="0"/>
              <a:t>Films</a:t>
            </a:r>
          </a:p>
          <a:p>
            <a:pPr marL="171450" indent="-171450">
              <a:buFontTx/>
              <a:buChar char="-"/>
            </a:pPr>
            <a:r>
              <a:rPr lang="en-AU" dirty="0"/>
              <a:t>Bowling alleys</a:t>
            </a:r>
          </a:p>
          <a:p>
            <a:pPr marL="171450" indent="-171450">
              <a:buFontTx/>
              <a:buChar char="-"/>
            </a:pPr>
            <a:r>
              <a:rPr lang="en-AU" dirty="0"/>
              <a:t>Social media and</a:t>
            </a:r>
          </a:p>
          <a:p>
            <a:pPr marL="171450" indent="-171450">
              <a:buFontTx/>
              <a:buChar char="-"/>
            </a:pPr>
            <a:r>
              <a:rPr lang="en-AU" dirty="0"/>
              <a:t>Classrooms</a:t>
            </a:r>
          </a:p>
          <a:p>
            <a:pPr marL="171450" indent="-171450">
              <a:buFontTx/>
              <a:buChar char="-"/>
            </a:pPr>
            <a:r>
              <a:rPr lang="en-AU" dirty="0"/>
              <a:t>Social movements, demonstrations, strikes</a:t>
            </a:r>
          </a:p>
          <a:p>
            <a:pPr marL="171450" indent="-171450">
              <a:buFontTx/>
              <a:buChar char="-"/>
            </a:pPr>
            <a:endParaRPr lang="en-AU" dirty="0"/>
          </a:p>
          <a:p>
            <a:pPr marL="171450" indent="-171450">
              <a:buFontTx/>
              <a:buChar char="-"/>
            </a:pPr>
            <a:r>
              <a:rPr lang="en-AU" dirty="0"/>
              <a:t>The communication of environmental and nature-related issues, whether it takes place in the form of mediated messages, interpersonal channels or direct experience, shapes &amp; reshapes our understanding of such issues and the stakeholders involved</a:t>
            </a:r>
          </a:p>
          <a:p>
            <a:pPr marL="171450" indent="-171450">
              <a:buFontTx/>
              <a:buChar char="-"/>
            </a:pPr>
            <a:endParaRPr lang="en-AU" dirty="0"/>
          </a:p>
          <a:p>
            <a:pPr marL="171450" indent="-171450">
              <a:buFontTx/>
              <a:buChar char="-"/>
            </a:pP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8</a:t>
            </a:fld>
            <a:endParaRPr lang="de-DE"/>
          </a:p>
        </p:txBody>
      </p:sp>
    </p:spTree>
    <p:extLst>
      <p:ext uri="{BB962C8B-B14F-4D97-AF65-F5344CB8AC3E}">
        <p14:creationId xmlns:p14="http://schemas.microsoft.com/office/powerpoint/2010/main" val="86909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Politicians, </a:t>
            </a:r>
            <a:r>
              <a:rPr lang="en-AU" dirty="0" err="1"/>
              <a:t>Indigineous</a:t>
            </a:r>
            <a:r>
              <a:rPr lang="en-AU" dirty="0"/>
              <a:t> populations, journalists, environmental activists, industry representatives, scientists and other actors create and negotiate meaning about those environmental issues and other, non-human species. </a:t>
            </a:r>
          </a:p>
        </p:txBody>
      </p:sp>
      <p:sp>
        <p:nvSpPr>
          <p:cNvPr id="4" name="Foliennummernplatzhalter 3"/>
          <p:cNvSpPr>
            <a:spLocks noGrp="1"/>
          </p:cNvSpPr>
          <p:nvPr>
            <p:ph type="sldNum" sz="quarter" idx="5"/>
          </p:nvPr>
        </p:nvSpPr>
        <p:spPr/>
        <p:txBody>
          <a:bodyPr/>
          <a:lstStyle/>
          <a:p>
            <a:fld id="{83824780-DB00-4A87-AF52-AE94F8FBEF0E}" type="slidenum">
              <a:rPr lang="de-DE" smtClean="0"/>
              <a:pPr/>
              <a:t>9</a:t>
            </a:fld>
            <a:endParaRPr lang="de-DE"/>
          </a:p>
        </p:txBody>
      </p:sp>
    </p:spTree>
    <p:extLst>
      <p:ext uri="{BB962C8B-B14F-4D97-AF65-F5344CB8AC3E}">
        <p14:creationId xmlns:p14="http://schemas.microsoft.com/office/powerpoint/2010/main" val="708905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Communication</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Dr. habil Franzisca Weder</a:t>
            </a:r>
            <a:endParaRPr lang="en-GB" sz="16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School of Communication and Arts</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The University of Queensland, Brisbane, Australia</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872690CA-ED1D-934F-A80A-88CD72B4D9CF}"/>
              </a:ext>
            </a:extLst>
          </p:cNvPr>
          <p:cNvSpPr>
            <a:spLocks noGrp="1"/>
          </p:cNvSpPr>
          <p:nvPr>
            <p:ph type="dt" sz="half" idx="10"/>
          </p:nvPr>
        </p:nvSpPr>
        <p:spPr/>
        <p:txBody>
          <a:bodyPr/>
          <a:lstStyle>
            <a:lvl1pPr>
              <a:defRPr/>
            </a:lvl1pPr>
          </a:lstStyle>
          <a:p>
            <a:pPr>
              <a:defRPr/>
            </a:pPr>
            <a:fld id="{532A5982-92A0-5E4F-B40F-2577F2B23547}" type="datetimeFigureOut">
              <a:rPr lang="de-DE"/>
              <a:pPr>
                <a:defRPr/>
              </a:pPr>
              <a:t>29.08.2023</a:t>
            </a:fld>
            <a:endParaRPr lang="de-DE"/>
          </a:p>
        </p:txBody>
      </p:sp>
      <p:sp>
        <p:nvSpPr>
          <p:cNvPr id="5" name="Fußzeilenplatzhalter 4">
            <a:extLst>
              <a:ext uri="{FF2B5EF4-FFF2-40B4-BE49-F238E27FC236}">
                <a16:creationId xmlns:a16="http://schemas.microsoft.com/office/drawing/2014/main" id="{AB25A7F7-D3C5-584E-A067-31A11C39F83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9E365D1-A03C-B840-A118-22FD52954E7E}"/>
              </a:ext>
            </a:extLst>
          </p:cNvPr>
          <p:cNvSpPr>
            <a:spLocks noGrp="1"/>
          </p:cNvSpPr>
          <p:nvPr>
            <p:ph type="sldNum" sz="quarter" idx="12"/>
          </p:nvPr>
        </p:nvSpPr>
        <p:spPr/>
        <p:txBody>
          <a:bodyPr/>
          <a:lstStyle>
            <a:lvl1pPr>
              <a:defRPr/>
            </a:lvl1pPr>
          </a:lstStyle>
          <a:p>
            <a:pPr>
              <a:defRPr/>
            </a:pPr>
            <a:fld id="{7C9BD44F-D1C6-0244-B228-366A9D9940A4}" type="slidenum">
              <a:rPr lang="de-DE" altLang="de-DE"/>
              <a:pPr>
                <a:defRPr/>
              </a:pPr>
              <a:t>‹Nr.›</a:t>
            </a:fld>
            <a:endParaRPr lang="de-DE" altLang="de-DE"/>
          </a:p>
        </p:txBody>
      </p:sp>
    </p:spTree>
    <p:extLst>
      <p:ext uri="{BB962C8B-B14F-4D97-AF65-F5344CB8AC3E}">
        <p14:creationId xmlns:p14="http://schemas.microsoft.com/office/powerpoint/2010/main" val="125989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tint val="75000"/>
                  </a:schemeClr>
                </a:solidFill>
                <a:effectLst/>
                <a:latin typeface="+mn-lt"/>
                <a:ea typeface="+mn-ea"/>
                <a:cs typeface="+mn-cs"/>
              </a:rPr>
              <a:t>Sustainability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tint val="75000"/>
                  </a:schemeClr>
                </a:solidFill>
                <a:effectLst/>
                <a:latin typeface="Verdana" panose="020B0604030504040204" pitchFamily="34" charset="0"/>
                <a:ea typeface="Verdana" panose="020B0604030504040204" pitchFamily="34" charset="0"/>
                <a:cs typeface="+mn-cs"/>
              </a:rPr>
              <a:t>Disciplines and key terminology </a:t>
            </a:r>
            <a:r>
              <a:rPr kumimoji="0" lang="en-GB" sz="1000" b="0" i="0" u="none" strike="noStrike" kern="1200" cap="none" spc="0" normalizeH="0" baseline="0" noProof="0" dirty="0" smtClean="0">
                <a:ln>
                  <a:noFill/>
                </a:ln>
                <a:solidFill>
                  <a:schemeClr val="tx1">
                    <a:tint val="75000"/>
                  </a:schemeClr>
                </a:solidFill>
                <a:effectLst/>
                <a:uLnTx/>
                <a:uFillTx/>
                <a:latin typeface="Verdana" panose="020B0604030504040204" pitchFamily="34" charset="0"/>
                <a:ea typeface="Verdana" panose="020B0604030504040204" pitchFamily="34" charset="0"/>
                <a:cs typeface="+mn-cs"/>
              </a:rPr>
              <a:t>• Lesson 02: Science Communication / Risk Communication</a:t>
            </a:r>
            <a:endParaRPr kumimoji="0" lang="en-GB" sz="1000" b="0" i="0" u="none" strike="noStrike" kern="1200" cap="none" spc="0" normalizeH="0" baseline="0" noProof="0" dirty="0">
              <a:ln>
                <a:noFill/>
              </a:ln>
              <a:solidFill>
                <a:schemeClr val="tx1">
                  <a:tint val="75000"/>
                </a:schemeClr>
              </a:solidFill>
              <a:effectLst/>
              <a:uLnTx/>
              <a:uFillTx/>
              <a:latin typeface="Verdana" panose="020B0604030504040204" pitchFamily="34" charset="0"/>
              <a:ea typeface="Verdana" panose="020B0604030504040204" pitchFamily="34" charset="0"/>
              <a:cs typeface="+mn-cs"/>
            </a:endParaRP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7"/>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8"/>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 id="2147483674" r:id="rId5"/>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2.png"/><Relationship Id="rId7" Type="http://schemas.openxmlformats.org/officeDocument/2006/relationships/diagramQuickStyle" Target="../diagrams/quickStyle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3.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sz="quarter"/>
          </p:nvPr>
        </p:nvSpPr>
        <p:spPr/>
        <p:txBody>
          <a:bodyPr/>
          <a:lstStyle/>
          <a:p>
            <a:r>
              <a:rPr lang="en-GB" dirty="0" smtClean="0"/>
              <a:t>Disciplines </a:t>
            </a:r>
            <a:r>
              <a:rPr lang="en-GB" dirty="0" smtClean="0"/>
              <a:t>/ Key Terminology</a:t>
            </a:r>
            <a:endParaRPr lang="en-GB" dirty="0">
              <a:solidFill>
                <a:schemeClr val="bg1"/>
              </a:solidFill>
            </a:endParaRPr>
          </a:p>
        </p:txBody>
      </p:sp>
      <p:sp>
        <p:nvSpPr>
          <p:cNvPr id="10" name="Untertitel 9"/>
          <p:cNvSpPr>
            <a:spLocks noGrp="1"/>
          </p:cNvSpPr>
          <p:nvPr>
            <p:ph type="subTitle" sz="quarter" idx="1"/>
          </p:nvPr>
        </p:nvSpPr>
        <p:spPr/>
        <p:txBody>
          <a:bodyPr>
            <a:normAutofit/>
          </a:bodyPr>
          <a:lstStyle/>
          <a:p>
            <a:r>
              <a:rPr lang="en-GB" dirty="0" smtClean="0"/>
              <a:t>Lesson </a:t>
            </a:r>
            <a:r>
              <a:rPr lang="en-GB" dirty="0" smtClean="0">
                <a:solidFill>
                  <a:schemeClr val="bg1"/>
                </a:solidFill>
              </a:rPr>
              <a:t>02: Science Communication / Risk Communication</a:t>
            </a:r>
          </a:p>
          <a:p>
            <a:endParaRPr lang="en-GB" dirty="0">
              <a:solidFill>
                <a:schemeClr val="bg1"/>
              </a:solidFill>
            </a:endParaRPr>
          </a:p>
        </p:txBody>
      </p:sp>
    </p:spTree>
    <p:extLst>
      <p:ext uri="{BB962C8B-B14F-4D97-AF65-F5344CB8AC3E}">
        <p14:creationId xmlns:p14="http://schemas.microsoft.com/office/powerpoint/2010/main" val="42875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A. A </a:t>
            </a:r>
            <a:r>
              <a:rPr lang="en-GB" dirty="0" smtClean="0"/>
              <a:t>c</a:t>
            </a:r>
            <a:r>
              <a:rPr lang="en-GB" dirty="0" smtClean="0">
                <a:solidFill>
                  <a:schemeClr val="bg1"/>
                </a:solidFill>
              </a:rPr>
              <a:t>hanging</a:t>
            </a:r>
            <a:r>
              <a:rPr lang="de-DE" dirty="0" smtClean="0">
                <a:solidFill>
                  <a:schemeClr val="bg1"/>
                </a:solidFill>
              </a:rPr>
              <a:t> </a:t>
            </a:r>
            <a:r>
              <a:rPr lang="de-DE" dirty="0" err="1"/>
              <a:t>c</a:t>
            </a:r>
            <a:r>
              <a:rPr lang="de-DE" dirty="0" err="1">
                <a:solidFill>
                  <a:schemeClr val="bg1"/>
                </a:solidFill>
              </a:rPr>
              <a:t>limate</a:t>
            </a:r>
            <a:endParaRPr lang="de-DE" dirty="0">
              <a:solidFill>
                <a:schemeClr val="bg1"/>
              </a:solidFill>
            </a:endParaRP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457200" indent="-457200">
              <a:spcBef>
                <a:spcPts val="1200"/>
              </a:spcBef>
              <a:buAutoNum type="alphaUcPeriod"/>
            </a:pPr>
            <a:r>
              <a:rPr lang="de-DE" dirty="0"/>
              <a:t>xxx</a:t>
            </a:r>
          </a:p>
          <a:p>
            <a:pPr marL="0" indent="0">
              <a:spcBef>
                <a:spcPts val="1200"/>
              </a:spcBef>
              <a:buNone/>
            </a:pPr>
            <a:endParaRPr lang="de-DE" dirty="0"/>
          </a:p>
        </p:txBody>
      </p:sp>
      <p:pic>
        <p:nvPicPr>
          <p:cNvPr id="33794" name="Picture 2" descr="yt3.ggpht.com/ytc/AKedOLTdb-rNKVRwCgYTEBvfVAqpN...">
            <a:extLst>
              <a:ext uri="{FF2B5EF4-FFF2-40B4-BE49-F238E27FC236}">
                <a16:creationId xmlns:a16="http://schemas.microsoft.com/office/drawing/2014/main" id="{1D39AB17-9C45-A448-BBAC-CA3C6DBBE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552" y="1260504"/>
            <a:ext cx="5240318" cy="524031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76DE6ADE-8129-9E40-B5B4-B4777976E8C2}"/>
              </a:ext>
            </a:extLst>
          </p:cNvPr>
          <p:cNvSpPr txBox="1"/>
          <p:nvPr/>
        </p:nvSpPr>
        <p:spPr>
          <a:xfrm>
            <a:off x="6744072" y="1930633"/>
            <a:ext cx="4032448" cy="4247317"/>
          </a:xfrm>
          <a:prstGeom prst="rect">
            <a:avLst/>
          </a:prstGeom>
          <a:noFill/>
        </p:spPr>
        <p:txBody>
          <a:bodyPr wrap="square" rtlCol="0">
            <a:sp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Scientific facts:</a:t>
            </a:r>
          </a:p>
          <a:p>
            <a:endParaRPr lang="en-GB" dirty="0" smtClean="0">
              <a:latin typeface="Verdana" panose="020B0604030504040204" pitchFamily="34" charset="0"/>
              <a:ea typeface="Verdana" panose="020B0604030504040204" pitchFamily="34" charset="0"/>
              <a:cs typeface="Verdana" panose="020B0604030504040204" pitchFamily="34" charset="0"/>
            </a:endParaRPr>
          </a:p>
          <a:p>
            <a:r>
              <a:rPr lang="en-GB" b="1" dirty="0" smtClean="0">
                <a:latin typeface="Verdana" panose="020B0604030504040204" pitchFamily="34" charset="0"/>
                <a:ea typeface="Verdana" panose="020B0604030504040204" pitchFamily="34" charset="0"/>
                <a:cs typeface="Verdana" panose="020B0604030504040204" pitchFamily="34" charset="0"/>
              </a:rPr>
              <a:t>Observed warming of the Earth's surface</a:t>
            </a:r>
          </a:p>
          <a:p>
            <a:endParaRPr lang="en-GB" b="1" dirty="0" smtClean="0">
              <a:latin typeface="Verdana" panose="020B0604030504040204" pitchFamily="34" charset="0"/>
              <a:ea typeface="Verdana" panose="020B0604030504040204" pitchFamily="34" charset="0"/>
              <a:cs typeface="Verdana" panose="020B0604030504040204" pitchFamily="34" charset="0"/>
            </a:endParaRPr>
          </a:p>
          <a:p>
            <a:r>
              <a:rPr lang="en-GB" b="1" dirty="0" smtClean="0">
                <a:latin typeface="Verdana" panose="020B0604030504040204" pitchFamily="34" charset="0"/>
                <a:ea typeface="Verdana" panose="020B0604030504040204" pitchFamily="34" charset="0"/>
                <a:cs typeface="Verdana" panose="020B0604030504040204" pitchFamily="34" charset="0"/>
              </a:rPr>
              <a:t>Attribution of observed warming to human activities</a:t>
            </a:r>
          </a:p>
          <a:p>
            <a:endParaRPr lang="en-GB" dirty="0" smtClean="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In detail: </a:t>
            </a:r>
          </a:p>
          <a:p>
            <a:pPr marL="285750" indent="-285750">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Projected increases in future global mean temperature, </a:t>
            </a:r>
          </a:p>
          <a:p>
            <a:pPr marL="285750" indent="-285750">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rising sea levels, and </a:t>
            </a:r>
          </a:p>
          <a:p>
            <a:pPr marL="285750" indent="-285750">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increased frequency of heat waves. </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6" name="Textfeld 5">
            <a:extLst>
              <a:ext uri="{FF2B5EF4-FFF2-40B4-BE49-F238E27FC236}">
                <a16:creationId xmlns:a16="http://schemas.microsoft.com/office/drawing/2014/main" id="{68163F2F-D54E-B24E-A729-AF9A640BC62D}"/>
              </a:ext>
            </a:extLst>
          </p:cNvPr>
          <p:cNvSpPr txBox="1"/>
          <p:nvPr/>
        </p:nvSpPr>
        <p:spPr>
          <a:xfrm rot="16200000">
            <a:off x="-153764" y="5106090"/>
            <a:ext cx="2448272" cy="246221"/>
          </a:xfrm>
          <a:prstGeom prst="rect">
            <a:avLst/>
          </a:prstGeom>
          <a:noFill/>
        </p:spPr>
        <p:txBody>
          <a:bodyPr wrap="square" rtlCol="0">
            <a:spAutoFit/>
          </a:bodyPr>
          <a:lstStyle/>
          <a:p>
            <a:r>
              <a:rPr lang="en-AU" sz="1000" dirty="0"/>
              <a:t>Source: </a:t>
            </a:r>
            <a:r>
              <a:rPr lang="en-AU" sz="1000" dirty="0" smtClean="0"/>
              <a:t>www.ipcc.ch</a:t>
            </a:r>
            <a:endParaRPr lang="en-AU" sz="1000" dirty="0"/>
          </a:p>
        </p:txBody>
      </p:sp>
    </p:spTree>
    <p:extLst>
      <p:ext uri="{BB962C8B-B14F-4D97-AF65-F5344CB8AC3E}">
        <p14:creationId xmlns:p14="http://schemas.microsoft.com/office/powerpoint/2010/main" val="153183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GB" dirty="0" smtClean="0">
                <a:solidFill>
                  <a:schemeClr val="bg1"/>
                </a:solidFill>
              </a:rPr>
              <a:t>A. A </a:t>
            </a:r>
            <a:r>
              <a:rPr lang="en-GB" dirty="0" smtClean="0"/>
              <a:t>c</a:t>
            </a:r>
            <a:r>
              <a:rPr lang="en-GB" dirty="0" smtClean="0">
                <a:solidFill>
                  <a:schemeClr val="bg1"/>
                </a:solidFill>
              </a:rPr>
              <a:t>hanging </a:t>
            </a:r>
            <a:r>
              <a:rPr lang="en-GB" dirty="0" smtClean="0"/>
              <a:t>c</a:t>
            </a:r>
            <a:r>
              <a:rPr lang="en-GB" dirty="0" smtClean="0">
                <a:solidFill>
                  <a:schemeClr val="bg1"/>
                </a:solidFill>
              </a:rPr>
              <a:t>limate</a:t>
            </a:r>
            <a:endParaRPr lang="en-GB" dirty="0">
              <a:solidFill>
                <a:schemeClr val="bg1"/>
              </a:solidFill>
            </a:endParaRPr>
          </a:p>
        </p:txBody>
      </p:sp>
      <p:sp>
        <p:nvSpPr>
          <p:cNvPr id="2" name="Textfeld 1">
            <a:extLst>
              <a:ext uri="{FF2B5EF4-FFF2-40B4-BE49-F238E27FC236}">
                <a16:creationId xmlns:a16="http://schemas.microsoft.com/office/drawing/2014/main" id="{76DE6ADE-8129-9E40-B5B4-B4777976E8C2}"/>
              </a:ext>
            </a:extLst>
          </p:cNvPr>
          <p:cNvSpPr txBox="1"/>
          <p:nvPr/>
        </p:nvSpPr>
        <p:spPr>
          <a:xfrm>
            <a:off x="9480376" y="3245045"/>
            <a:ext cx="2855640" cy="646331"/>
          </a:xfrm>
          <a:prstGeom prst="rect">
            <a:avLst/>
          </a:prstGeom>
          <a:noFill/>
        </p:spPr>
        <p:txBody>
          <a:bodyPr wrap="square" rtlCol="0">
            <a:sp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Do we (want to) understand this?</a:t>
            </a:r>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4" name="Grafik 3">
            <a:extLst>
              <a:ext uri="{FF2B5EF4-FFF2-40B4-BE49-F238E27FC236}">
                <a16:creationId xmlns:a16="http://schemas.microsoft.com/office/drawing/2014/main" id="{CDD479BD-C542-094C-B55F-72E94D203929}"/>
              </a:ext>
            </a:extLst>
          </p:cNvPr>
          <p:cNvPicPr>
            <a:picLocks noChangeAspect="1"/>
          </p:cNvPicPr>
          <p:nvPr/>
        </p:nvPicPr>
        <p:blipFill>
          <a:blip r:embed="rId3">
            <a:biLevel thresh="50000"/>
          </a:blip>
          <a:stretch>
            <a:fillRect/>
          </a:stretch>
        </p:blipFill>
        <p:spPr>
          <a:xfrm>
            <a:off x="2836032" y="1204768"/>
            <a:ext cx="5373216" cy="5373216"/>
          </a:xfrm>
          <a:prstGeom prst="rect">
            <a:avLst/>
          </a:prstGeom>
        </p:spPr>
      </p:pic>
    </p:spTree>
    <p:extLst>
      <p:ext uri="{BB962C8B-B14F-4D97-AF65-F5344CB8AC3E}">
        <p14:creationId xmlns:p14="http://schemas.microsoft.com/office/powerpoint/2010/main" val="53912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3673163" y="2057400"/>
            <a:ext cx="6671838" cy="3046863"/>
          </a:xfrm>
          <a:prstGeom prst="ellipse">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4171499416"/>
              </p:ext>
            </p:extLst>
          </p:nvPr>
        </p:nvGraphicFramePr>
        <p:xfrm>
          <a:off x="-1136178" y="1647964"/>
          <a:ext cx="10771496" cy="4657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lstStyle/>
          <a:p>
            <a:r>
              <a:rPr lang="de-DE" dirty="0"/>
              <a:t>B. Science Communication</a:t>
            </a:r>
          </a:p>
        </p:txBody>
      </p:sp>
      <p:sp>
        <p:nvSpPr>
          <p:cNvPr id="5" name="Textfeld 4"/>
          <p:cNvSpPr txBox="1"/>
          <p:nvPr/>
        </p:nvSpPr>
        <p:spPr>
          <a:xfrm>
            <a:off x="6223375" y="3296737"/>
            <a:ext cx="3273722" cy="369332"/>
          </a:xfrm>
          <a:prstGeom prst="rect">
            <a:avLst/>
          </a:prstGeom>
          <a:noFill/>
        </p:spPr>
        <p:txBody>
          <a:bodyPr wrap="square" rtlCol="0">
            <a:spAutoFit/>
          </a:bodyPr>
          <a:lstStyle/>
          <a:p>
            <a:pPr algn="ctr"/>
            <a:r>
              <a:rPr lang="en-GB" dirty="0" smtClean="0">
                <a:solidFill>
                  <a:schemeClr val="accent2">
                    <a:lumMod val="50000"/>
                  </a:schemeClr>
                </a:solidFill>
              </a:rPr>
              <a:t>Question of knowledge transfer</a:t>
            </a:r>
            <a:endParaRPr lang="en-GB" dirty="0">
              <a:solidFill>
                <a:schemeClr val="accent2">
                  <a:lumMod val="50000"/>
                </a:schemeClr>
              </a:solidFill>
            </a:endParaRPr>
          </a:p>
        </p:txBody>
      </p:sp>
    </p:spTree>
    <p:extLst>
      <p:ext uri="{BB962C8B-B14F-4D97-AF65-F5344CB8AC3E}">
        <p14:creationId xmlns:p14="http://schemas.microsoft.com/office/powerpoint/2010/main" val="34603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B. Science Communication</a:t>
            </a: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0" indent="0">
              <a:spcBef>
                <a:spcPts val="1200"/>
              </a:spcBef>
              <a:buNone/>
            </a:pPr>
            <a:r>
              <a:rPr lang="en-US" b="1" dirty="0"/>
              <a:t>Developments</a:t>
            </a:r>
          </a:p>
          <a:p>
            <a:pPr marL="0" indent="0">
              <a:spcBef>
                <a:spcPts val="1200"/>
              </a:spcBef>
              <a:buNone/>
            </a:pPr>
            <a:r>
              <a:rPr lang="en-US" dirty="0"/>
              <a:t>Formats and actors of science communication are diversifying (Bucchi &amp; Trench, 2021) </a:t>
            </a:r>
          </a:p>
        </p:txBody>
      </p:sp>
      <p:sp>
        <p:nvSpPr>
          <p:cNvPr id="5" name="Textfeld 4">
            <a:extLst>
              <a:ext uri="{FF2B5EF4-FFF2-40B4-BE49-F238E27FC236}">
                <a16:creationId xmlns:a16="http://schemas.microsoft.com/office/drawing/2014/main" id="{D31180F7-4406-C54E-95F8-B72B8CF01AC5}"/>
              </a:ext>
            </a:extLst>
          </p:cNvPr>
          <p:cNvSpPr txBox="1"/>
          <p:nvPr/>
        </p:nvSpPr>
        <p:spPr>
          <a:xfrm rot="16200000">
            <a:off x="2120462" y="5216538"/>
            <a:ext cx="2448272" cy="246221"/>
          </a:xfrm>
          <a:prstGeom prst="rect">
            <a:avLst/>
          </a:prstGeom>
          <a:noFill/>
        </p:spPr>
        <p:txBody>
          <a:bodyPr wrap="square" rtlCol="0">
            <a:spAutoFit/>
          </a:bodyPr>
          <a:lstStyle/>
          <a:p>
            <a:r>
              <a:rPr lang="en-AU" sz="1000" dirty="0"/>
              <a:t>Source: P</a:t>
            </a:r>
            <a:r>
              <a:rPr lang="en-AU" sz="1000" dirty="0" smtClean="0"/>
              <a:t>hoto on </a:t>
            </a:r>
            <a:r>
              <a:rPr lang="en-AU" sz="1000" dirty="0" err="1" smtClean="0"/>
              <a:t>PxHere</a:t>
            </a:r>
            <a:r>
              <a:rPr lang="en-AU" sz="1000" dirty="0" smtClean="0"/>
              <a:t>, Licence: CC-0</a:t>
            </a:r>
            <a:endParaRPr lang="en-AU" sz="1000"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712" y="2636912"/>
            <a:ext cx="3977680" cy="3977680"/>
          </a:xfrm>
          <a:prstGeom prst="rect">
            <a:avLst/>
          </a:prstGeom>
        </p:spPr>
      </p:pic>
      <p:sp>
        <p:nvSpPr>
          <p:cNvPr id="3" name="Textfeld 2"/>
          <p:cNvSpPr txBox="1"/>
          <p:nvPr/>
        </p:nvSpPr>
        <p:spPr>
          <a:xfrm>
            <a:off x="3575720" y="6194452"/>
            <a:ext cx="1745433" cy="369332"/>
          </a:xfrm>
          <a:prstGeom prst="rect">
            <a:avLst/>
          </a:prstGeom>
          <a:noFill/>
        </p:spPr>
        <p:txBody>
          <a:bodyPr wrap="square" rtlCol="0">
            <a:spAutoFit/>
          </a:bodyPr>
          <a:lstStyle/>
          <a:p>
            <a:r>
              <a:rPr lang="de-DE" b="1" dirty="0" smtClean="0">
                <a:solidFill>
                  <a:schemeClr val="bg1"/>
                </a:solidFill>
              </a:rPr>
              <a:t>Light Pollution</a:t>
            </a:r>
            <a:endParaRPr lang="de-DE" b="1" dirty="0">
              <a:solidFill>
                <a:schemeClr val="bg1"/>
              </a:solidFill>
            </a:endParaRPr>
          </a:p>
        </p:txBody>
      </p:sp>
    </p:spTree>
    <p:extLst>
      <p:ext uri="{BB962C8B-B14F-4D97-AF65-F5344CB8AC3E}">
        <p14:creationId xmlns:p14="http://schemas.microsoft.com/office/powerpoint/2010/main" val="95423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B. Science Communication</a:t>
            </a:r>
          </a:p>
        </p:txBody>
      </p:sp>
      <p:sp>
        <p:nvSpPr>
          <p:cNvPr id="26627" name="Rectangle 4"/>
          <p:cNvSpPr>
            <a:spLocks noGrp="1" noChangeArrowheads="1"/>
          </p:cNvSpPr>
          <p:nvPr>
            <p:ph type="body" idx="1"/>
          </p:nvPr>
        </p:nvSpPr>
        <p:spPr>
          <a:xfrm>
            <a:off x="1199455" y="1484784"/>
            <a:ext cx="10753195" cy="4525963"/>
          </a:xfrm>
        </p:spPr>
        <p:txBody>
          <a:bodyPr>
            <a:normAutofit/>
          </a:bodyPr>
          <a:lstStyle/>
          <a:p>
            <a:pPr marL="0" indent="0">
              <a:spcBef>
                <a:spcPts val="1200"/>
              </a:spcBef>
              <a:buNone/>
            </a:pPr>
            <a:r>
              <a:rPr lang="en-US" b="1" dirty="0"/>
              <a:t>Developments</a:t>
            </a:r>
          </a:p>
          <a:p>
            <a:pPr marL="0" indent="0">
              <a:spcBef>
                <a:spcPts val="1200"/>
              </a:spcBef>
              <a:buNone/>
            </a:pPr>
            <a:r>
              <a:rPr lang="en-US" dirty="0"/>
              <a:t>Formats and actors of science communication are diversifying (Bucchi &amp; Trench, 2021) </a:t>
            </a:r>
          </a:p>
          <a:p>
            <a:pPr marL="0" indent="0">
              <a:spcBef>
                <a:spcPts val="1200"/>
              </a:spcBef>
              <a:buNone/>
            </a:pPr>
            <a:r>
              <a:rPr lang="en-US" dirty="0"/>
              <a:t>Science communication is increasingly seen “as culture” (Davies &amp; Horst, 2021)</a:t>
            </a:r>
          </a:p>
        </p:txBody>
      </p:sp>
      <p:sp>
        <p:nvSpPr>
          <p:cNvPr id="9" name="Textfeld 8">
            <a:extLst>
              <a:ext uri="{FF2B5EF4-FFF2-40B4-BE49-F238E27FC236}">
                <a16:creationId xmlns:a16="http://schemas.microsoft.com/office/drawing/2014/main" id="{AA821682-5934-344F-9167-8F2951566E03}"/>
              </a:ext>
            </a:extLst>
          </p:cNvPr>
          <p:cNvSpPr txBox="1"/>
          <p:nvPr/>
        </p:nvSpPr>
        <p:spPr>
          <a:xfrm rot="16200000">
            <a:off x="212249" y="5250106"/>
            <a:ext cx="2448272" cy="246221"/>
          </a:xfrm>
          <a:prstGeom prst="rect">
            <a:avLst/>
          </a:prstGeom>
          <a:noFill/>
        </p:spPr>
        <p:txBody>
          <a:bodyPr wrap="square" rtlCol="0">
            <a:spAutoFit/>
          </a:bodyPr>
          <a:lstStyle/>
          <a:p>
            <a:r>
              <a:rPr lang="en-AU" sz="1000" dirty="0"/>
              <a:t>Source: </a:t>
            </a:r>
            <a:r>
              <a:rPr lang="en-AU" sz="1000" dirty="0" smtClean="0"/>
              <a:t>Photo on </a:t>
            </a:r>
            <a:r>
              <a:rPr lang="en-AU" sz="1000" dirty="0" err="1" smtClean="0"/>
              <a:t>PxHere</a:t>
            </a:r>
            <a:r>
              <a:rPr lang="en-AU" sz="1000" dirty="0" smtClean="0"/>
              <a:t>, Licence: CC-0</a:t>
            </a:r>
            <a:endParaRPr lang="en-AU" sz="1000" dirty="0"/>
          </a:p>
        </p:txBody>
      </p:sp>
      <p:sp>
        <p:nvSpPr>
          <p:cNvPr id="11" name="Textfeld 10">
            <a:extLst>
              <a:ext uri="{FF2B5EF4-FFF2-40B4-BE49-F238E27FC236}">
                <a16:creationId xmlns:a16="http://schemas.microsoft.com/office/drawing/2014/main" id="{225BE3E7-C681-874D-BF1F-09002D82BF32}"/>
              </a:ext>
            </a:extLst>
          </p:cNvPr>
          <p:cNvSpPr txBox="1"/>
          <p:nvPr/>
        </p:nvSpPr>
        <p:spPr>
          <a:xfrm rot="16200000">
            <a:off x="4870118" y="4856265"/>
            <a:ext cx="3100750" cy="246221"/>
          </a:xfrm>
          <a:prstGeom prst="rect">
            <a:avLst/>
          </a:prstGeom>
          <a:noFill/>
        </p:spPr>
        <p:txBody>
          <a:bodyPr wrap="square" rtlCol="0">
            <a:spAutoFit/>
          </a:bodyPr>
          <a:lstStyle/>
          <a:p>
            <a:r>
              <a:rPr lang="en-AU" sz="1000" dirty="0"/>
              <a:t>Source: </a:t>
            </a:r>
            <a:r>
              <a:rPr lang="en-AU" sz="1000" dirty="0" smtClean="0"/>
              <a:t>Photo by NOAA on Unsplash, Licence: CC-0</a:t>
            </a:r>
            <a:endParaRPr lang="en-AU" sz="1000" dirty="0"/>
          </a:p>
        </p:txBody>
      </p:sp>
      <p:pic>
        <p:nvPicPr>
          <p:cNvPr id="2" name="Grafik 1"/>
          <p:cNvPicPr>
            <a:picLocks noChangeAspect="1"/>
          </p:cNvPicPr>
          <p:nvPr/>
        </p:nvPicPr>
        <p:blipFill>
          <a:blip r:embed="rId3"/>
          <a:stretch>
            <a:fillRect/>
          </a:stretch>
        </p:blipFill>
        <p:spPr>
          <a:xfrm>
            <a:off x="6528048" y="3638283"/>
            <a:ext cx="4337820" cy="2874247"/>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401" y="3638283"/>
            <a:ext cx="4468036" cy="2929244"/>
          </a:xfrm>
          <a:prstGeom prst="rect">
            <a:avLst/>
          </a:prstGeom>
        </p:spPr>
      </p:pic>
    </p:spTree>
    <p:extLst>
      <p:ext uri="{BB962C8B-B14F-4D97-AF65-F5344CB8AC3E}">
        <p14:creationId xmlns:p14="http://schemas.microsoft.com/office/powerpoint/2010/main" val="898487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B. Science Communication</a:t>
            </a:r>
          </a:p>
        </p:txBody>
      </p:sp>
      <p:sp>
        <p:nvSpPr>
          <p:cNvPr id="26627" name="Rectangle 4"/>
          <p:cNvSpPr>
            <a:spLocks noGrp="1" noChangeArrowheads="1"/>
          </p:cNvSpPr>
          <p:nvPr>
            <p:ph type="body" idx="1"/>
          </p:nvPr>
        </p:nvSpPr>
        <p:spPr>
          <a:xfrm>
            <a:off x="1199455" y="1639341"/>
            <a:ext cx="10753195" cy="4525963"/>
          </a:xfrm>
        </p:spPr>
        <p:txBody>
          <a:bodyPr>
            <a:normAutofit/>
          </a:bodyPr>
          <a:lstStyle/>
          <a:p>
            <a:pPr marL="0" indent="0">
              <a:spcBef>
                <a:spcPts val="1200"/>
              </a:spcBef>
              <a:buNone/>
            </a:pPr>
            <a:r>
              <a:rPr lang="en-US" b="1" dirty="0"/>
              <a:t>Developments</a:t>
            </a:r>
          </a:p>
          <a:p>
            <a:pPr marL="0" indent="0">
              <a:spcBef>
                <a:spcPts val="1200"/>
              </a:spcBef>
              <a:buNone/>
            </a:pPr>
            <a:r>
              <a:rPr lang="en-US" dirty="0"/>
              <a:t>Formats and actors of science communication are diversifying (Bucchi &amp; Trench, 2021) </a:t>
            </a:r>
          </a:p>
          <a:p>
            <a:pPr marL="0" indent="0">
              <a:spcBef>
                <a:spcPts val="1200"/>
              </a:spcBef>
              <a:buNone/>
            </a:pPr>
            <a:r>
              <a:rPr lang="en-US" dirty="0"/>
              <a:t>Science communication is increasingly seen “as culture” (Davies &amp; Horst, 2021)</a:t>
            </a:r>
          </a:p>
          <a:p>
            <a:pPr marL="0" indent="0">
              <a:spcBef>
                <a:spcPts val="1200"/>
              </a:spcBef>
              <a:buNone/>
            </a:pPr>
            <a:r>
              <a:rPr lang="en-US" dirty="0"/>
              <a:t>Presence of science in public conversations (Bauer, 2009)</a:t>
            </a:r>
          </a:p>
        </p:txBody>
      </p:sp>
    </p:spTree>
    <p:extLst>
      <p:ext uri="{BB962C8B-B14F-4D97-AF65-F5344CB8AC3E}">
        <p14:creationId xmlns:p14="http://schemas.microsoft.com/office/powerpoint/2010/main" val="2219318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B. Science Communication</a:t>
            </a: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0" indent="0">
              <a:spcBef>
                <a:spcPts val="1200"/>
              </a:spcBef>
              <a:buNone/>
            </a:pPr>
            <a:r>
              <a:rPr lang="en-US" b="1" dirty="0"/>
              <a:t>Developments</a:t>
            </a:r>
          </a:p>
          <a:p>
            <a:pPr marL="0" indent="0">
              <a:spcBef>
                <a:spcPts val="1200"/>
              </a:spcBef>
              <a:buNone/>
            </a:pPr>
            <a:r>
              <a:rPr lang="en-US" dirty="0"/>
              <a:t>Formats and actors of science communication are diversifying (Bucchi &amp; Trench, 2021) </a:t>
            </a:r>
          </a:p>
          <a:p>
            <a:pPr marL="0" indent="0">
              <a:spcBef>
                <a:spcPts val="1200"/>
              </a:spcBef>
              <a:buNone/>
            </a:pPr>
            <a:r>
              <a:rPr lang="en-US" dirty="0"/>
              <a:t>Science communication is increasingly seen “as culture” (Davies &amp; Horst, 2021)</a:t>
            </a:r>
          </a:p>
          <a:p>
            <a:pPr marL="0" indent="0">
              <a:spcBef>
                <a:spcPts val="1200"/>
              </a:spcBef>
              <a:buNone/>
            </a:pPr>
            <a:r>
              <a:rPr lang="en-US" dirty="0"/>
              <a:t>Presence of science in public conversations (Bauer, 2009)</a:t>
            </a:r>
          </a:p>
          <a:p>
            <a:pPr marL="0" indent="0">
              <a:spcBef>
                <a:spcPts val="1200"/>
              </a:spcBef>
              <a:buNone/>
            </a:pPr>
            <a:r>
              <a:rPr lang="en-US" dirty="0"/>
              <a:t>Social conversations around science (sense / meaning making) (Bucchi &amp; Trench, 2021)</a:t>
            </a:r>
          </a:p>
        </p:txBody>
      </p:sp>
    </p:spTree>
    <p:extLst>
      <p:ext uri="{BB962C8B-B14F-4D97-AF65-F5344CB8AC3E}">
        <p14:creationId xmlns:p14="http://schemas.microsoft.com/office/powerpoint/2010/main" val="707667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B. Science Communication</a:t>
            </a:r>
          </a:p>
        </p:txBody>
      </p:sp>
      <p:pic>
        <p:nvPicPr>
          <p:cNvPr id="2" name="Grafik 1">
            <a:extLst>
              <a:ext uri="{FF2B5EF4-FFF2-40B4-BE49-F238E27FC236}">
                <a16:creationId xmlns:a16="http://schemas.microsoft.com/office/drawing/2014/main" id="{E9850C5F-9B1D-4940-875A-D7E7DAB05616}"/>
              </a:ext>
            </a:extLst>
          </p:cNvPr>
          <p:cNvPicPr>
            <a:picLocks noChangeAspect="1"/>
          </p:cNvPicPr>
          <p:nvPr/>
        </p:nvPicPr>
        <p:blipFill>
          <a:blip r:embed="rId3"/>
          <a:stretch>
            <a:fillRect/>
          </a:stretch>
        </p:blipFill>
        <p:spPr>
          <a:xfrm>
            <a:off x="1199454" y="1293741"/>
            <a:ext cx="8712969" cy="5218891"/>
          </a:xfrm>
          <a:prstGeom prst="rect">
            <a:avLst/>
          </a:prstGeom>
          <a:ln>
            <a:solidFill>
              <a:schemeClr val="tx1"/>
            </a:solidFill>
          </a:ln>
        </p:spPr>
      </p:pic>
      <p:sp>
        <p:nvSpPr>
          <p:cNvPr id="3" name="Textfeld 2">
            <a:extLst>
              <a:ext uri="{FF2B5EF4-FFF2-40B4-BE49-F238E27FC236}">
                <a16:creationId xmlns:a16="http://schemas.microsoft.com/office/drawing/2014/main" id="{178200C6-CFA8-D049-9BE8-F1BB22158160}"/>
              </a:ext>
            </a:extLst>
          </p:cNvPr>
          <p:cNvSpPr txBox="1"/>
          <p:nvPr/>
        </p:nvSpPr>
        <p:spPr>
          <a:xfrm rot="16200000">
            <a:off x="7634559" y="3762648"/>
            <a:ext cx="5099857" cy="400110"/>
          </a:xfrm>
          <a:prstGeom prst="rect">
            <a:avLst/>
          </a:prstGeom>
          <a:noFill/>
        </p:spPr>
        <p:txBody>
          <a:bodyPr wrap="square" rtlCol="0">
            <a:spAutoFit/>
          </a:bodyPr>
          <a:lstStyle/>
          <a:p>
            <a:r>
              <a:rPr lang="en-US" sz="1000" dirty="0" err="1"/>
              <a:t>Bucchi</a:t>
            </a:r>
            <a:r>
              <a:rPr lang="en-US" sz="1000" dirty="0"/>
              <a:t>, M., &amp; Trench, B. (2021). Rethinking science communication as the social conversation around science. </a:t>
            </a:r>
            <a:r>
              <a:rPr lang="de-DE" sz="1000" i="1" dirty="0"/>
              <a:t>Journal of Science Communication</a:t>
            </a:r>
            <a:r>
              <a:rPr lang="de-DE" sz="1000" dirty="0"/>
              <a:t>, </a:t>
            </a:r>
            <a:r>
              <a:rPr lang="de-DE" sz="1000" i="1" dirty="0"/>
              <a:t>20</a:t>
            </a:r>
            <a:r>
              <a:rPr lang="de-DE" sz="1000" dirty="0"/>
              <a:t>(3), Y01. p. 8</a:t>
            </a:r>
            <a:endParaRPr lang="en-AU" sz="1000" dirty="0"/>
          </a:p>
        </p:txBody>
      </p:sp>
      <p:sp>
        <p:nvSpPr>
          <p:cNvPr id="4" name="Rechteck 3"/>
          <p:cNvSpPr/>
          <p:nvPr/>
        </p:nvSpPr>
        <p:spPr>
          <a:xfrm>
            <a:off x="10776520" y="6165304"/>
            <a:ext cx="122413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27615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GB" dirty="0" smtClean="0">
                <a:solidFill>
                  <a:schemeClr val="bg1"/>
                </a:solidFill>
              </a:rPr>
              <a:t>C. Climate Change Communication</a:t>
            </a:r>
            <a:endParaRPr lang="en-GB" dirty="0">
              <a:solidFill>
                <a:schemeClr val="bg1"/>
              </a:solidFill>
            </a:endParaRPr>
          </a:p>
        </p:txBody>
      </p:sp>
      <p:sp>
        <p:nvSpPr>
          <p:cNvPr id="5" name="Textfeld 4">
            <a:extLst>
              <a:ext uri="{FF2B5EF4-FFF2-40B4-BE49-F238E27FC236}">
                <a16:creationId xmlns:a16="http://schemas.microsoft.com/office/drawing/2014/main" id="{E87A3758-15DF-B94C-9E1D-B112108685EE}"/>
              </a:ext>
            </a:extLst>
          </p:cNvPr>
          <p:cNvSpPr txBox="1"/>
          <p:nvPr/>
        </p:nvSpPr>
        <p:spPr>
          <a:xfrm rot="16200000">
            <a:off x="1553607" y="5294373"/>
            <a:ext cx="2881033" cy="246221"/>
          </a:xfrm>
          <a:prstGeom prst="rect">
            <a:avLst/>
          </a:prstGeom>
          <a:noFill/>
        </p:spPr>
        <p:txBody>
          <a:bodyPr wrap="square" rtlCol="0">
            <a:spAutoFit/>
          </a:bodyPr>
          <a:lstStyle/>
          <a:p>
            <a:r>
              <a:rPr lang="en-AU" sz="1000" dirty="0"/>
              <a:t>Source: </a:t>
            </a:r>
            <a:r>
              <a:rPr lang="en-AU" sz="1000" dirty="0" smtClean="0"/>
              <a:t>Photo by Jonathan </a:t>
            </a:r>
            <a:r>
              <a:rPr lang="en-AU" sz="1000" dirty="0" err="1" smtClean="0"/>
              <a:t>Borba</a:t>
            </a:r>
            <a:r>
              <a:rPr lang="en-AU" sz="1000" dirty="0" smtClean="0"/>
              <a:t> on Unsplash</a:t>
            </a:r>
            <a:endParaRPr lang="en-AU" sz="1000" dirty="0"/>
          </a:p>
        </p:txBody>
      </p:sp>
      <p:pic>
        <p:nvPicPr>
          <p:cNvPr id="3" name="Grafik 2"/>
          <p:cNvPicPr>
            <a:picLocks noChangeAspect="1"/>
          </p:cNvPicPr>
          <p:nvPr/>
        </p:nvPicPr>
        <p:blipFill>
          <a:blip r:embed="rId3"/>
          <a:stretch>
            <a:fillRect/>
          </a:stretch>
        </p:blipFill>
        <p:spPr>
          <a:xfrm>
            <a:off x="3143672" y="1268760"/>
            <a:ext cx="5823595" cy="8739631"/>
          </a:xfrm>
          <a:prstGeom prst="rect">
            <a:avLst/>
          </a:prstGeom>
        </p:spPr>
      </p:pic>
    </p:spTree>
    <p:extLst>
      <p:ext uri="{BB962C8B-B14F-4D97-AF65-F5344CB8AC3E}">
        <p14:creationId xmlns:p14="http://schemas.microsoft.com/office/powerpoint/2010/main" val="1063295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C. </a:t>
            </a:r>
            <a:r>
              <a:rPr lang="de-DE" dirty="0" err="1">
                <a:solidFill>
                  <a:schemeClr val="bg1"/>
                </a:solidFill>
              </a:rPr>
              <a:t>Climate</a:t>
            </a:r>
            <a:r>
              <a:rPr lang="de-DE" dirty="0">
                <a:solidFill>
                  <a:schemeClr val="bg1"/>
                </a:solidFill>
              </a:rPr>
              <a:t> Change Communication</a:t>
            </a:r>
          </a:p>
        </p:txBody>
      </p:sp>
      <p:sp>
        <p:nvSpPr>
          <p:cNvPr id="2" name="Textfeld 1">
            <a:extLst>
              <a:ext uri="{FF2B5EF4-FFF2-40B4-BE49-F238E27FC236}">
                <a16:creationId xmlns:a16="http://schemas.microsoft.com/office/drawing/2014/main" id="{D57B5C1E-23FE-B946-B88A-F5F1E7B4096F}"/>
              </a:ext>
            </a:extLst>
          </p:cNvPr>
          <p:cNvSpPr txBox="1"/>
          <p:nvPr/>
        </p:nvSpPr>
        <p:spPr>
          <a:xfrm rot="16200000">
            <a:off x="-1292554" y="4078144"/>
            <a:ext cx="4464496" cy="276999"/>
          </a:xfrm>
          <a:prstGeom prst="rect">
            <a:avLst/>
          </a:prstGeom>
          <a:noFill/>
        </p:spPr>
        <p:txBody>
          <a:bodyPr wrap="square" rtlCol="0">
            <a:spAutoFit/>
          </a:bodyPr>
          <a:lstStyle/>
          <a:p>
            <a:r>
              <a:rPr lang="en-AU" sz="1200" dirty="0"/>
              <a:t>Source: </a:t>
            </a:r>
            <a:r>
              <a:rPr lang="en-AU" sz="1200" dirty="0" smtClean="0"/>
              <a:t>Photo by Jonathan </a:t>
            </a:r>
            <a:r>
              <a:rPr lang="en-AU" sz="1200" dirty="0" err="1" smtClean="0"/>
              <a:t>Borda</a:t>
            </a:r>
            <a:r>
              <a:rPr lang="en-AU" sz="1200" dirty="0" smtClean="0"/>
              <a:t> on </a:t>
            </a:r>
            <a:r>
              <a:rPr lang="en-AU" sz="1200" dirty="0" err="1" smtClean="0"/>
              <a:t>Unsplash</a:t>
            </a:r>
            <a:endParaRPr lang="en-AU" sz="1200" dirty="0"/>
          </a:p>
        </p:txBody>
      </p:sp>
      <p:pic>
        <p:nvPicPr>
          <p:cNvPr id="3" name="Grafik 2"/>
          <p:cNvPicPr>
            <a:picLocks noChangeAspect="1"/>
          </p:cNvPicPr>
          <p:nvPr/>
        </p:nvPicPr>
        <p:blipFill>
          <a:blip r:embed="rId3"/>
          <a:stretch>
            <a:fillRect/>
          </a:stretch>
        </p:blipFill>
        <p:spPr>
          <a:xfrm>
            <a:off x="1199456" y="1194845"/>
            <a:ext cx="7881070" cy="5254047"/>
          </a:xfrm>
          <a:prstGeom prst="rect">
            <a:avLst/>
          </a:prstGeom>
        </p:spPr>
      </p:pic>
    </p:spTree>
    <p:extLst>
      <p:ext uri="{BB962C8B-B14F-4D97-AF65-F5344CB8AC3E}">
        <p14:creationId xmlns:p14="http://schemas.microsoft.com/office/powerpoint/2010/main" val="1513248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en-GB" dirty="0" smtClean="0">
                <a:solidFill>
                  <a:schemeClr val="bg1"/>
                </a:solidFill>
              </a:rPr>
              <a:t>Where are we?</a:t>
            </a:r>
            <a:endParaRPr lang="en-GB" dirty="0">
              <a:solidFill>
                <a:schemeClr val="bg1"/>
              </a:solidFill>
            </a:endParaRP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en-GB" dirty="0" smtClean="0"/>
              <a:t>Episode </a:t>
            </a:r>
            <a:r>
              <a:rPr lang="en-GB" dirty="0" smtClean="0"/>
              <a:t>1</a:t>
            </a:r>
            <a:r>
              <a:rPr lang="en-GB" dirty="0" smtClean="0"/>
              <a:t>: 	Phenomena &amp; key terminology </a:t>
            </a:r>
          </a:p>
          <a:p>
            <a:pPr>
              <a:buFontTx/>
              <a:buNone/>
            </a:pPr>
            <a:r>
              <a:rPr lang="en-GB" b="1" dirty="0" smtClean="0">
                <a:solidFill>
                  <a:srgbClr val="95843F"/>
                </a:solidFill>
              </a:rPr>
              <a:t>Episode </a:t>
            </a:r>
            <a:r>
              <a:rPr lang="en-GB" b="1" dirty="0" smtClean="0">
                <a:solidFill>
                  <a:srgbClr val="95843F"/>
                </a:solidFill>
              </a:rPr>
              <a:t>2</a:t>
            </a:r>
            <a:r>
              <a:rPr lang="en-GB" b="1" dirty="0" smtClean="0">
                <a:solidFill>
                  <a:srgbClr val="95843F"/>
                </a:solidFill>
              </a:rPr>
              <a:t>: 	Science Communication / Risk Comm.</a:t>
            </a:r>
          </a:p>
          <a:p>
            <a:pPr>
              <a:buFontTx/>
              <a:buNone/>
            </a:pPr>
            <a:r>
              <a:rPr lang="en-GB" dirty="0" smtClean="0"/>
              <a:t>Episode </a:t>
            </a:r>
            <a:r>
              <a:rPr lang="en-GB" dirty="0" smtClean="0"/>
              <a:t>3</a:t>
            </a:r>
            <a:r>
              <a:rPr lang="en-GB" dirty="0" smtClean="0"/>
              <a:t>: 	Environmental and Sustainability Studies / 			Environmental Communication</a:t>
            </a:r>
          </a:p>
          <a:p>
            <a:pPr>
              <a:buFontTx/>
              <a:buNone/>
            </a:pPr>
            <a:r>
              <a:rPr lang="en-GB" dirty="0" smtClean="0"/>
              <a:t>Episode </a:t>
            </a:r>
            <a:r>
              <a:rPr lang="en-GB" dirty="0" smtClean="0"/>
              <a:t>4</a:t>
            </a:r>
            <a:r>
              <a:rPr lang="en-GB" dirty="0" smtClean="0"/>
              <a:t>: 	CSR / CSR Communication</a:t>
            </a:r>
          </a:p>
          <a:p>
            <a:pPr>
              <a:buNone/>
            </a:pPr>
            <a:endParaRPr lang="en-GB" b="1" dirty="0" smtClean="0">
              <a:solidFill>
                <a:srgbClr val="DFC638"/>
              </a:solidFill>
            </a:endParaRPr>
          </a:p>
          <a:p>
            <a:pPr>
              <a:buFontTx/>
              <a:buNone/>
            </a:pPr>
            <a:endParaRPr lang="en-GB" b="0" dirty="0"/>
          </a:p>
        </p:txBody>
      </p:sp>
      <p:graphicFrame>
        <p:nvGraphicFramePr>
          <p:cNvPr id="4" name="Inhaltsplatzhalter 3">
            <a:extLst>
              <a:ext uri="{FF2B5EF4-FFF2-40B4-BE49-F238E27FC236}">
                <a16:creationId xmlns:a16="http://schemas.microsoft.com/office/drawing/2014/main" id="{DD9D123C-3B03-8844-8B01-FD29124D5C37}"/>
              </a:ext>
            </a:extLst>
          </p:cNvPr>
          <p:cNvGraphicFramePr>
            <a:graphicFrameLocks/>
          </p:cNvGraphicFramePr>
          <p:nvPr>
            <p:extLst>
              <p:ext uri="{D42A27DB-BD31-4B8C-83A1-F6EECF244321}">
                <p14:modId xmlns:p14="http://schemas.microsoft.com/office/powerpoint/2010/main" val="3490485002"/>
              </p:ext>
            </p:extLst>
          </p:nvPr>
        </p:nvGraphicFramePr>
        <p:xfrm>
          <a:off x="3791744" y="2708920"/>
          <a:ext cx="9745084" cy="3974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feil nach rechts 1">
            <a:extLst>
              <a:ext uri="{FF2B5EF4-FFF2-40B4-BE49-F238E27FC236}">
                <a16:creationId xmlns:a16="http://schemas.microsoft.com/office/drawing/2014/main" id="{21318D34-33B5-444B-B055-FB159931F7F0}"/>
              </a:ext>
            </a:extLst>
          </p:cNvPr>
          <p:cNvSpPr/>
          <p:nvPr/>
        </p:nvSpPr>
        <p:spPr>
          <a:xfrm>
            <a:off x="6456040" y="3861048"/>
            <a:ext cx="1224136" cy="576064"/>
          </a:xfrm>
          <a:prstGeom prst="rightArrow">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09461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C. </a:t>
            </a:r>
            <a:r>
              <a:rPr lang="de-DE" dirty="0" err="1">
                <a:solidFill>
                  <a:schemeClr val="bg1"/>
                </a:solidFill>
              </a:rPr>
              <a:t>Climate</a:t>
            </a:r>
            <a:r>
              <a:rPr lang="de-DE" dirty="0">
                <a:solidFill>
                  <a:schemeClr val="bg1"/>
                </a:solidFill>
              </a:rPr>
              <a:t> Change Communication</a:t>
            </a:r>
          </a:p>
        </p:txBody>
      </p:sp>
      <p:sp>
        <p:nvSpPr>
          <p:cNvPr id="5" name="Textfeld 4">
            <a:extLst>
              <a:ext uri="{FF2B5EF4-FFF2-40B4-BE49-F238E27FC236}">
                <a16:creationId xmlns:a16="http://schemas.microsoft.com/office/drawing/2014/main" id="{E87A3758-15DF-B94C-9E1D-B112108685EE}"/>
              </a:ext>
            </a:extLst>
          </p:cNvPr>
          <p:cNvSpPr txBox="1"/>
          <p:nvPr/>
        </p:nvSpPr>
        <p:spPr>
          <a:xfrm rot="16200000">
            <a:off x="287524" y="4947199"/>
            <a:ext cx="3161819" cy="246221"/>
          </a:xfrm>
          <a:prstGeom prst="rect">
            <a:avLst/>
          </a:prstGeom>
          <a:noFill/>
        </p:spPr>
        <p:txBody>
          <a:bodyPr wrap="square" rtlCol="0">
            <a:spAutoFit/>
          </a:bodyPr>
          <a:lstStyle/>
          <a:p>
            <a:r>
              <a:rPr lang="en-AU" sz="1000" dirty="0"/>
              <a:t>Source: </a:t>
            </a:r>
            <a:r>
              <a:rPr lang="en-AU" sz="1000" dirty="0" smtClean="0"/>
              <a:t>Photo by Kyle Head on Unsplash</a:t>
            </a:r>
            <a:endParaRPr lang="en-AU" sz="1000" dirty="0"/>
          </a:p>
        </p:txBody>
      </p:sp>
      <p:pic>
        <p:nvPicPr>
          <p:cNvPr id="2" name="Grafik 1"/>
          <p:cNvPicPr>
            <a:picLocks noChangeAspect="1"/>
          </p:cNvPicPr>
          <p:nvPr/>
        </p:nvPicPr>
        <p:blipFill>
          <a:blip r:embed="rId3"/>
          <a:stretch>
            <a:fillRect/>
          </a:stretch>
        </p:blipFill>
        <p:spPr>
          <a:xfrm>
            <a:off x="1991544" y="1268760"/>
            <a:ext cx="8070945" cy="5382459"/>
          </a:xfrm>
          <a:prstGeom prst="rect">
            <a:avLst/>
          </a:prstGeom>
        </p:spPr>
      </p:pic>
    </p:spTree>
    <p:extLst>
      <p:ext uri="{BB962C8B-B14F-4D97-AF65-F5344CB8AC3E}">
        <p14:creationId xmlns:p14="http://schemas.microsoft.com/office/powerpoint/2010/main" val="1334606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C. </a:t>
            </a:r>
            <a:r>
              <a:rPr lang="de-DE" dirty="0" err="1">
                <a:solidFill>
                  <a:schemeClr val="bg1"/>
                </a:solidFill>
              </a:rPr>
              <a:t>Climate</a:t>
            </a:r>
            <a:r>
              <a:rPr lang="de-DE" dirty="0">
                <a:solidFill>
                  <a:schemeClr val="bg1"/>
                </a:solidFill>
              </a:rPr>
              <a:t> Change Communication</a:t>
            </a:r>
          </a:p>
        </p:txBody>
      </p:sp>
      <p:sp>
        <p:nvSpPr>
          <p:cNvPr id="6" name="Textfeld 5">
            <a:extLst>
              <a:ext uri="{FF2B5EF4-FFF2-40B4-BE49-F238E27FC236}">
                <a16:creationId xmlns:a16="http://schemas.microsoft.com/office/drawing/2014/main" id="{1BFB1413-EC63-EE4B-B510-0B4E7933D4DC}"/>
              </a:ext>
            </a:extLst>
          </p:cNvPr>
          <p:cNvSpPr txBox="1"/>
          <p:nvPr/>
        </p:nvSpPr>
        <p:spPr>
          <a:xfrm rot="16200000">
            <a:off x="539552" y="5043222"/>
            <a:ext cx="3089811" cy="246221"/>
          </a:xfrm>
          <a:prstGeom prst="rect">
            <a:avLst/>
          </a:prstGeom>
          <a:noFill/>
        </p:spPr>
        <p:txBody>
          <a:bodyPr wrap="square" rtlCol="0">
            <a:spAutoFit/>
          </a:bodyPr>
          <a:lstStyle/>
          <a:p>
            <a:r>
              <a:rPr lang="en-AU" sz="1000" dirty="0"/>
              <a:t>Source: </a:t>
            </a:r>
            <a:r>
              <a:rPr lang="en-AU" sz="1000" dirty="0" smtClean="0"/>
              <a:t>Photo by Mika </a:t>
            </a:r>
            <a:r>
              <a:rPr lang="en-AU" sz="1000" dirty="0" err="1" smtClean="0"/>
              <a:t>Baumeister</a:t>
            </a:r>
            <a:r>
              <a:rPr lang="en-AU" sz="1000" dirty="0" smtClean="0"/>
              <a:t> on Unsplash</a:t>
            </a:r>
            <a:endParaRPr lang="en-AU" sz="1000" dirty="0"/>
          </a:p>
        </p:txBody>
      </p:sp>
      <p:pic>
        <p:nvPicPr>
          <p:cNvPr id="2" name="Grafik 1"/>
          <p:cNvPicPr>
            <a:picLocks noChangeAspect="1"/>
          </p:cNvPicPr>
          <p:nvPr/>
        </p:nvPicPr>
        <p:blipFill>
          <a:blip r:embed="rId3"/>
          <a:stretch>
            <a:fillRect/>
          </a:stretch>
        </p:blipFill>
        <p:spPr>
          <a:xfrm>
            <a:off x="2207568" y="1292156"/>
            <a:ext cx="7344816" cy="5419082"/>
          </a:xfrm>
          <a:prstGeom prst="rect">
            <a:avLst/>
          </a:prstGeom>
        </p:spPr>
      </p:pic>
    </p:spTree>
    <p:extLst>
      <p:ext uri="{BB962C8B-B14F-4D97-AF65-F5344CB8AC3E}">
        <p14:creationId xmlns:p14="http://schemas.microsoft.com/office/powerpoint/2010/main" val="2935764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a:solidFill>
                  <a:schemeClr val="bg1"/>
                </a:solidFill>
              </a:rPr>
              <a:t>C. </a:t>
            </a:r>
            <a:r>
              <a:rPr lang="de-DE" dirty="0" err="1">
                <a:solidFill>
                  <a:schemeClr val="bg1"/>
                </a:solidFill>
              </a:rPr>
              <a:t>Climate</a:t>
            </a:r>
            <a:r>
              <a:rPr lang="de-DE" dirty="0">
                <a:solidFill>
                  <a:schemeClr val="bg1"/>
                </a:solidFill>
              </a:rPr>
              <a:t> Change Communication</a:t>
            </a:r>
          </a:p>
        </p:txBody>
      </p:sp>
      <p:sp>
        <p:nvSpPr>
          <p:cNvPr id="7" name="Textfeld 6">
            <a:extLst>
              <a:ext uri="{FF2B5EF4-FFF2-40B4-BE49-F238E27FC236}">
                <a16:creationId xmlns:a16="http://schemas.microsoft.com/office/drawing/2014/main" id="{D3A11A87-D31A-0A4E-B01F-E68B61223E39}"/>
              </a:ext>
            </a:extLst>
          </p:cNvPr>
          <p:cNvSpPr txBox="1"/>
          <p:nvPr/>
        </p:nvSpPr>
        <p:spPr>
          <a:xfrm rot="16200000">
            <a:off x="-859228" y="4076422"/>
            <a:ext cx="4363591" cy="246221"/>
          </a:xfrm>
          <a:prstGeom prst="rect">
            <a:avLst/>
          </a:prstGeom>
          <a:noFill/>
        </p:spPr>
        <p:txBody>
          <a:bodyPr wrap="square" rtlCol="0">
            <a:spAutoFit/>
          </a:bodyPr>
          <a:lstStyle/>
          <a:p>
            <a:r>
              <a:rPr lang="en-AU" sz="1000" dirty="0"/>
              <a:t>Source: </a:t>
            </a:r>
            <a:r>
              <a:rPr lang="en-AU" sz="1000" dirty="0" smtClean="0"/>
              <a:t>Photo by Friends of the Earth Scotland on </a:t>
            </a:r>
            <a:r>
              <a:rPr lang="en-AU" sz="1000" dirty="0" err="1" smtClean="0"/>
              <a:t>flikr</a:t>
            </a:r>
            <a:r>
              <a:rPr lang="en-AU" sz="1000" dirty="0" smtClean="0"/>
              <a:t>, Licence: CC-By-2.0</a:t>
            </a:r>
            <a:endParaRPr lang="en-AU" sz="1000"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554" y="1729705"/>
            <a:ext cx="7045597" cy="4550098"/>
          </a:xfrm>
          <a:prstGeom prst="rect">
            <a:avLst/>
          </a:prstGeom>
        </p:spPr>
      </p:pic>
    </p:spTree>
    <p:extLst>
      <p:ext uri="{BB962C8B-B14F-4D97-AF65-F5344CB8AC3E}">
        <p14:creationId xmlns:p14="http://schemas.microsoft.com/office/powerpoint/2010/main" val="1589542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1631504" y="1416058"/>
            <a:ext cx="9185226" cy="5261716"/>
          </a:xfrm>
          <a:prstGeom prst="rect">
            <a:avLst/>
          </a:prstGeom>
        </p:spPr>
      </p:pic>
      <p:pic>
        <p:nvPicPr>
          <p:cNvPr id="5" name="Grafik 4"/>
          <p:cNvPicPr>
            <a:picLocks noChangeAspect="1"/>
          </p:cNvPicPr>
          <p:nvPr/>
        </p:nvPicPr>
        <p:blipFill>
          <a:blip r:embed="rId4"/>
          <a:stretch>
            <a:fillRect/>
          </a:stretch>
        </p:blipFill>
        <p:spPr>
          <a:xfrm>
            <a:off x="1167731" y="1412776"/>
            <a:ext cx="3500298" cy="5254552"/>
          </a:xfrm>
          <a:prstGeom prst="rect">
            <a:avLst/>
          </a:prstGeom>
        </p:spPr>
      </p:pic>
      <p:sp>
        <p:nvSpPr>
          <p:cNvPr id="6" name="Textfeld 5">
            <a:extLst>
              <a:ext uri="{FF2B5EF4-FFF2-40B4-BE49-F238E27FC236}">
                <a16:creationId xmlns:a16="http://schemas.microsoft.com/office/drawing/2014/main" id="{4E880BAC-E119-0942-817B-0340502425A7}"/>
              </a:ext>
            </a:extLst>
          </p:cNvPr>
          <p:cNvSpPr txBox="1"/>
          <p:nvPr/>
        </p:nvSpPr>
        <p:spPr>
          <a:xfrm>
            <a:off x="2147902" y="5970170"/>
            <a:ext cx="1851317" cy="523220"/>
          </a:xfrm>
          <a:prstGeom prst="rect">
            <a:avLst/>
          </a:prstGeom>
          <a:noFill/>
        </p:spPr>
        <p:txBody>
          <a:bodyPr wrap="square" rtlCol="0">
            <a:spAutoFit/>
          </a:bodyPr>
          <a:lstStyle/>
          <a:p>
            <a:pPr algn="ctr"/>
            <a:r>
              <a:rPr lang="en-US" sz="1400" dirty="0"/>
              <a:t>Ecological &amp; social crisis (un-stainability)</a:t>
            </a:r>
          </a:p>
        </p:txBody>
      </p:sp>
      <p:sp>
        <p:nvSpPr>
          <p:cNvPr id="3" name="Titel 2">
            <a:extLst>
              <a:ext uri="{FF2B5EF4-FFF2-40B4-BE49-F238E27FC236}">
                <a16:creationId xmlns:a16="http://schemas.microsoft.com/office/drawing/2014/main" id="{ABD96E40-C76A-8740-93D9-B3AE63700F49}"/>
              </a:ext>
            </a:extLst>
          </p:cNvPr>
          <p:cNvSpPr>
            <a:spLocks noGrp="1"/>
          </p:cNvSpPr>
          <p:nvPr>
            <p:ph type="title"/>
          </p:nvPr>
        </p:nvSpPr>
        <p:spPr/>
        <p:txBody>
          <a:bodyPr/>
          <a:lstStyle/>
          <a:p>
            <a:r>
              <a:rPr lang="en-AU" dirty="0"/>
              <a:t>C. Climate Change Communication</a:t>
            </a:r>
          </a:p>
        </p:txBody>
      </p:sp>
      <p:graphicFrame>
        <p:nvGraphicFramePr>
          <p:cNvPr id="4" name="Inhaltsplatzhalter 3">
            <a:extLst>
              <a:ext uri="{FF2B5EF4-FFF2-40B4-BE49-F238E27FC236}">
                <a16:creationId xmlns:a16="http://schemas.microsoft.com/office/drawing/2014/main" id="{0D712E4C-7F13-1F4A-A24E-DE497657AB9A}"/>
              </a:ext>
            </a:extLst>
          </p:cNvPr>
          <p:cNvGraphicFramePr>
            <a:graphicFrameLocks noGrp="1"/>
          </p:cNvGraphicFramePr>
          <p:nvPr>
            <p:ph idx="1"/>
            <p:extLst>
              <p:ext uri="{D42A27DB-BD31-4B8C-83A1-F6EECF244321}">
                <p14:modId xmlns:p14="http://schemas.microsoft.com/office/powerpoint/2010/main" val="3938676859"/>
              </p:ext>
            </p:extLst>
          </p:nvPr>
        </p:nvGraphicFramePr>
        <p:xfrm>
          <a:off x="-708040" y="1705817"/>
          <a:ext cx="10752138"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feld 8">
            <a:extLst>
              <a:ext uri="{FF2B5EF4-FFF2-40B4-BE49-F238E27FC236}">
                <a16:creationId xmlns:a16="http://schemas.microsoft.com/office/drawing/2014/main" id="{D3A11A87-D31A-0A4E-B01F-E68B61223E39}"/>
              </a:ext>
            </a:extLst>
          </p:cNvPr>
          <p:cNvSpPr txBox="1"/>
          <p:nvPr/>
        </p:nvSpPr>
        <p:spPr>
          <a:xfrm rot="16200000">
            <a:off x="-1208281" y="4372868"/>
            <a:ext cx="4363591" cy="246221"/>
          </a:xfrm>
          <a:prstGeom prst="rect">
            <a:avLst/>
          </a:prstGeom>
          <a:noFill/>
        </p:spPr>
        <p:txBody>
          <a:bodyPr wrap="square" rtlCol="0">
            <a:spAutoFit/>
          </a:bodyPr>
          <a:lstStyle/>
          <a:p>
            <a:r>
              <a:rPr lang="en-AU" sz="1000" dirty="0"/>
              <a:t>Source: </a:t>
            </a:r>
            <a:r>
              <a:rPr lang="en-AU" sz="1000" dirty="0" smtClean="0"/>
              <a:t>Photo by Petr </a:t>
            </a:r>
            <a:r>
              <a:rPr lang="en-AU" sz="1000" dirty="0" err="1" smtClean="0"/>
              <a:t>Kratochvil</a:t>
            </a:r>
            <a:r>
              <a:rPr lang="en-AU" sz="1000" dirty="0" smtClean="0"/>
              <a:t> on </a:t>
            </a:r>
            <a:r>
              <a:rPr lang="en-AU" sz="1000" dirty="0" err="1" smtClean="0"/>
              <a:t>publicdomainpictures</a:t>
            </a:r>
            <a:r>
              <a:rPr lang="en-AU" sz="1000" dirty="0" smtClean="0"/>
              <a:t>, Licence: CC-0</a:t>
            </a:r>
            <a:endParaRPr lang="en-AU" sz="1000" dirty="0"/>
          </a:p>
        </p:txBody>
      </p:sp>
      <p:sp>
        <p:nvSpPr>
          <p:cNvPr id="11" name="Textfeld 10">
            <a:extLst>
              <a:ext uri="{FF2B5EF4-FFF2-40B4-BE49-F238E27FC236}">
                <a16:creationId xmlns:a16="http://schemas.microsoft.com/office/drawing/2014/main" id="{D3A11A87-D31A-0A4E-B01F-E68B61223E39}"/>
              </a:ext>
            </a:extLst>
          </p:cNvPr>
          <p:cNvSpPr txBox="1"/>
          <p:nvPr/>
        </p:nvSpPr>
        <p:spPr>
          <a:xfrm rot="16200000">
            <a:off x="8783232" y="3926874"/>
            <a:ext cx="4363591" cy="246221"/>
          </a:xfrm>
          <a:prstGeom prst="rect">
            <a:avLst/>
          </a:prstGeom>
          <a:noFill/>
        </p:spPr>
        <p:txBody>
          <a:bodyPr wrap="square" rtlCol="0">
            <a:spAutoFit/>
          </a:bodyPr>
          <a:lstStyle/>
          <a:p>
            <a:r>
              <a:rPr lang="en-AU" sz="1000" dirty="0"/>
              <a:t>Source: </a:t>
            </a:r>
            <a:r>
              <a:rPr lang="en-AU" sz="1000" dirty="0" smtClean="0"/>
              <a:t>Photo by Noah </a:t>
            </a:r>
            <a:r>
              <a:rPr lang="en-AU" sz="1000" dirty="0" err="1" smtClean="0"/>
              <a:t>Buscher</a:t>
            </a:r>
            <a:r>
              <a:rPr lang="en-AU" sz="1000" dirty="0" smtClean="0"/>
              <a:t> on </a:t>
            </a:r>
            <a:r>
              <a:rPr lang="en-AU" sz="1000" dirty="0" err="1" smtClean="0"/>
              <a:t>Unsplsh</a:t>
            </a:r>
            <a:endParaRPr lang="en-AU" sz="1000" dirty="0"/>
          </a:p>
        </p:txBody>
      </p:sp>
    </p:spTree>
    <p:extLst>
      <p:ext uri="{BB962C8B-B14F-4D97-AF65-F5344CB8AC3E}">
        <p14:creationId xmlns:p14="http://schemas.microsoft.com/office/powerpoint/2010/main" val="4011583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F009F-AAE6-7F40-B4E9-9780D6DAAB28}"/>
              </a:ext>
            </a:extLst>
          </p:cNvPr>
          <p:cNvSpPr>
            <a:spLocks noGrp="1"/>
          </p:cNvSpPr>
          <p:nvPr>
            <p:ph type="title"/>
          </p:nvPr>
        </p:nvSpPr>
        <p:spPr/>
        <p:txBody>
          <a:bodyPr/>
          <a:lstStyle/>
          <a:p>
            <a:r>
              <a:rPr lang="en-AU" dirty="0"/>
              <a:t>C. Climate Change Communication</a:t>
            </a:r>
          </a:p>
        </p:txBody>
      </p:sp>
      <p:sp>
        <p:nvSpPr>
          <p:cNvPr id="3" name="Inhaltsplatzhalter 2">
            <a:extLst>
              <a:ext uri="{FF2B5EF4-FFF2-40B4-BE49-F238E27FC236}">
                <a16:creationId xmlns:a16="http://schemas.microsoft.com/office/drawing/2014/main" id="{ED6D8CEF-0A9B-CB4D-8F8C-6226C1F91675}"/>
              </a:ext>
            </a:extLst>
          </p:cNvPr>
          <p:cNvSpPr>
            <a:spLocks noGrp="1"/>
          </p:cNvSpPr>
          <p:nvPr>
            <p:ph idx="1"/>
          </p:nvPr>
        </p:nvSpPr>
        <p:spPr>
          <a:xfrm>
            <a:off x="1199456" y="1600201"/>
            <a:ext cx="4896544" cy="4525963"/>
          </a:xfrm>
        </p:spPr>
        <p:txBody>
          <a:bodyPr>
            <a:normAutofit lnSpcReduction="10000"/>
          </a:bodyPr>
          <a:lstStyle/>
          <a:p>
            <a:pPr marL="0" indent="0">
              <a:buNone/>
            </a:pPr>
            <a:r>
              <a:rPr lang="en-AU" b="1" dirty="0"/>
              <a:t>Perspective on Sustainability:</a:t>
            </a:r>
          </a:p>
          <a:p>
            <a:pPr marL="0" indent="0">
              <a:buNone/>
            </a:pPr>
            <a:endParaRPr lang="en-AU" dirty="0"/>
          </a:p>
          <a:p>
            <a:pPr marL="0" indent="0">
              <a:buNone/>
            </a:pPr>
            <a:r>
              <a:rPr lang="de-AT" dirty="0"/>
              <a:t>„Nachhaltigkeitskommunikation wird als analytisches Konzept für die Erforschung von Umweltkommunikation vorgeschlagen.“ (Hoppe, </a:t>
            </a:r>
            <a:r>
              <a:rPr lang="de-AT" dirty="0" err="1"/>
              <a:t>Wolling</a:t>
            </a:r>
            <a:r>
              <a:rPr lang="de-AT" dirty="0"/>
              <a:t>, 2016)</a:t>
            </a:r>
          </a:p>
          <a:p>
            <a:pPr marL="0" indent="0">
              <a:buNone/>
            </a:pPr>
            <a:endParaRPr lang="de-AT" dirty="0"/>
          </a:p>
          <a:p>
            <a:pPr marL="0" indent="0">
              <a:buNone/>
            </a:pPr>
            <a:r>
              <a:rPr lang="de-AT" dirty="0" err="1"/>
              <a:t>Sustainability</a:t>
            </a:r>
            <a:r>
              <a:rPr lang="de-AT" dirty="0"/>
              <a:t> </a:t>
            </a:r>
            <a:r>
              <a:rPr lang="de-AT" dirty="0" err="1"/>
              <a:t>communication</a:t>
            </a:r>
            <a:r>
              <a:rPr lang="de-AT" dirty="0"/>
              <a:t> </a:t>
            </a:r>
            <a:r>
              <a:rPr lang="de-AT" dirty="0" err="1"/>
              <a:t>as</a:t>
            </a:r>
            <a:r>
              <a:rPr lang="de-AT" dirty="0"/>
              <a:t> </a:t>
            </a:r>
            <a:r>
              <a:rPr lang="de-AT" dirty="0" err="1"/>
              <a:t>analytical</a:t>
            </a:r>
            <a:r>
              <a:rPr lang="de-AT" dirty="0"/>
              <a:t> </a:t>
            </a:r>
            <a:r>
              <a:rPr lang="de-AT" dirty="0" err="1"/>
              <a:t>concept</a:t>
            </a:r>
            <a:r>
              <a:rPr lang="de-AT" dirty="0"/>
              <a:t> </a:t>
            </a:r>
            <a:r>
              <a:rPr lang="de-AT" dirty="0" err="1"/>
              <a:t>for</a:t>
            </a:r>
            <a:r>
              <a:rPr lang="de-AT" dirty="0"/>
              <a:t> </a:t>
            </a:r>
            <a:r>
              <a:rPr lang="de-AT" dirty="0" err="1"/>
              <a:t>climate</a:t>
            </a:r>
            <a:r>
              <a:rPr lang="de-AT" dirty="0"/>
              <a:t> </a:t>
            </a:r>
            <a:r>
              <a:rPr lang="de-AT" dirty="0" err="1"/>
              <a:t>change</a:t>
            </a:r>
            <a:r>
              <a:rPr lang="de-AT" dirty="0"/>
              <a:t> </a:t>
            </a:r>
            <a:r>
              <a:rPr lang="de-AT" dirty="0" err="1"/>
              <a:t>communication</a:t>
            </a:r>
            <a:r>
              <a:rPr lang="de-AT" dirty="0"/>
              <a:t> / </a:t>
            </a:r>
            <a:r>
              <a:rPr lang="de-AT" dirty="0" err="1"/>
              <a:t>research</a:t>
            </a:r>
            <a:r>
              <a:rPr lang="de-AT" dirty="0"/>
              <a:t>.</a:t>
            </a:r>
            <a:endParaRPr lang="en-AU" dirty="0"/>
          </a:p>
        </p:txBody>
      </p:sp>
      <p:pic>
        <p:nvPicPr>
          <p:cNvPr id="5" name="Grafik 4">
            <a:extLst>
              <a:ext uri="{FF2B5EF4-FFF2-40B4-BE49-F238E27FC236}">
                <a16:creationId xmlns:a16="http://schemas.microsoft.com/office/drawing/2014/main" id="{D36EAE29-7389-8342-A4E4-D84C96264D43}"/>
              </a:ext>
            </a:extLst>
          </p:cNvPr>
          <p:cNvPicPr>
            <a:picLocks noChangeAspect="1"/>
          </p:cNvPicPr>
          <p:nvPr/>
        </p:nvPicPr>
        <p:blipFill>
          <a:blip r:embed="rId3"/>
          <a:stretch>
            <a:fillRect/>
          </a:stretch>
        </p:blipFill>
        <p:spPr>
          <a:xfrm>
            <a:off x="6327664" y="1589280"/>
            <a:ext cx="4335243" cy="4536883"/>
          </a:xfrm>
          <a:prstGeom prst="rect">
            <a:avLst/>
          </a:prstGeom>
        </p:spPr>
      </p:pic>
      <p:pic>
        <p:nvPicPr>
          <p:cNvPr id="6" name="Picture 2">
            <a:extLst>
              <a:ext uri="{FF2B5EF4-FFF2-40B4-BE49-F238E27FC236}">
                <a16:creationId xmlns:a16="http://schemas.microsoft.com/office/drawing/2014/main" id="{745B0692-08E2-D646-A0FD-2DBFFCF8D0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394" y="1842288"/>
            <a:ext cx="1061071" cy="150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5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F009F-AAE6-7F40-B4E9-9780D6DAAB28}"/>
              </a:ext>
            </a:extLst>
          </p:cNvPr>
          <p:cNvSpPr>
            <a:spLocks noGrp="1"/>
          </p:cNvSpPr>
          <p:nvPr>
            <p:ph type="title"/>
          </p:nvPr>
        </p:nvSpPr>
        <p:spPr/>
        <p:txBody>
          <a:bodyPr/>
          <a:lstStyle/>
          <a:p>
            <a:r>
              <a:rPr lang="en-AU" dirty="0"/>
              <a:t>C. Climate Change Communication</a:t>
            </a:r>
          </a:p>
        </p:txBody>
      </p:sp>
      <p:sp>
        <p:nvSpPr>
          <p:cNvPr id="3" name="Inhaltsplatzhalter 2">
            <a:extLst>
              <a:ext uri="{FF2B5EF4-FFF2-40B4-BE49-F238E27FC236}">
                <a16:creationId xmlns:a16="http://schemas.microsoft.com/office/drawing/2014/main" id="{ED6D8CEF-0A9B-CB4D-8F8C-6226C1F91675}"/>
              </a:ext>
            </a:extLst>
          </p:cNvPr>
          <p:cNvSpPr>
            <a:spLocks noGrp="1"/>
          </p:cNvSpPr>
          <p:nvPr>
            <p:ph idx="1"/>
          </p:nvPr>
        </p:nvSpPr>
        <p:spPr>
          <a:xfrm>
            <a:off x="1199456" y="1600201"/>
            <a:ext cx="4896544" cy="4525963"/>
          </a:xfrm>
        </p:spPr>
        <p:txBody>
          <a:bodyPr>
            <a:normAutofit/>
          </a:bodyPr>
          <a:lstStyle/>
          <a:p>
            <a:pPr marL="0" indent="0">
              <a:buNone/>
            </a:pPr>
            <a:r>
              <a:rPr lang="en-AU" b="1" dirty="0"/>
              <a:t>Perspective on Sustainability:</a:t>
            </a:r>
          </a:p>
          <a:p>
            <a:pPr marL="0" indent="0">
              <a:buNone/>
            </a:pPr>
            <a:endParaRPr lang="en-AU" b="1" dirty="0"/>
          </a:p>
          <a:p>
            <a:pPr marL="0" indent="0">
              <a:buNone/>
            </a:pPr>
            <a:r>
              <a:rPr lang="de-AT" dirty="0"/>
              <a:t>„Durch die Einbeziehung der Nachhaltigkeitsperspektive kann die gesellschaftliche Relevanz der Forschung verdeutlicht werden“ </a:t>
            </a:r>
            <a:r>
              <a:rPr lang="de-AT"/>
              <a:t>(ibid.) </a:t>
            </a:r>
            <a:endParaRPr lang="de-AT" dirty="0"/>
          </a:p>
          <a:p>
            <a:pPr marL="0" indent="0">
              <a:buNone/>
            </a:pPr>
            <a:endParaRPr lang="en-AU" dirty="0"/>
          </a:p>
        </p:txBody>
      </p:sp>
      <p:pic>
        <p:nvPicPr>
          <p:cNvPr id="5" name="Grafik 4">
            <a:extLst>
              <a:ext uri="{FF2B5EF4-FFF2-40B4-BE49-F238E27FC236}">
                <a16:creationId xmlns:a16="http://schemas.microsoft.com/office/drawing/2014/main" id="{D36EAE29-7389-8342-A4E4-D84C96264D43}"/>
              </a:ext>
            </a:extLst>
          </p:cNvPr>
          <p:cNvPicPr>
            <a:picLocks noChangeAspect="1"/>
          </p:cNvPicPr>
          <p:nvPr/>
        </p:nvPicPr>
        <p:blipFill>
          <a:blip r:embed="rId3"/>
          <a:stretch>
            <a:fillRect/>
          </a:stretch>
        </p:blipFill>
        <p:spPr>
          <a:xfrm>
            <a:off x="6327664" y="1589280"/>
            <a:ext cx="4335243" cy="4536883"/>
          </a:xfrm>
          <a:prstGeom prst="rect">
            <a:avLst/>
          </a:prstGeom>
        </p:spPr>
      </p:pic>
      <p:pic>
        <p:nvPicPr>
          <p:cNvPr id="6" name="Picture 2">
            <a:extLst>
              <a:ext uri="{FF2B5EF4-FFF2-40B4-BE49-F238E27FC236}">
                <a16:creationId xmlns:a16="http://schemas.microsoft.com/office/drawing/2014/main" id="{745B0692-08E2-D646-A0FD-2DBFFCF8D0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394" y="1842288"/>
            <a:ext cx="1061071" cy="150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900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FE20F3C6-62D4-3548-A9B5-C51CA57529A4}"/>
              </a:ext>
            </a:extLst>
          </p:cNvPr>
          <p:cNvSpPr/>
          <p:nvPr/>
        </p:nvSpPr>
        <p:spPr>
          <a:xfrm>
            <a:off x="1199456" y="2132856"/>
            <a:ext cx="10753195" cy="864096"/>
          </a:xfrm>
          <a:prstGeom prst="roundRect">
            <a:avLst/>
          </a:prstGeom>
          <a:solidFill>
            <a:srgbClr val="DFC638"/>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el 1">
            <a:extLst>
              <a:ext uri="{FF2B5EF4-FFF2-40B4-BE49-F238E27FC236}">
                <a16:creationId xmlns:a16="http://schemas.microsoft.com/office/drawing/2014/main" id="{478F009F-AAE6-7F40-B4E9-9780D6DAAB28}"/>
              </a:ext>
            </a:extLst>
          </p:cNvPr>
          <p:cNvSpPr>
            <a:spLocks noGrp="1"/>
          </p:cNvSpPr>
          <p:nvPr>
            <p:ph type="title"/>
          </p:nvPr>
        </p:nvSpPr>
        <p:spPr/>
        <p:txBody>
          <a:bodyPr/>
          <a:lstStyle/>
          <a:p>
            <a:r>
              <a:rPr lang="en-AU" dirty="0"/>
              <a:t>C. Climate Change Communication</a:t>
            </a:r>
          </a:p>
        </p:txBody>
      </p:sp>
      <p:sp>
        <p:nvSpPr>
          <p:cNvPr id="3" name="Inhaltsplatzhalter 2">
            <a:extLst>
              <a:ext uri="{FF2B5EF4-FFF2-40B4-BE49-F238E27FC236}">
                <a16:creationId xmlns:a16="http://schemas.microsoft.com/office/drawing/2014/main" id="{ED6D8CEF-0A9B-CB4D-8F8C-6226C1F91675}"/>
              </a:ext>
            </a:extLst>
          </p:cNvPr>
          <p:cNvSpPr>
            <a:spLocks noGrp="1"/>
          </p:cNvSpPr>
          <p:nvPr>
            <p:ph idx="1"/>
          </p:nvPr>
        </p:nvSpPr>
        <p:spPr/>
        <p:txBody>
          <a:bodyPr/>
          <a:lstStyle/>
          <a:p>
            <a:pPr marL="0" indent="0">
              <a:buNone/>
            </a:pPr>
            <a:r>
              <a:rPr lang="en-AU" b="1" dirty="0"/>
              <a:t>Perspective on Sustainability:</a:t>
            </a:r>
          </a:p>
          <a:p>
            <a:pPr marL="0" indent="0">
              <a:buNone/>
            </a:pPr>
            <a:endParaRPr lang="en-AU" dirty="0"/>
          </a:p>
          <a:p>
            <a:pPr marL="0" indent="0">
              <a:buNone/>
            </a:pPr>
            <a:r>
              <a:rPr lang="en-AU" dirty="0"/>
              <a:t>Sustainability as counter narrative (solution?) to climate change</a:t>
            </a:r>
          </a:p>
        </p:txBody>
      </p:sp>
    </p:spTree>
    <p:extLst>
      <p:ext uri="{BB962C8B-B14F-4D97-AF65-F5344CB8AC3E}">
        <p14:creationId xmlns:p14="http://schemas.microsoft.com/office/powerpoint/2010/main" val="1313766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04412D83-332E-9E44-BB1F-483E5181ACB6}"/>
              </a:ext>
            </a:extLst>
          </p:cNvPr>
          <p:cNvGraphicFramePr>
            <a:graphicFrameLocks/>
          </p:cNvGraphicFramePr>
          <p:nvPr>
            <p:extLst>
              <p:ext uri="{D42A27DB-BD31-4B8C-83A1-F6EECF244321}">
                <p14:modId xmlns:p14="http://schemas.microsoft.com/office/powerpoint/2010/main" val="2810566655"/>
              </p:ext>
            </p:extLst>
          </p:nvPr>
        </p:nvGraphicFramePr>
        <p:xfrm>
          <a:off x="1487488" y="3151781"/>
          <a:ext cx="9928720" cy="371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E593B6C4-0367-484C-94B0-A7609982A353}"/>
              </a:ext>
            </a:extLst>
          </p:cNvPr>
          <p:cNvSpPr>
            <a:spLocks noGrp="1"/>
          </p:cNvSpPr>
          <p:nvPr>
            <p:ph type="title"/>
          </p:nvPr>
        </p:nvSpPr>
        <p:spPr/>
        <p:txBody>
          <a:bodyPr/>
          <a:lstStyle/>
          <a:p>
            <a:r>
              <a:rPr lang="de-DE" dirty="0"/>
              <a:t>Outlook</a:t>
            </a:r>
            <a:endParaRPr lang="en-AU" dirty="0"/>
          </a:p>
        </p:txBody>
      </p:sp>
      <p:sp>
        <p:nvSpPr>
          <p:cNvPr id="3" name="Inhaltsplatzhalter 2">
            <a:extLst>
              <a:ext uri="{FF2B5EF4-FFF2-40B4-BE49-F238E27FC236}">
                <a16:creationId xmlns:a16="http://schemas.microsoft.com/office/drawing/2014/main" id="{6D416857-48AD-7141-92A5-90D02588DDD7}"/>
              </a:ext>
            </a:extLst>
          </p:cNvPr>
          <p:cNvSpPr>
            <a:spLocks noGrp="1"/>
          </p:cNvSpPr>
          <p:nvPr>
            <p:ph idx="1"/>
          </p:nvPr>
        </p:nvSpPr>
        <p:spPr/>
        <p:txBody>
          <a:bodyPr/>
          <a:lstStyle/>
          <a:p>
            <a:pPr marL="0" indent="0">
              <a:buNone/>
            </a:pPr>
            <a:r>
              <a:rPr lang="en-AU" b="1" dirty="0"/>
              <a:t>Challenge!</a:t>
            </a:r>
          </a:p>
        </p:txBody>
      </p:sp>
      <p:sp>
        <p:nvSpPr>
          <p:cNvPr id="4" name="Gewitterblitz 3">
            <a:extLst>
              <a:ext uri="{FF2B5EF4-FFF2-40B4-BE49-F238E27FC236}">
                <a16:creationId xmlns:a16="http://schemas.microsoft.com/office/drawing/2014/main" id="{CBB62E16-84DE-F64D-BCFB-26DC4BCF86C3}"/>
              </a:ext>
            </a:extLst>
          </p:cNvPr>
          <p:cNvSpPr/>
          <p:nvPr/>
        </p:nvSpPr>
        <p:spPr>
          <a:xfrm>
            <a:off x="310680" y="4079699"/>
            <a:ext cx="1032792" cy="1569195"/>
          </a:xfrm>
          <a:prstGeom prst="lightningBolt">
            <a:avLst/>
          </a:prstGeom>
          <a:solidFill>
            <a:srgbClr val="C0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2208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de-DE">
                <a:solidFill>
                  <a:schemeClr val="bg1"/>
                </a:solidFill>
              </a:rPr>
              <a:t>Reflection</a:t>
            </a:r>
            <a:endParaRPr lang="de-DE" dirty="0">
              <a:solidFill>
                <a:schemeClr val="bg1"/>
              </a:solidFill>
            </a:endParaRP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457200" indent="-457200">
              <a:lnSpc>
                <a:spcPct val="90000"/>
              </a:lnSpc>
              <a:buFont typeface="+mj-lt"/>
              <a:buAutoNum type="arabicPeriod"/>
            </a:pPr>
            <a:r>
              <a:rPr lang="en-GB" dirty="0" smtClean="0"/>
              <a:t>Try to identify risk and climate change communication in the media</a:t>
            </a:r>
          </a:p>
          <a:p>
            <a:pPr marL="857250" lvl="1" indent="-457200">
              <a:lnSpc>
                <a:spcPct val="90000"/>
              </a:lnSpc>
              <a:buFont typeface="+mj-lt"/>
              <a:buAutoNum type="arabicPeriod"/>
            </a:pPr>
            <a:r>
              <a:rPr lang="en-GB" dirty="0" smtClean="0"/>
              <a:t>Where is it communicated?</a:t>
            </a:r>
          </a:p>
          <a:p>
            <a:pPr marL="857250" lvl="1" indent="-457200">
              <a:lnSpc>
                <a:spcPct val="90000"/>
              </a:lnSpc>
              <a:buFont typeface="+mj-lt"/>
              <a:buAutoNum type="arabicPeriod"/>
            </a:pPr>
            <a:r>
              <a:rPr lang="en-GB" dirty="0" smtClean="0"/>
              <a:t>How is it communicated?</a:t>
            </a:r>
          </a:p>
          <a:p>
            <a:pPr lvl="1" indent="-342900">
              <a:lnSpc>
                <a:spcPct val="90000"/>
              </a:lnSpc>
              <a:buFont typeface="Courier New" panose="02070309020205020404" pitchFamily="49" charset="0"/>
              <a:buChar char="o"/>
            </a:pPr>
            <a:endParaRPr lang="en-GB" dirty="0" smtClean="0"/>
          </a:p>
          <a:p>
            <a:pPr marL="457200" indent="-457200">
              <a:lnSpc>
                <a:spcPct val="90000"/>
              </a:lnSpc>
              <a:buFont typeface="+mj-lt"/>
              <a:buAutoNum type="arabicPeriod"/>
            </a:pPr>
            <a:r>
              <a:rPr lang="en-GB" dirty="0" smtClean="0"/>
              <a:t>What are the </a:t>
            </a:r>
            <a:r>
              <a:rPr lang="en-GB" dirty="0" err="1" smtClean="0"/>
              <a:t>barrieres</a:t>
            </a:r>
            <a:r>
              <a:rPr lang="en-GB" dirty="0" smtClean="0"/>
              <a:t> in communicating about climate change? </a:t>
            </a:r>
          </a:p>
          <a:p>
            <a:pPr lvl="1">
              <a:lnSpc>
                <a:spcPct val="90000"/>
              </a:lnSpc>
              <a:buFont typeface="Courier New" panose="02070309020205020404" pitchFamily="49" charset="0"/>
              <a:buChar char="o"/>
            </a:pPr>
            <a:r>
              <a:rPr lang="en-GB" dirty="0" smtClean="0"/>
              <a:t>Why is </a:t>
            </a:r>
            <a:r>
              <a:rPr lang="en-GB" dirty="0" err="1" smtClean="0"/>
              <a:t>iteasy</a:t>
            </a:r>
            <a:r>
              <a:rPr lang="en-GB" dirty="0" smtClean="0"/>
              <a:t> to communicate about the crisis – but not so easy to communicate about „change“ and long term developments?</a:t>
            </a:r>
          </a:p>
          <a:p>
            <a:pPr lvl="1">
              <a:lnSpc>
                <a:spcPct val="90000"/>
              </a:lnSpc>
              <a:buFont typeface="Courier New" panose="02070309020205020404" pitchFamily="49" charset="0"/>
              <a:buChar char="o"/>
            </a:pPr>
            <a:r>
              <a:rPr lang="en-GB" dirty="0" smtClean="0"/>
              <a:t>Who are the dominant voices in the climate change discourse?</a:t>
            </a:r>
          </a:p>
          <a:p>
            <a:pPr marL="457200" indent="-457200">
              <a:lnSpc>
                <a:spcPct val="90000"/>
              </a:lnSpc>
              <a:buFont typeface="+mj-lt"/>
              <a:buAutoNum type="arabicPeriod"/>
            </a:pPr>
            <a:endParaRPr lang="en-GB" dirty="0" smtClean="0"/>
          </a:p>
          <a:p>
            <a:pPr marL="457200" indent="-457200">
              <a:lnSpc>
                <a:spcPct val="90000"/>
              </a:lnSpc>
              <a:buFont typeface="+mj-lt"/>
              <a:buAutoNum type="arabicPeriod"/>
            </a:pPr>
            <a:r>
              <a:rPr lang="en-GB" dirty="0" smtClean="0"/>
              <a:t>Try to define „expertise“.</a:t>
            </a:r>
          </a:p>
          <a:p>
            <a:pPr marL="857250" lvl="1" indent="-457200">
              <a:lnSpc>
                <a:spcPct val="90000"/>
              </a:lnSpc>
              <a:buFont typeface="+mj-lt"/>
              <a:buAutoNum type="arabicPeriod"/>
            </a:pPr>
            <a:r>
              <a:rPr lang="en-GB" dirty="0" smtClean="0"/>
              <a:t>Who are the „experts“ always quoted / referred to in the media?</a:t>
            </a:r>
          </a:p>
          <a:p>
            <a:pPr marL="857250" lvl="1" indent="-457200">
              <a:lnSpc>
                <a:spcPct val="90000"/>
              </a:lnSpc>
              <a:buFont typeface="+mj-lt"/>
              <a:buAutoNum type="arabicPeriod"/>
            </a:pPr>
            <a:r>
              <a:rPr lang="en-GB" dirty="0" smtClean="0"/>
              <a:t>What makes them an „expert“?</a:t>
            </a:r>
          </a:p>
          <a:p>
            <a:pPr marL="857250" lvl="1" indent="-457200">
              <a:lnSpc>
                <a:spcPct val="90000"/>
              </a:lnSpc>
              <a:buFont typeface="+mj-lt"/>
              <a:buAutoNum type="arabicPeriod"/>
            </a:pPr>
            <a:r>
              <a:rPr lang="en-GB" dirty="0" smtClean="0"/>
              <a:t>Try to differentiate between expert and „public authority“.</a:t>
            </a:r>
            <a:endParaRPr lang="en-GB" dirty="0"/>
          </a:p>
        </p:txBody>
      </p:sp>
    </p:spTree>
    <p:extLst>
      <p:ext uri="{BB962C8B-B14F-4D97-AF65-F5344CB8AC3E}">
        <p14:creationId xmlns:p14="http://schemas.microsoft.com/office/powerpoint/2010/main" val="418457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C909087-661A-D642-9199-9F087E8A0779}"/>
              </a:ext>
            </a:extLst>
          </p:cNvPr>
          <p:cNvSpPr/>
          <p:nvPr/>
        </p:nvSpPr>
        <p:spPr>
          <a:xfrm>
            <a:off x="1199456" y="2719734"/>
            <a:ext cx="10992544" cy="925290"/>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hteck 3">
            <a:extLst>
              <a:ext uri="{FF2B5EF4-FFF2-40B4-BE49-F238E27FC236}">
                <a16:creationId xmlns:a16="http://schemas.microsoft.com/office/drawing/2014/main" id="{D8C6464B-4F58-C34F-A744-C39749CC117F}"/>
              </a:ext>
            </a:extLst>
          </p:cNvPr>
          <p:cNvSpPr/>
          <p:nvPr/>
        </p:nvSpPr>
        <p:spPr>
          <a:xfrm>
            <a:off x="1199456" y="1340768"/>
            <a:ext cx="10992544" cy="1368152"/>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en-GB" dirty="0" smtClean="0">
                <a:solidFill>
                  <a:schemeClr val="bg1"/>
                </a:solidFill>
              </a:rPr>
              <a:t>Learning outcomes</a:t>
            </a:r>
            <a:endParaRPr lang="en-GB" dirty="0">
              <a:solidFill>
                <a:schemeClr val="bg1"/>
              </a:solidFill>
            </a:endParaRPr>
          </a:p>
        </p:txBody>
      </p:sp>
      <p:sp>
        <p:nvSpPr>
          <p:cNvPr id="5123" name="Rectangle 3"/>
          <p:cNvSpPr>
            <a:spLocks noGrp="1" noChangeArrowheads="1"/>
          </p:cNvSpPr>
          <p:nvPr>
            <p:ph type="body" idx="1"/>
          </p:nvPr>
        </p:nvSpPr>
        <p:spPr>
          <a:xfrm>
            <a:off x="1199457" y="1484784"/>
            <a:ext cx="10753194" cy="5112568"/>
          </a:xfrm>
        </p:spPr>
        <p:txBody>
          <a:bodyPr>
            <a:noAutofit/>
          </a:bodyPr>
          <a:lstStyle/>
          <a:p>
            <a:pPr>
              <a:lnSpc>
                <a:spcPct val="90000"/>
              </a:lnSpc>
              <a:buFontTx/>
              <a:buNone/>
            </a:pPr>
            <a:r>
              <a:rPr lang="en-US" sz="1400" b="1" dirty="0">
                <a:solidFill>
                  <a:srgbClr val="95843F"/>
                </a:solidFill>
              </a:rPr>
              <a:t>Learning outcome 1: </a:t>
            </a:r>
          </a:p>
          <a:p>
            <a:pPr>
              <a:lnSpc>
                <a:spcPct val="90000"/>
              </a:lnSpc>
              <a:buFontTx/>
              <a:buNone/>
            </a:pPr>
            <a:r>
              <a:rPr lang="en-US" sz="1400" b="1" dirty="0"/>
              <a:t>Describe </a:t>
            </a:r>
            <a:r>
              <a:rPr lang="en-US" sz="1400" dirty="0"/>
              <a:t>the diverse nature of contemporary practices of sustainability communication on an individual, organizational and societal level, the relationship of strategic communication practices to other public communication practices, the role of stakeholders and publics and the communication practitioners in and outside of organizations (corporate, NGO, political and educational institutions etc.)</a:t>
            </a:r>
          </a:p>
          <a:p>
            <a:pPr>
              <a:lnSpc>
                <a:spcPct val="90000"/>
              </a:lnSpc>
              <a:buFontTx/>
              <a:buNone/>
            </a:pPr>
            <a:endParaRPr lang="en-US" sz="1400" dirty="0"/>
          </a:p>
          <a:p>
            <a:pPr>
              <a:lnSpc>
                <a:spcPct val="90000"/>
              </a:lnSpc>
              <a:buNone/>
            </a:pPr>
            <a:r>
              <a:rPr lang="en-US" sz="1400" b="1" dirty="0">
                <a:solidFill>
                  <a:srgbClr val="95843F"/>
                </a:solidFill>
              </a:rPr>
              <a:t>Learning outcome 2: </a:t>
            </a:r>
            <a:endParaRPr lang="en-US" sz="1400" dirty="0"/>
          </a:p>
          <a:p>
            <a:pPr>
              <a:lnSpc>
                <a:spcPct val="90000"/>
              </a:lnSpc>
              <a:buFontTx/>
              <a:buNone/>
            </a:pPr>
            <a:r>
              <a:rPr lang="en-US" sz="1400" b="1" dirty="0"/>
              <a:t>Develop </a:t>
            </a:r>
            <a:r>
              <a:rPr lang="en-US" sz="1400" dirty="0"/>
              <a:t>comprehensive and well-founded knowledge in sustainability communication as field of study, an understanding of how other disciplines relate to the field and an international perspective on the field.</a:t>
            </a:r>
          </a:p>
          <a:p>
            <a:pPr>
              <a:lnSpc>
                <a:spcPct val="90000"/>
              </a:lnSpc>
              <a:buFontTx/>
              <a:buNone/>
            </a:pPr>
            <a:endParaRPr lang="en-US" sz="1400" dirty="0"/>
          </a:p>
          <a:p>
            <a:pPr>
              <a:lnSpc>
                <a:spcPct val="90000"/>
              </a:lnSpc>
              <a:buFontTx/>
              <a:buNone/>
            </a:pPr>
            <a:r>
              <a:rPr lang="en-US" sz="1400" b="1" dirty="0">
                <a:solidFill>
                  <a:srgbClr val="95843F"/>
                </a:solidFill>
              </a:rPr>
              <a:t>Learning outcome 3: </a:t>
            </a:r>
          </a:p>
          <a:p>
            <a:pPr>
              <a:lnSpc>
                <a:spcPct val="90000"/>
              </a:lnSpc>
              <a:buFontTx/>
              <a:buNone/>
            </a:pPr>
            <a:r>
              <a:rPr lang="en-US" sz="1400" b="1" dirty="0"/>
              <a:t>Understand</a:t>
            </a:r>
            <a:r>
              <a:rPr lang="en-US" sz="1400" dirty="0"/>
              <a:t> the key elements of communication theories, strategies and tactics, and, thus, the character and operationalization of best practice sustainability communication planning frameworks.</a:t>
            </a:r>
          </a:p>
          <a:p>
            <a:pPr>
              <a:lnSpc>
                <a:spcPct val="90000"/>
              </a:lnSpc>
              <a:buFontTx/>
              <a:buNone/>
            </a:pPr>
            <a:endParaRPr lang="en-US" sz="1400" dirty="0"/>
          </a:p>
          <a:p>
            <a:pPr>
              <a:lnSpc>
                <a:spcPct val="90000"/>
              </a:lnSpc>
              <a:buFontTx/>
              <a:buNone/>
            </a:pPr>
            <a:r>
              <a:rPr lang="en-US" sz="1400" b="1" dirty="0">
                <a:solidFill>
                  <a:srgbClr val="95843F"/>
                </a:solidFill>
              </a:rPr>
              <a:t>Learning outcome 4: </a:t>
            </a:r>
            <a:endParaRPr lang="en-US" sz="1400" dirty="0"/>
          </a:p>
          <a:p>
            <a:pPr>
              <a:lnSpc>
                <a:spcPct val="90000"/>
              </a:lnSpc>
              <a:buFontTx/>
              <a:buNone/>
            </a:pPr>
            <a:r>
              <a:rPr lang="en-US" sz="1400" b="1" dirty="0"/>
              <a:t>Advance</a:t>
            </a:r>
            <a:r>
              <a:rPr lang="en-US" sz="1400" dirty="0"/>
              <a:t> your understanding of social and civic responsibility and develop an appreciation of the philosophical and social context of sustainability communication. Advance your knowledge and respect of ethics and ethical </a:t>
            </a:r>
            <a:r>
              <a:rPr lang="en-US" sz="1400" dirty="0" smtClean="0"/>
              <a:t>standards </a:t>
            </a:r>
            <a:r>
              <a:rPr lang="en-US" sz="1400" dirty="0"/>
              <a:t>in relation to communication of, about and for sustainability.</a:t>
            </a:r>
          </a:p>
          <a:p>
            <a:pPr>
              <a:lnSpc>
                <a:spcPct val="90000"/>
              </a:lnSpc>
              <a:buFontTx/>
              <a:buNone/>
            </a:pPr>
            <a:endParaRPr lang="en-US" sz="1400" dirty="0"/>
          </a:p>
          <a:p>
            <a:pPr>
              <a:lnSpc>
                <a:spcPct val="90000"/>
              </a:lnSpc>
              <a:buFontTx/>
              <a:buNone/>
            </a:pPr>
            <a:r>
              <a:rPr lang="en-US" sz="1400" b="1" dirty="0">
                <a:solidFill>
                  <a:srgbClr val="95843F"/>
                </a:solidFill>
              </a:rPr>
              <a:t>Learning outcome 5: </a:t>
            </a:r>
          </a:p>
          <a:p>
            <a:pPr>
              <a:lnSpc>
                <a:spcPct val="90000"/>
              </a:lnSpc>
              <a:buFontTx/>
              <a:buNone/>
            </a:pPr>
            <a:r>
              <a:rPr lang="en-US" sz="1400" b="1" dirty="0"/>
              <a:t>Anticipate and </a:t>
            </a:r>
            <a:r>
              <a:rPr lang="en-US" sz="1400" b="1" dirty="0" smtClean="0"/>
              <a:t>Interpret </a:t>
            </a:r>
            <a:r>
              <a:rPr lang="en-US" sz="1400" dirty="0"/>
              <a:t>current issues and challenges of a world in transformation and social change. Develop a deep understanding of and skills to create change, develop advocacy, leadership and authorship in and for sustainability communication.</a:t>
            </a:r>
          </a:p>
          <a:p>
            <a:pPr>
              <a:lnSpc>
                <a:spcPct val="90000"/>
              </a:lnSpc>
              <a:buFontTx/>
              <a:buNone/>
            </a:pPr>
            <a:endParaRPr lang="en-US" sz="1400" dirty="0"/>
          </a:p>
        </p:txBody>
      </p:sp>
    </p:spTree>
    <p:extLst>
      <p:ext uri="{BB962C8B-B14F-4D97-AF65-F5344CB8AC3E}">
        <p14:creationId xmlns:p14="http://schemas.microsoft.com/office/powerpoint/2010/main" val="295140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GB" dirty="0" smtClean="0">
                <a:solidFill>
                  <a:schemeClr val="bg1"/>
                </a:solidFill>
              </a:rPr>
              <a:t>Overview</a:t>
            </a:r>
            <a:endParaRPr lang="en-GB" dirty="0">
              <a:solidFill>
                <a:schemeClr val="bg1"/>
              </a:solidFill>
            </a:endParaRP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457200" indent="-457200">
              <a:spcBef>
                <a:spcPts val="1200"/>
              </a:spcBef>
              <a:buAutoNum type="alphaUcPeriod"/>
            </a:pPr>
            <a:r>
              <a:rPr lang="en-GB" dirty="0" smtClean="0"/>
              <a:t>Changing Climate </a:t>
            </a:r>
          </a:p>
          <a:p>
            <a:pPr marL="457200" indent="-457200">
              <a:spcBef>
                <a:spcPts val="1200"/>
              </a:spcBef>
              <a:buAutoNum type="alphaUcPeriod"/>
            </a:pPr>
            <a:r>
              <a:rPr lang="en-GB" dirty="0" smtClean="0"/>
              <a:t>Science Communication</a:t>
            </a:r>
          </a:p>
          <a:p>
            <a:pPr marL="457200" indent="-457200">
              <a:spcBef>
                <a:spcPts val="1200"/>
              </a:spcBef>
              <a:buAutoNum type="alphaUcPeriod"/>
            </a:pPr>
            <a:r>
              <a:rPr lang="en-GB" dirty="0" smtClean="0"/>
              <a:t>Climate Change Communication</a:t>
            </a:r>
          </a:p>
          <a:p>
            <a:pPr marL="0" indent="0">
              <a:spcBef>
                <a:spcPts val="1200"/>
              </a:spcBef>
              <a:buNone/>
            </a:pPr>
            <a:endParaRPr lang="en-GB" dirty="0"/>
          </a:p>
        </p:txBody>
      </p:sp>
    </p:spTree>
    <p:extLst>
      <p:ext uri="{BB962C8B-B14F-4D97-AF65-F5344CB8AC3E}">
        <p14:creationId xmlns:p14="http://schemas.microsoft.com/office/powerpoint/2010/main" val="472367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9EB3C-3ECB-8A48-81A1-441D839346D7}"/>
              </a:ext>
            </a:extLst>
          </p:cNvPr>
          <p:cNvSpPr>
            <a:spLocks noGrp="1"/>
          </p:cNvSpPr>
          <p:nvPr>
            <p:ph type="title"/>
          </p:nvPr>
        </p:nvSpPr>
        <p:spPr>
          <a:xfrm>
            <a:off x="1199456" y="476672"/>
            <a:ext cx="10753195" cy="504056"/>
          </a:xfrm>
        </p:spPr>
        <p:txBody>
          <a:bodyPr anchor="ctr">
            <a:normAutofit/>
          </a:bodyPr>
          <a:lstStyle/>
          <a:p>
            <a:r>
              <a:rPr lang="en-AU" dirty="0"/>
              <a:t>A. A changing climate</a:t>
            </a:r>
          </a:p>
        </p:txBody>
      </p:sp>
      <p:sp>
        <p:nvSpPr>
          <p:cNvPr id="6" name="Textfeld 5">
            <a:extLst>
              <a:ext uri="{FF2B5EF4-FFF2-40B4-BE49-F238E27FC236}">
                <a16:creationId xmlns:a16="http://schemas.microsoft.com/office/drawing/2014/main" id="{676BEF79-6D4F-5F48-B030-AFB155E8AAAA}"/>
              </a:ext>
            </a:extLst>
          </p:cNvPr>
          <p:cNvSpPr txBox="1"/>
          <p:nvPr/>
        </p:nvSpPr>
        <p:spPr>
          <a:xfrm rot="16200000">
            <a:off x="-171016" y="5345778"/>
            <a:ext cx="2448272" cy="246221"/>
          </a:xfrm>
          <a:prstGeom prst="rect">
            <a:avLst/>
          </a:prstGeom>
          <a:noFill/>
        </p:spPr>
        <p:txBody>
          <a:bodyPr wrap="square" rtlCol="0">
            <a:spAutoFit/>
          </a:bodyPr>
          <a:lstStyle/>
          <a:p>
            <a:r>
              <a:rPr lang="en-AU" sz="1000" dirty="0"/>
              <a:t>Source: private</a:t>
            </a:r>
          </a:p>
        </p:txBody>
      </p:sp>
      <p:pic>
        <p:nvPicPr>
          <p:cNvPr id="7" name="Grafik 6" descr="Ein Bild, das Baum, draußen, Boden, Sport enthält.&#10;&#10;Automatisch generierte Beschreibung">
            <a:extLst>
              <a:ext uri="{FF2B5EF4-FFF2-40B4-BE49-F238E27FC236}">
                <a16:creationId xmlns:a16="http://schemas.microsoft.com/office/drawing/2014/main" id="{7A1B5E26-D5D5-2244-AAD1-62B98287502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34645"/>
          <a:stretch/>
        </p:blipFill>
        <p:spPr>
          <a:xfrm>
            <a:off x="1212015" y="1196752"/>
            <a:ext cx="5312046" cy="6096000"/>
          </a:xfrm>
          <a:prstGeom prst="rect">
            <a:avLst/>
          </a:prstGeom>
        </p:spPr>
      </p:pic>
    </p:spTree>
    <p:extLst>
      <p:ext uri="{BB962C8B-B14F-4D97-AF65-F5344CB8AC3E}">
        <p14:creationId xmlns:p14="http://schemas.microsoft.com/office/powerpoint/2010/main" val="321338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AU" dirty="0"/>
              <a:t>A. A changing climate</a:t>
            </a:r>
            <a:endParaRPr lang="de-DE" dirty="0">
              <a:solidFill>
                <a:schemeClr val="bg1"/>
              </a:solidFill>
            </a:endParaRPr>
          </a:p>
        </p:txBody>
      </p:sp>
      <p:sp>
        <p:nvSpPr>
          <p:cNvPr id="6" name="Textfeld 5">
            <a:extLst>
              <a:ext uri="{FF2B5EF4-FFF2-40B4-BE49-F238E27FC236}">
                <a16:creationId xmlns:a16="http://schemas.microsoft.com/office/drawing/2014/main" id="{7545CC0F-A24A-894D-A7CB-187DD0F10C74}"/>
              </a:ext>
            </a:extLst>
          </p:cNvPr>
          <p:cNvSpPr txBox="1"/>
          <p:nvPr/>
        </p:nvSpPr>
        <p:spPr>
          <a:xfrm rot="16200000">
            <a:off x="-187528" y="5043208"/>
            <a:ext cx="2448272" cy="246221"/>
          </a:xfrm>
          <a:prstGeom prst="rect">
            <a:avLst/>
          </a:prstGeom>
          <a:noFill/>
        </p:spPr>
        <p:txBody>
          <a:bodyPr wrap="square" rtlCol="0">
            <a:spAutoFit/>
          </a:bodyPr>
          <a:lstStyle/>
          <a:p>
            <a:r>
              <a:rPr lang="en-AU" sz="1000" dirty="0"/>
              <a:t>Source: private</a:t>
            </a:r>
          </a:p>
        </p:txBody>
      </p:sp>
      <p:pic>
        <p:nvPicPr>
          <p:cNvPr id="7" name="Grafik 6" descr="Ein Bild, das Baum, draußen, Gras, Himmel enthält.&#10;&#10;Automatisch generierte Beschreibung">
            <a:extLst>
              <a:ext uri="{FF2B5EF4-FFF2-40B4-BE49-F238E27FC236}">
                <a16:creationId xmlns:a16="http://schemas.microsoft.com/office/drawing/2014/main" id="{A40393E2-0274-134A-94AE-69D6B43EB6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9455" y="1241375"/>
            <a:ext cx="7488833" cy="5616625"/>
          </a:xfrm>
          <a:prstGeom prst="rect">
            <a:avLst/>
          </a:prstGeom>
        </p:spPr>
      </p:pic>
    </p:spTree>
    <p:extLst>
      <p:ext uri="{BB962C8B-B14F-4D97-AF65-F5344CB8AC3E}">
        <p14:creationId xmlns:p14="http://schemas.microsoft.com/office/powerpoint/2010/main" val="748982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GB" dirty="0" smtClean="0">
                <a:solidFill>
                  <a:schemeClr val="bg1"/>
                </a:solidFill>
              </a:rPr>
              <a:t>A. A </a:t>
            </a:r>
            <a:r>
              <a:rPr lang="en-GB" dirty="0" smtClean="0"/>
              <a:t>c</a:t>
            </a:r>
            <a:r>
              <a:rPr lang="en-GB" dirty="0" smtClean="0">
                <a:solidFill>
                  <a:schemeClr val="bg1"/>
                </a:solidFill>
              </a:rPr>
              <a:t>hanging </a:t>
            </a:r>
            <a:r>
              <a:rPr lang="en-GB" dirty="0" smtClean="0"/>
              <a:t>c</a:t>
            </a:r>
            <a:r>
              <a:rPr lang="en-GB" dirty="0" smtClean="0">
                <a:solidFill>
                  <a:schemeClr val="bg1"/>
                </a:solidFill>
              </a:rPr>
              <a:t>limate</a:t>
            </a:r>
            <a:endParaRPr lang="en-GB" dirty="0">
              <a:solidFill>
                <a:schemeClr val="bg1"/>
              </a:solidFill>
            </a:endParaRPr>
          </a:p>
        </p:txBody>
      </p:sp>
      <p:sp>
        <p:nvSpPr>
          <p:cNvPr id="6" name="Textfeld 5">
            <a:extLst>
              <a:ext uri="{FF2B5EF4-FFF2-40B4-BE49-F238E27FC236}">
                <a16:creationId xmlns:a16="http://schemas.microsoft.com/office/drawing/2014/main" id="{7545CC0F-A24A-894D-A7CB-187DD0F10C74}"/>
              </a:ext>
            </a:extLst>
          </p:cNvPr>
          <p:cNvSpPr txBox="1"/>
          <p:nvPr/>
        </p:nvSpPr>
        <p:spPr>
          <a:xfrm rot="16200000">
            <a:off x="-147793" y="4257208"/>
            <a:ext cx="2448272" cy="246221"/>
          </a:xfrm>
          <a:prstGeom prst="rect">
            <a:avLst/>
          </a:prstGeom>
          <a:noFill/>
        </p:spPr>
        <p:txBody>
          <a:bodyPr wrap="square" rtlCol="0">
            <a:spAutoFit/>
          </a:bodyPr>
          <a:lstStyle/>
          <a:p>
            <a:r>
              <a:rPr lang="en-AU" sz="1000" dirty="0"/>
              <a:t>Source: private</a:t>
            </a:r>
          </a:p>
        </p:txBody>
      </p:sp>
      <p:pic>
        <p:nvPicPr>
          <p:cNvPr id="31746" name="Picture 2" descr="Effects of climate change &amp;#39;irreversible,&amp;#39; U.N. panel warns in report - The  Washington Post">
            <a:extLst>
              <a:ext uri="{FF2B5EF4-FFF2-40B4-BE49-F238E27FC236}">
                <a16:creationId xmlns:a16="http://schemas.microsoft.com/office/drawing/2014/main" id="{F0B18958-2DC0-B046-A3AB-1AC5BCEB2C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8" b="48831"/>
          <a:stretch/>
        </p:blipFill>
        <p:spPr bwMode="auto">
          <a:xfrm>
            <a:off x="1199455" y="1988840"/>
            <a:ext cx="10976106" cy="361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421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8CF9A-D5C1-174A-BF8D-6ED7D45F2E5E}"/>
              </a:ext>
            </a:extLst>
          </p:cNvPr>
          <p:cNvSpPr>
            <a:spLocks noGrp="1"/>
          </p:cNvSpPr>
          <p:nvPr>
            <p:ph type="title"/>
          </p:nvPr>
        </p:nvSpPr>
        <p:spPr>
          <a:xfrm>
            <a:off x="1199456" y="476672"/>
            <a:ext cx="10753195" cy="504056"/>
          </a:xfrm>
        </p:spPr>
        <p:txBody>
          <a:bodyPr anchor="ctr">
            <a:normAutofit/>
          </a:bodyPr>
          <a:lstStyle/>
          <a:p>
            <a:r>
              <a:rPr lang="en-AU" dirty="0"/>
              <a:t>A. A changing climate</a:t>
            </a:r>
          </a:p>
        </p:txBody>
      </p:sp>
      <p:sp>
        <p:nvSpPr>
          <p:cNvPr id="6" name="Textfeld 5">
            <a:extLst>
              <a:ext uri="{FF2B5EF4-FFF2-40B4-BE49-F238E27FC236}">
                <a16:creationId xmlns:a16="http://schemas.microsoft.com/office/drawing/2014/main" id="{F891A983-1C7D-6145-B3A1-83D8D05FB9CC}"/>
              </a:ext>
            </a:extLst>
          </p:cNvPr>
          <p:cNvSpPr txBox="1"/>
          <p:nvPr/>
        </p:nvSpPr>
        <p:spPr>
          <a:xfrm rot="16200000">
            <a:off x="-280374" y="5386424"/>
            <a:ext cx="2448272" cy="246221"/>
          </a:xfrm>
          <a:prstGeom prst="rect">
            <a:avLst/>
          </a:prstGeom>
          <a:noFill/>
        </p:spPr>
        <p:txBody>
          <a:bodyPr wrap="square" rtlCol="0">
            <a:spAutoFit/>
          </a:bodyPr>
          <a:lstStyle/>
          <a:p>
            <a:r>
              <a:rPr lang="en-AU" sz="1000" dirty="0"/>
              <a:t>Source: private</a:t>
            </a:r>
          </a:p>
        </p:txBody>
      </p:sp>
      <p:pic>
        <p:nvPicPr>
          <p:cNvPr id="7" name="Grafik 6">
            <a:extLst>
              <a:ext uri="{FF2B5EF4-FFF2-40B4-BE49-F238E27FC236}">
                <a16:creationId xmlns:a16="http://schemas.microsoft.com/office/drawing/2014/main" id="{D904F431-2463-6D48-82C6-38CE3004CC2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479" r="2797" b="13879"/>
          <a:stretch/>
        </p:blipFill>
        <p:spPr>
          <a:xfrm>
            <a:off x="1199456" y="1196752"/>
            <a:ext cx="6012284" cy="5536918"/>
          </a:xfrm>
          <a:prstGeom prst="rect">
            <a:avLst/>
          </a:prstGeom>
        </p:spPr>
      </p:pic>
    </p:spTree>
    <p:extLst>
      <p:ext uri="{BB962C8B-B14F-4D97-AF65-F5344CB8AC3E}">
        <p14:creationId xmlns:p14="http://schemas.microsoft.com/office/powerpoint/2010/main" val="1751170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A4598-50AF-5843-88F6-3E724A941479}"/>
              </a:ext>
            </a:extLst>
          </p:cNvPr>
          <p:cNvSpPr>
            <a:spLocks noGrp="1"/>
          </p:cNvSpPr>
          <p:nvPr>
            <p:ph type="title"/>
          </p:nvPr>
        </p:nvSpPr>
        <p:spPr/>
        <p:txBody>
          <a:bodyPr/>
          <a:lstStyle/>
          <a:p>
            <a:r>
              <a:rPr lang="en-AU" dirty="0"/>
              <a:t>A. A changing climate</a:t>
            </a:r>
          </a:p>
        </p:txBody>
      </p:sp>
      <p:sp>
        <p:nvSpPr>
          <p:cNvPr id="6" name="Textfeld 5">
            <a:extLst>
              <a:ext uri="{FF2B5EF4-FFF2-40B4-BE49-F238E27FC236}">
                <a16:creationId xmlns:a16="http://schemas.microsoft.com/office/drawing/2014/main" id="{68163F2F-D54E-B24E-A729-AF9A640BC62D}"/>
              </a:ext>
            </a:extLst>
          </p:cNvPr>
          <p:cNvSpPr txBox="1"/>
          <p:nvPr/>
        </p:nvSpPr>
        <p:spPr>
          <a:xfrm rot="16200000">
            <a:off x="-153764" y="5376738"/>
            <a:ext cx="2448272" cy="246221"/>
          </a:xfrm>
          <a:prstGeom prst="rect">
            <a:avLst/>
          </a:prstGeom>
          <a:noFill/>
        </p:spPr>
        <p:txBody>
          <a:bodyPr wrap="square" rtlCol="0">
            <a:spAutoFit/>
          </a:bodyPr>
          <a:lstStyle/>
          <a:p>
            <a:r>
              <a:rPr lang="en-AU" sz="1000" dirty="0"/>
              <a:t>Source: private</a:t>
            </a:r>
          </a:p>
        </p:txBody>
      </p:sp>
      <p:pic>
        <p:nvPicPr>
          <p:cNvPr id="7" name="Grafik 6" descr="Ein Bild, das Gras, draußen, Baum, Himmel enthält.&#10;&#10;Automatisch generierte Beschreibung">
            <a:extLst>
              <a:ext uri="{FF2B5EF4-FFF2-40B4-BE49-F238E27FC236}">
                <a16:creationId xmlns:a16="http://schemas.microsoft.com/office/drawing/2014/main" id="{AFCFAA7D-7C5A-024E-90EC-8816528BFB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99456" y="1246452"/>
            <a:ext cx="7272808" cy="5454606"/>
          </a:xfrm>
          <a:prstGeom prst="rect">
            <a:avLst/>
          </a:prstGeom>
        </p:spPr>
      </p:pic>
    </p:spTree>
    <p:extLst>
      <p:ext uri="{BB962C8B-B14F-4D97-AF65-F5344CB8AC3E}">
        <p14:creationId xmlns:p14="http://schemas.microsoft.com/office/powerpoint/2010/main" val="1354500667"/>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2151</Words>
  <Application>Microsoft Office PowerPoint</Application>
  <PresentationFormat>Breitbild</PresentationFormat>
  <Paragraphs>231</Paragraphs>
  <Slides>28</Slides>
  <Notes>28</Notes>
  <HiddenSlides>2</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Arial</vt:lpstr>
      <vt:lpstr>Calibri</vt:lpstr>
      <vt:lpstr>Courier New</vt:lpstr>
      <vt:lpstr>Verdana</vt:lpstr>
      <vt:lpstr>Larissa-Design</vt:lpstr>
      <vt:lpstr>Disciplines / Key Terminology</vt:lpstr>
      <vt:lpstr>Where are we?</vt:lpstr>
      <vt:lpstr>Learning outcomes</vt:lpstr>
      <vt:lpstr>Overview</vt:lpstr>
      <vt:lpstr>A. A changing climate</vt:lpstr>
      <vt:lpstr>A. A changing climate</vt:lpstr>
      <vt:lpstr>A. A changing climate</vt:lpstr>
      <vt:lpstr>A. A changing climate</vt:lpstr>
      <vt:lpstr>A. A changing climate</vt:lpstr>
      <vt:lpstr>A. A changing climate</vt:lpstr>
      <vt:lpstr>A. A changing climate</vt:lpstr>
      <vt:lpstr>B. Science Communication</vt:lpstr>
      <vt:lpstr>B. Science Communication</vt:lpstr>
      <vt:lpstr>B. Science Communication</vt:lpstr>
      <vt:lpstr>B. Science Communication</vt:lpstr>
      <vt:lpstr>B. Science Communication</vt:lpstr>
      <vt:lpstr>B. Science Communication</vt:lpstr>
      <vt:lpstr>C. Climate Change Communication</vt:lpstr>
      <vt:lpstr>C. Climate Change Communication</vt:lpstr>
      <vt:lpstr>C. Climate Change Communication</vt:lpstr>
      <vt:lpstr>C. Climate Change Communication</vt:lpstr>
      <vt:lpstr>C. Climate Change Communication</vt:lpstr>
      <vt:lpstr>C. Climate Change Communication</vt:lpstr>
      <vt:lpstr>C. Climate Change Communication</vt:lpstr>
      <vt:lpstr>C. Climate Change Communication</vt:lpstr>
      <vt:lpstr>C. Climate Change Communication</vt:lpstr>
      <vt:lpstr>Outlook</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401</cp:revision>
  <dcterms:created xsi:type="dcterms:W3CDTF">2011-07-07T10:45:47Z</dcterms:created>
  <dcterms:modified xsi:type="dcterms:W3CDTF">2023-08-29T08:06:16Z</dcterms:modified>
</cp:coreProperties>
</file>