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4"/>
  </p:notesMasterIdLst>
  <p:handoutMasterIdLst>
    <p:handoutMasterId r:id="rId35"/>
  </p:handoutMasterIdLst>
  <p:sldIdLst>
    <p:sldId id="256" r:id="rId2"/>
    <p:sldId id="324" r:id="rId3"/>
    <p:sldId id="289" r:id="rId4"/>
    <p:sldId id="311" r:id="rId5"/>
    <p:sldId id="351" r:id="rId6"/>
    <p:sldId id="354" r:id="rId7"/>
    <p:sldId id="355" r:id="rId8"/>
    <p:sldId id="356" r:id="rId9"/>
    <p:sldId id="1020" r:id="rId10"/>
    <p:sldId id="357" r:id="rId11"/>
    <p:sldId id="358" r:id="rId12"/>
    <p:sldId id="1019" r:id="rId13"/>
    <p:sldId id="353" r:id="rId14"/>
    <p:sldId id="359" r:id="rId15"/>
    <p:sldId id="1024" r:id="rId16"/>
    <p:sldId id="361" r:id="rId17"/>
    <p:sldId id="362" r:id="rId18"/>
    <p:sldId id="337" r:id="rId19"/>
    <p:sldId id="335" r:id="rId20"/>
    <p:sldId id="329" r:id="rId21"/>
    <p:sldId id="328" r:id="rId22"/>
    <p:sldId id="333" r:id="rId23"/>
    <p:sldId id="338" r:id="rId24"/>
    <p:sldId id="325" r:id="rId25"/>
    <p:sldId id="326" r:id="rId26"/>
    <p:sldId id="336" r:id="rId27"/>
    <p:sldId id="345" r:id="rId28"/>
    <p:sldId id="1023" r:id="rId29"/>
    <p:sldId id="327" r:id="rId30"/>
    <p:sldId id="363" r:id="rId31"/>
    <p:sldId id="389" r:id="rId32"/>
    <p:sldId id="323"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A59"/>
    <a:srgbClr val="BEBC32"/>
    <a:srgbClr val="95843F"/>
    <a:srgbClr val="DFC638"/>
    <a:srgbClr val="FFFFFF"/>
    <a:srgbClr val="6CB8D8"/>
    <a:srgbClr val="0432FF"/>
    <a:srgbClr val="000000"/>
    <a:srgbClr val="00664B"/>
    <a:srgbClr val="C1D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80986" autoAdjust="0"/>
  </p:normalViewPr>
  <p:slideViewPr>
    <p:cSldViewPr>
      <p:cViewPr varScale="1">
        <p:scale>
          <a:sx n="49" d="100"/>
          <a:sy n="49" d="100"/>
        </p:scale>
        <p:origin x="1332" y="27"/>
      </p:cViewPr>
      <p:guideLst>
        <p:guide orient="horz" pos="2160"/>
        <p:guide pos="3795"/>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3B470-677F-496D-86BE-553D36F93638}" type="doc">
      <dgm:prSet loTypeId="urn:microsoft.com/office/officeart/2005/8/layout/pyramid4" loCatId="relationship" qsTypeId="urn:microsoft.com/office/officeart/2005/8/quickstyle/simple2" qsCatId="simple" csTypeId="urn:microsoft.com/office/officeart/2005/8/colors/accent2_2" csCatId="accent2" phldr="1"/>
      <dgm:spPr/>
      <dgm:t>
        <a:bodyPr/>
        <a:lstStyle/>
        <a:p>
          <a:endParaRPr lang="de-DE"/>
        </a:p>
      </dgm:t>
    </dgm:pt>
    <dgm:pt modelId="{BF7B0ED4-BD2B-47EC-A50B-9DF4A8A10B9E}">
      <dgm:prSet phldrT="[Text]"/>
      <dgm:spPr/>
      <dgm:t>
        <a:bodyPr/>
        <a:lstStyle/>
        <a:p>
          <a:r>
            <a:rPr lang="de-DE" b="1" dirty="0"/>
            <a:t>Science &amp; </a:t>
          </a:r>
          <a:r>
            <a:rPr lang="de-DE" b="1" dirty="0" err="1"/>
            <a:t>Risk</a:t>
          </a:r>
          <a:r>
            <a:rPr lang="de-DE" b="1" dirty="0"/>
            <a:t> Communication</a:t>
          </a:r>
        </a:p>
      </dgm:t>
    </dgm:pt>
    <dgm:pt modelId="{2F89FDB3-3F91-4E01-8F5F-86ADFFE8521E}" type="parTrans" cxnId="{EE199B69-6362-413A-829A-B2F20A5C1205}">
      <dgm:prSet/>
      <dgm:spPr/>
      <dgm:t>
        <a:bodyPr/>
        <a:lstStyle/>
        <a:p>
          <a:endParaRPr lang="de-DE" sz="1200"/>
        </a:p>
      </dgm:t>
    </dgm:pt>
    <dgm:pt modelId="{9E60A402-F7C8-48ED-BB70-A0A75B6425FB}" type="sibTrans" cxnId="{EE199B69-6362-413A-829A-B2F20A5C1205}">
      <dgm:prSet/>
      <dgm:spPr/>
      <dgm:t>
        <a:bodyPr/>
        <a:lstStyle/>
        <a:p>
          <a:endParaRPr lang="de-DE"/>
        </a:p>
      </dgm:t>
    </dgm:pt>
    <dgm:pt modelId="{374D363F-702B-40C1-B7F2-3B9F88D5B3A9}">
      <dgm:prSet phldrT="[Text]"/>
      <dgm:spPr/>
      <dgm:t>
        <a:bodyPr/>
        <a:lstStyle/>
        <a:p>
          <a:r>
            <a:rPr lang="de-DE" b="1" dirty="0"/>
            <a:t>Strategic / CSR Communication</a:t>
          </a:r>
        </a:p>
      </dgm:t>
    </dgm:pt>
    <dgm:pt modelId="{30B73B03-6F6D-4B9A-8ABD-9DAAD877B601}" type="parTrans" cxnId="{8E43AA27-877B-44FE-90CE-EDB04022E1F3}">
      <dgm:prSet/>
      <dgm:spPr/>
      <dgm:t>
        <a:bodyPr/>
        <a:lstStyle/>
        <a:p>
          <a:endParaRPr lang="de-DE" sz="1200"/>
        </a:p>
      </dgm:t>
    </dgm:pt>
    <dgm:pt modelId="{EF9E62D2-BA51-43CB-91E6-0265DD2836C8}" type="sibTrans" cxnId="{8E43AA27-877B-44FE-90CE-EDB04022E1F3}">
      <dgm:prSet/>
      <dgm:spPr/>
      <dgm:t>
        <a:bodyPr/>
        <a:lstStyle/>
        <a:p>
          <a:endParaRPr lang="de-DE"/>
        </a:p>
      </dgm:t>
    </dgm:pt>
    <dgm:pt modelId="{3D8D433C-0DBB-4C96-BDD8-998BA75C4EC7}">
      <dgm:prSet phldrT="[Text]"/>
      <dgm:spPr/>
      <dgm:t>
        <a:bodyPr/>
        <a:lstStyle/>
        <a:p>
          <a:r>
            <a:rPr lang="de-DE" b="1"/>
            <a:t>Sustainability Communication</a:t>
          </a:r>
        </a:p>
      </dgm:t>
    </dgm:pt>
    <dgm:pt modelId="{E97BE663-A626-4FC8-99A1-99024E87CCE7}" type="parTrans" cxnId="{CF35D29F-2700-4387-AB48-5F304762F580}">
      <dgm:prSet/>
      <dgm:spPr/>
      <dgm:t>
        <a:bodyPr/>
        <a:lstStyle/>
        <a:p>
          <a:endParaRPr lang="de-DE" sz="1200"/>
        </a:p>
      </dgm:t>
    </dgm:pt>
    <dgm:pt modelId="{5465C603-271C-4104-8F41-1F13720D52C8}" type="sibTrans" cxnId="{CF35D29F-2700-4387-AB48-5F304762F580}">
      <dgm:prSet/>
      <dgm:spPr/>
      <dgm:t>
        <a:bodyPr/>
        <a:lstStyle/>
        <a:p>
          <a:endParaRPr lang="de-DE"/>
        </a:p>
      </dgm:t>
    </dgm:pt>
    <dgm:pt modelId="{91FC90BF-6755-4069-92EC-62A85AEE6558}">
      <dgm:prSet phldrT="[Text]"/>
      <dgm:spPr/>
      <dgm:t>
        <a:bodyPr/>
        <a:lstStyle/>
        <a:p>
          <a:r>
            <a:rPr lang="en-GB" b="1" noProof="0" dirty="0" smtClean="0"/>
            <a:t>Environmental and Social Change Communication</a:t>
          </a:r>
          <a:endParaRPr lang="en-GB" b="1" noProof="0" dirty="0"/>
        </a:p>
      </dgm:t>
    </dgm:pt>
    <dgm:pt modelId="{CA8587B9-C718-4B81-AECD-DB0AD25C4652}" type="parTrans" cxnId="{32365DFF-EDFC-4322-A6FA-E11F7821FB20}">
      <dgm:prSet/>
      <dgm:spPr/>
      <dgm:t>
        <a:bodyPr/>
        <a:lstStyle/>
        <a:p>
          <a:endParaRPr lang="de-DE" sz="1200"/>
        </a:p>
      </dgm:t>
    </dgm:pt>
    <dgm:pt modelId="{CEAC2A46-83B5-4A83-B904-481D976BD080}" type="sibTrans" cxnId="{32365DFF-EDFC-4322-A6FA-E11F7821FB20}">
      <dgm:prSet/>
      <dgm:spPr/>
      <dgm:t>
        <a:bodyPr/>
        <a:lstStyle/>
        <a:p>
          <a:endParaRPr lang="de-DE"/>
        </a:p>
      </dgm:t>
    </dgm:pt>
    <dgm:pt modelId="{E6AFAF1A-E352-D84F-B880-CE752F4A8A71}" type="pres">
      <dgm:prSet presAssocID="{D113B470-677F-496D-86BE-553D36F93638}" presName="compositeShape" presStyleCnt="0">
        <dgm:presLayoutVars>
          <dgm:chMax val="9"/>
          <dgm:dir/>
          <dgm:resizeHandles val="exact"/>
        </dgm:presLayoutVars>
      </dgm:prSet>
      <dgm:spPr/>
      <dgm:t>
        <a:bodyPr/>
        <a:lstStyle/>
        <a:p>
          <a:endParaRPr lang="de-DE"/>
        </a:p>
      </dgm:t>
    </dgm:pt>
    <dgm:pt modelId="{2303C013-96E4-4B43-AD57-9EE7BECCE586}" type="pres">
      <dgm:prSet presAssocID="{D113B470-677F-496D-86BE-553D36F93638}" presName="triangle1" presStyleLbl="node1" presStyleIdx="0" presStyleCnt="4">
        <dgm:presLayoutVars>
          <dgm:bulletEnabled val="1"/>
        </dgm:presLayoutVars>
      </dgm:prSet>
      <dgm:spPr/>
      <dgm:t>
        <a:bodyPr/>
        <a:lstStyle/>
        <a:p>
          <a:endParaRPr lang="de-DE"/>
        </a:p>
      </dgm:t>
    </dgm:pt>
    <dgm:pt modelId="{E006B595-B18F-FB42-BBED-9C3671EAC38F}" type="pres">
      <dgm:prSet presAssocID="{D113B470-677F-496D-86BE-553D36F93638}" presName="triangle2" presStyleLbl="node1" presStyleIdx="1" presStyleCnt="4">
        <dgm:presLayoutVars>
          <dgm:bulletEnabled val="1"/>
        </dgm:presLayoutVars>
      </dgm:prSet>
      <dgm:spPr/>
      <dgm:t>
        <a:bodyPr/>
        <a:lstStyle/>
        <a:p>
          <a:endParaRPr lang="de-DE"/>
        </a:p>
      </dgm:t>
    </dgm:pt>
    <dgm:pt modelId="{8537A2BA-DF87-844A-A2C0-4C7451A9D45C}" type="pres">
      <dgm:prSet presAssocID="{D113B470-677F-496D-86BE-553D36F93638}" presName="triangle3" presStyleLbl="node1" presStyleIdx="2" presStyleCnt="4">
        <dgm:presLayoutVars>
          <dgm:bulletEnabled val="1"/>
        </dgm:presLayoutVars>
      </dgm:prSet>
      <dgm:spPr/>
      <dgm:t>
        <a:bodyPr/>
        <a:lstStyle/>
        <a:p>
          <a:endParaRPr lang="de-DE"/>
        </a:p>
      </dgm:t>
    </dgm:pt>
    <dgm:pt modelId="{FF99BDAF-4FD8-E948-822F-B361EC3D0CD9}" type="pres">
      <dgm:prSet presAssocID="{D113B470-677F-496D-86BE-553D36F93638}" presName="triangle4" presStyleLbl="node1" presStyleIdx="3" presStyleCnt="4">
        <dgm:presLayoutVars>
          <dgm:bulletEnabled val="1"/>
        </dgm:presLayoutVars>
      </dgm:prSet>
      <dgm:spPr/>
      <dgm:t>
        <a:bodyPr/>
        <a:lstStyle/>
        <a:p>
          <a:endParaRPr lang="de-DE"/>
        </a:p>
      </dgm:t>
    </dgm:pt>
  </dgm:ptLst>
  <dgm:cxnLst>
    <dgm:cxn modelId="{C9095082-0A26-644A-9343-7C5376EFDA6B}" type="presOf" srcId="{D113B470-677F-496D-86BE-553D36F93638}" destId="{E6AFAF1A-E352-D84F-B880-CE752F4A8A71}" srcOrd="0" destOrd="0" presId="urn:microsoft.com/office/officeart/2005/8/layout/pyramid4"/>
    <dgm:cxn modelId="{D6F844D8-59DD-FF4A-A027-DEE418483EF2}" type="presOf" srcId="{3D8D433C-0DBB-4C96-BDD8-998BA75C4EC7}" destId="{8537A2BA-DF87-844A-A2C0-4C7451A9D45C}" srcOrd="0" destOrd="0" presId="urn:microsoft.com/office/officeart/2005/8/layout/pyramid4"/>
    <dgm:cxn modelId="{6FC29E15-6187-534D-BD27-BFCCFFA5206A}" type="presOf" srcId="{BF7B0ED4-BD2B-47EC-A50B-9DF4A8A10B9E}" destId="{2303C013-96E4-4B43-AD57-9EE7BECCE586}" srcOrd="0" destOrd="0" presId="urn:microsoft.com/office/officeart/2005/8/layout/pyramid4"/>
    <dgm:cxn modelId="{6CCFB06F-1B52-7E4C-A39E-728F280241DB}" type="presOf" srcId="{91FC90BF-6755-4069-92EC-62A85AEE6558}" destId="{FF99BDAF-4FD8-E948-822F-B361EC3D0CD9}" srcOrd="0" destOrd="0" presId="urn:microsoft.com/office/officeart/2005/8/layout/pyramid4"/>
    <dgm:cxn modelId="{EE199B69-6362-413A-829A-B2F20A5C1205}" srcId="{D113B470-677F-496D-86BE-553D36F93638}" destId="{BF7B0ED4-BD2B-47EC-A50B-9DF4A8A10B9E}" srcOrd="0" destOrd="0" parTransId="{2F89FDB3-3F91-4E01-8F5F-86ADFFE8521E}" sibTransId="{9E60A402-F7C8-48ED-BB70-A0A75B6425FB}"/>
    <dgm:cxn modelId="{8E43AA27-877B-44FE-90CE-EDB04022E1F3}" srcId="{D113B470-677F-496D-86BE-553D36F93638}" destId="{374D363F-702B-40C1-B7F2-3B9F88D5B3A9}" srcOrd="1" destOrd="0" parTransId="{30B73B03-6F6D-4B9A-8ABD-9DAAD877B601}" sibTransId="{EF9E62D2-BA51-43CB-91E6-0265DD2836C8}"/>
    <dgm:cxn modelId="{CF35D29F-2700-4387-AB48-5F304762F580}" srcId="{D113B470-677F-496D-86BE-553D36F93638}" destId="{3D8D433C-0DBB-4C96-BDD8-998BA75C4EC7}" srcOrd="2" destOrd="0" parTransId="{E97BE663-A626-4FC8-99A1-99024E87CCE7}" sibTransId="{5465C603-271C-4104-8F41-1F13720D52C8}"/>
    <dgm:cxn modelId="{CA1AB00B-A217-734C-84C1-DF96D2F9E6C0}" type="presOf" srcId="{374D363F-702B-40C1-B7F2-3B9F88D5B3A9}" destId="{E006B595-B18F-FB42-BBED-9C3671EAC38F}" srcOrd="0" destOrd="0" presId="urn:microsoft.com/office/officeart/2005/8/layout/pyramid4"/>
    <dgm:cxn modelId="{32365DFF-EDFC-4322-A6FA-E11F7821FB20}" srcId="{D113B470-677F-496D-86BE-553D36F93638}" destId="{91FC90BF-6755-4069-92EC-62A85AEE6558}" srcOrd="3" destOrd="0" parTransId="{CA8587B9-C718-4B81-AECD-DB0AD25C4652}" sibTransId="{CEAC2A46-83B5-4A83-B904-481D976BD080}"/>
    <dgm:cxn modelId="{2C9F1309-38E0-B740-9E84-EAED03059764}" type="presParOf" srcId="{E6AFAF1A-E352-D84F-B880-CE752F4A8A71}" destId="{2303C013-96E4-4B43-AD57-9EE7BECCE586}" srcOrd="0" destOrd="0" presId="urn:microsoft.com/office/officeart/2005/8/layout/pyramid4"/>
    <dgm:cxn modelId="{E7D76843-EF81-2E4C-8531-0D596BFC597B}" type="presParOf" srcId="{E6AFAF1A-E352-D84F-B880-CE752F4A8A71}" destId="{E006B595-B18F-FB42-BBED-9C3671EAC38F}" srcOrd="1" destOrd="0" presId="urn:microsoft.com/office/officeart/2005/8/layout/pyramid4"/>
    <dgm:cxn modelId="{77EE6E1E-0C4D-764B-9697-342B76539F17}" type="presParOf" srcId="{E6AFAF1A-E352-D84F-B880-CE752F4A8A71}" destId="{8537A2BA-DF87-844A-A2C0-4C7451A9D45C}" srcOrd="2" destOrd="0" presId="urn:microsoft.com/office/officeart/2005/8/layout/pyramid4"/>
    <dgm:cxn modelId="{D338C7A9-C9C5-4248-834C-78FCB5E89BD9}" type="presParOf" srcId="{E6AFAF1A-E352-D84F-B880-CE752F4A8A71}" destId="{FF99BDAF-4FD8-E948-822F-B361EC3D0CD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3B470-677F-496D-86BE-553D36F93638}" type="doc">
      <dgm:prSet loTypeId="urn:microsoft.com/office/officeart/2005/8/layout/pyramid4" loCatId="relationship" qsTypeId="urn:microsoft.com/office/officeart/2005/8/quickstyle/simple3" qsCatId="simple" csTypeId="urn:microsoft.com/office/officeart/2005/8/colors/accent2_2" csCatId="accent2" phldr="1"/>
      <dgm:spPr/>
      <dgm:t>
        <a:bodyPr/>
        <a:lstStyle/>
        <a:p>
          <a:endParaRPr lang="de-DE"/>
        </a:p>
      </dgm:t>
    </dgm:pt>
    <dgm:pt modelId="{BF7B0ED4-BD2B-47EC-A50B-9DF4A8A10B9E}">
      <dgm:prSet phldrT="[Text]"/>
      <dgm:spPr/>
      <dgm:t>
        <a:bodyPr/>
        <a:lstStyle/>
        <a:p>
          <a:r>
            <a:rPr lang="de-DE" b="1" dirty="0">
              <a:solidFill>
                <a:schemeClr val="bg1"/>
              </a:solidFill>
            </a:rPr>
            <a:t>Science &amp; </a:t>
          </a:r>
          <a:r>
            <a:rPr lang="de-DE" b="1" dirty="0" err="1">
              <a:solidFill>
                <a:schemeClr val="bg1"/>
              </a:solidFill>
            </a:rPr>
            <a:t>Risk</a:t>
          </a:r>
          <a:r>
            <a:rPr lang="de-DE" b="1" dirty="0">
              <a:solidFill>
                <a:schemeClr val="bg1"/>
              </a:solidFill>
            </a:rPr>
            <a:t> Communication</a:t>
          </a:r>
        </a:p>
      </dgm:t>
    </dgm:pt>
    <dgm:pt modelId="{2F89FDB3-3F91-4E01-8F5F-86ADFFE8521E}" type="parTrans" cxnId="{EE199B69-6362-413A-829A-B2F20A5C1205}">
      <dgm:prSet/>
      <dgm:spPr/>
      <dgm:t>
        <a:bodyPr/>
        <a:lstStyle/>
        <a:p>
          <a:endParaRPr lang="de-DE" sz="1200"/>
        </a:p>
      </dgm:t>
    </dgm:pt>
    <dgm:pt modelId="{9E60A402-F7C8-48ED-BB70-A0A75B6425FB}" type="sibTrans" cxnId="{EE199B69-6362-413A-829A-B2F20A5C1205}">
      <dgm:prSet/>
      <dgm:spPr/>
      <dgm:t>
        <a:bodyPr/>
        <a:lstStyle/>
        <a:p>
          <a:endParaRPr lang="de-DE"/>
        </a:p>
      </dgm:t>
    </dgm:pt>
    <dgm:pt modelId="{374D363F-702B-40C1-B7F2-3B9F88D5B3A9}">
      <dgm:prSet phldrT="[Text]"/>
      <dgm:spPr/>
      <dgm:t>
        <a:bodyPr/>
        <a:lstStyle/>
        <a:p>
          <a:r>
            <a:rPr lang="de-DE" b="1" dirty="0">
              <a:solidFill>
                <a:schemeClr val="bg1"/>
              </a:solidFill>
            </a:rPr>
            <a:t>Strategic / CSR Communication</a:t>
          </a:r>
        </a:p>
      </dgm:t>
    </dgm:pt>
    <dgm:pt modelId="{30B73B03-6F6D-4B9A-8ABD-9DAAD877B601}" type="parTrans" cxnId="{8E43AA27-877B-44FE-90CE-EDB04022E1F3}">
      <dgm:prSet/>
      <dgm:spPr/>
      <dgm:t>
        <a:bodyPr/>
        <a:lstStyle/>
        <a:p>
          <a:endParaRPr lang="de-DE" sz="1200"/>
        </a:p>
      </dgm:t>
    </dgm:pt>
    <dgm:pt modelId="{EF9E62D2-BA51-43CB-91E6-0265DD2836C8}" type="sibTrans" cxnId="{8E43AA27-877B-44FE-90CE-EDB04022E1F3}">
      <dgm:prSet/>
      <dgm:spPr/>
      <dgm:t>
        <a:bodyPr/>
        <a:lstStyle/>
        <a:p>
          <a:endParaRPr lang="de-DE"/>
        </a:p>
      </dgm:t>
    </dgm:pt>
    <dgm:pt modelId="{3D8D433C-0DBB-4C96-BDD8-998BA75C4EC7}">
      <dgm:prSet phldrT="[Text]"/>
      <dgm:spPr/>
      <dgm:t>
        <a:bodyPr/>
        <a:lstStyle/>
        <a:p>
          <a:r>
            <a:rPr lang="de-DE" b="1">
              <a:solidFill>
                <a:schemeClr val="bg1"/>
              </a:solidFill>
            </a:rPr>
            <a:t>Sustainability Communication</a:t>
          </a:r>
        </a:p>
      </dgm:t>
    </dgm:pt>
    <dgm:pt modelId="{E97BE663-A626-4FC8-99A1-99024E87CCE7}" type="parTrans" cxnId="{CF35D29F-2700-4387-AB48-5F304762F580}">
      <dgm:prSet/>
      <dgm:spPr/>
      <dgm:t>
        <a:bodyPr/>
        <a:lstStyle/>
        <a:p>
          <a:endParaRPr lang="de-DE" sz="1200"/>
        </a:p>
      </dgm:t>
    </dgm:pt>
    <dgm:pt modelId="{5465C603-271C-4104-8F41-1F13720D52C8}" type="sibTrans" cxnId="{CF35D29F-2700-4387-AB48-5F304762F580}">
      <dgm:prSet/>
      <dgm:spPr/>
      <dgm:t>
        <a:bodyPr/>
        <a:lstStyle/>
        <a:p>
          <a:endParaRPr lang="de-DE"/>
        </a:p>
      </dgm:t>
    </dgm:pt>
    <dgm:pt modelId="{91FC90BF-6755-4069-92EC-62A85AEE6558}">
      <dgm:prSet phldrT="[Text]"/>
      <dgm:spPr/>
      <dgm:t>
        <a:bodyPr/>
        <a:lstStyle/>
        <a:p>
          <a:r>
            <a:rPr lang="en-GB" b="1" noProof="0" dirty="0" smtClean="0">
              <a:solidFill>
                <a:schemeClr val="bg1"/>
              </a:solidFill>
            </a:rPr>
            <a:t>Environmental and Social Change Communication</a:t>
          </a:r>
          <a:endParaRPr lang="en-GB" b="1" noProof="0" dirty="0">
            <a:solidFill>
              <a:schemeClr val="bg1"/>
            </a:solidFill>
          </a:endParaRPr>
        </a:p>
      </dgm:t>
    </dgm:pt>
    <dgm:pt modelId="{CA8587B9-C718-4B81-AECD-DB0AD25C4652}" type="parTrans" cxnId="{32365DFF-EDFC-4322-A6FA-E11F7821FB20}">
      <dgm:prSet/>
      <dgm:spPr/>
      <dgm:t>
        <a:bodyPr/>
        <a:lstStyle/>
        <a:p>
          <a:endParaRPr lang="de-DE" sz="1200"/>
        </a:p>
      </dgm:t>
    </dgm:pt>
    <dgm:pt modelId="{CEAC2A46-83B5-4A83-B904-481D976BD080}" type="sibTrans" cxnId="{32365DFF-EDFC-4322-A6FA-E11F7821FB20}">
      <dgm:prSet/>
      <dgm:spPr/>
      <dgm:t>
        <a:bodyPr/>
        <a:lstStyle/>
        <a:p>
          <a:endParaRPr lang="de-DE"/>
        </a:p>
      </dgm:t>
    </dgm:pt>
    <dgm:pt modelId="{E6AFAF1A-E352-D84F-B880-CE752F4A8A71}" type="pres">
      <dgm:prSet presAssocID="{D113B470-677F-496D-86BE-553D36F93638}" presName="compositeShape" presStyleCnt="0">
        <dgm:presLayoutVars>
          <dgm:chMax val="9"/>
          <dgm:dir/>
          <dgm:resizeHandles val="exact"/>
        </dgm:presLayoutVars>
      </dgm:prSet>
      <dgm:spPr/>
      <dgm:t>
        <a:bodyPr/>
        <a:lstStyle/>
        <a:p>
          <a:endParaRPr lang="de-DE"/>
        </a:p>
      </dgm:t>
    </dgm:pt>
    <dgm:pt modelId="{2303C013-96E4-4B43-AD57-9EE7BECCE586}" type="pres">
      <dgm:prSet presAssocID="{D113B470-677F-496D-86BE-553D36F93638}" presName="triangle1" presStyleLbl="node1" presStyleIdx="0" presStyleCnt="4">
        <dgm:presLayoutVars>
          <dgm:bulletEnabled val="1"/>
        </dgm:presLayoutVars>
      </dgm:prSet>
      <dgm:spPr/>
      <dgm:t>
        <a:bodyPr/>
        <a:lstStyle/>
        <a:p>
          <a:endParaRPr lang="de-DE"/>
        </a:p>
      </dgm:t>
    </dgm:pt>
    <dgm:pt modelId="{E006B595-B18F-FB42-BBED-9C3671EAC38F}" type="pres">
      <dgm:prSet presAssocID="{D113B470-677F-496D-86BE-553D36F93638}" presName="triangle2" presStyleLbl="node1" presStyleIdx="1" presStyleCnt="4">
        <dgm:presLayoutVars>
          <dgm:bulletEnabled val="1"/>
        </dgm:presLayoutVars>
      </dgm:prSet>
      <dgm:spPr/>
      <dgm:t>
        <a:bodyPr/>
        <a:lstStyle/>
        <a:p>
          <a:endParaRPr lang="de-DE"/>
        </a:p>
      </dgm:t>
    </dgm:pt>
    <dgm:pt modelId="{8537A2BA-DF87-844A-A2C0-4C7451A9D45C}" type="pres">
      <dgm:prSet presAssocID="{D113B470-677F-496D-86BE-553D36F93638}" presName="triangle3" presStyleLbl="node1" presStyleIdx="2" presStyleCnt="4">
        <dgm:presLayoutVars>
          <dgm:bulletEnabled val="1"/>
        </dgm:presLayoutVars>
      </dgm:prSet>
      <dgm:spPr/>
      <dgm:t>
        <a:bodyPr/>
        <a:lstStyle/>
        <a:p>
          <a:endParaRPr lang="de-DE"/>
        </a:p>
      </dgm:t>
    </dgm:pt>
    <dgm:pt modelId="{FF99BDAF-4FD8-E948-822F-B361EC3D0CD9}" type="pres">
      <dgm:prSet presAssocID="{D113B470-677F-496D-86BE-553D36F93638}" presName="triangle4" presStyleLbl="node1" presStyleIdx="3" presStyleCnt="4">
        <dgm:presLayoutVars>
          <dgm:bulletEnabled val="1"/>
        </dgm:presLayoutVars>
      </dgm:prSet>
      <dgm:spPr/>
      <dgm:t>
        <a:bodyPr/>
        <a:lstStyle/>
        <a:p>
          <a:endParaRPr lang="de-DE"/>
        </a:p>
      </dgm:t>
    </dgm:pt>
  </dgm:ptLst>
  <dgm:cxnLst>
    <dgm:cxn modelId="{C9095082-0A26-644A-9343-7C5376EFDA6B}" type="presOf" srcId="{D113B470-677F-496D-86BE-553D36F93638}" destId="{E6AFAF1A-E352-D84F-B880-CE752F4A8A71}" srcOrd="0" destOrd="0" presId="urn:microsoft.com/office/officeart/2005/8/layout/pyramid4"/>
    <dgm:cxn modelId="{D6F844D8-59DD-FF4A-A027-DEE418483EF2}" type="presOf" srcId="{3D8D433C-0DBB-4C96-BDD8-998BA75C4EC7}" destId="{8537A2BA-DF87-844A-A2C0-4C7451A9D45C}" srcOrd="0" destOrd="0" presId="urn:microsoft.com/office/officeart/2005/8/layout/pyramid4"/>
    <dgm:cxn modelId="{6FC29E15-6187-534D-BD27-BFCCFFA5206A}" type="presOf" srcId="{BF7B0ED4-BD2B-47EC-A50B-9DF4A8A10B9E}" destId="{2303C013-96E4-4B43-AD57-9EE7BECCE586}" srcOrd="0" destOrd="0" presId="urn:microsoft.com/office/officeart/2005/8/layout/pyramid4"/>
    <dgm:cxn modelId="{6CCFB06F-1B52-7E4C-A39E-728F280241DB}" type="presOf" srcId="{91FC90BF-6755-4069-92EC-62A85AEE6558}" destId="{FF99BDAF-4FD8-E948-822F-B361EC3D0CD9}" srcOrd="0" destOrd="0" presId="urn:microsoft.com/office/officeart/2005/8/layout/pyramid4"/>
    <dgm:cxn modelId="{EE199B69-6362-413A-829A-B2F20A5C1205}" srcId="{D113B470-677F-496D-86BE-553D36F93638}" destId="{BF7B0ED4-BD2B-47EC-A50B-9DF4A8A10B9E}" srcOrd="0" destOrd="0" parTransId="{2F89FDB3-3F91-4E01-8F5F-86ADFFE8521E}" sibTransId="{9E60A402-F7C8-48ED-BB70-A0A75B6425FB}"/>
    <dgm:cxn modelId="{8E43AA27-877B-44FE-90CE-EDB04022E1F3}" srcId="{D113B470-677F-496D-86BE-553D36F93638}" destId="{374D363F-702B-40C1-B7F2-3B9F88D5B3A9}" srcOrd="1" destOrd="0" parTransId="{30B73B03-6F6D-4B9A-8ABD-9DAAD877B601}" sibTransId="{EF9E62D2-BA51-43CB-91E6-0265DD2836C8}"/>
    <dgm:cxn modelId="{CF35D29F-2700-4387-AB48-5F304762F580}" srcId="{D113B470-677F-496D-86BE-553D36F93638}" destId="{3D8D433C-0DBB-4C96-BDD8-998BA75C4EC7}" srcOrd="2" destOrd="0" parTransId="{E97BE663-A626-4FC8-99A1-99024E87CCE7}" sibTransId="{5465C603-271C-4104-8F41-1F13720D52C8}"/>
    <dgm:cxn modelId="{CA1AB00B-A217-734C-84C1-DF96D2F9E6C0}" type="presOf" srcId="{374D363F-702B-40C1-B7F2-3B9F88D5B3A9}" destId="{E006B595-B18F-FB42-BBED-9C3671EAC38F}" srcOrd="0" destOrd="0" presId="urn:microsoft.com/office/officeart/2005/8/layout/pyramid4"/>
    <dgm:cxn modelId="{32365DFF-EDFC-4322-A6FA-E11F7821FB20}" srcId="{D113B470-677F-496D-86BE-553D36F93638}" destId="{91FC90BF-6755-4069-92EC-62A85AEE6558}" srcOrd="3" destOrd="0" parTransId="{CA8587B9-C718-4B81-AECD-DB0AD25C4652}" sibTransId="{CEAC2A46-83B5-4A83-B904-481D976BD080}"/>
    <dgm:cxn modelId="{2C9F1309-38E0-B740-9E84-EAED03059764}" type="presParOf" srcId="{E6AFAF1A-E352-D84F-B880-CE752F4A8A71}" destId="{2303C013-96E4-4B43-AD57-9EE7BECCE586}" srcOrd="0" destOrd="0" presId="urn:microsoft.com/office/officeart/2005/8/layout/pyramid4"/>
    <dgm:cxn modelId="{E7D76843-EF81-2E4C-8531-0D596BFC597B}" type="presParOf" srcId="{E6AFAF1A-E352-D84F-B880-CE752F4A8A71}" destId="{E006B595-B18F-FB42-BBED-9C3671EAC38F}" srcOrd="1" destOrd="0" presId="urn:microsoft.com/office/officeart/2005/8/layout/pyramid4"/>
    <dgm:cxn modelId="{77EE6E1E-0C4D-764B-9697-342B76539F17}" type="presParOf" srcId="{E6AFAF1A-E352-D84F-B880-CE752F4A8A71}" destId="{8537A2BA-DF87-844A-A2C0-4C7451A9D45C}" srcOrd="2" destOrd="0" presId="urn:microsoft.com/office/officeart/2005/8/layout/pyramid4"/>
    <dgm:cxn modelId="{D338C7A9-C9C5-4248-834C-78FCB5E89BD9}" type="presParOf" srcId="{E6AFAF1A-E352-D84F-B880-CE752F4A8A71}" destId="{FF99BDAF-4FD8-E948-822F-B361EC3D0CD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C013-96E4-4B43-AD57-9EE7BECCE586}">
      <dsp:nvSpPr>
        <dsp:cNvPr id="0" name=""/>
        <dsp:cNvSpPr/>
      </dsp:nvSpPr>
      <dsp:spPr>
        <a:xfrm>
          <a:off x="4245107" y="0"/>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Science &amp; </a:t>
          </a:r>
          <a:r>
            <a:rPr lang="de-DE" sz="1200" b="1" kern="1200" dirty="0" err="1"/>
            <a:t>Risk</a:t>
          </a:r>
          <a:r>
            <a:rPr lang="de-DE" sz="1200" b="1" kern="1200" dirty="0"/>
            <a:t> Communication</a:t>
          </a:r>
        </a:p>
      </dsp:txBody>
      <dsp:txXfrm>
        <a:off x="4810852" y="1131491"/>
        <a:ext cx="1131491" cy="1131490"/>
      </dsp:txXfrm>
    </dsp:sp>
    <dsp:sp modelId="{E006B595-B18F-FB42-BBED-9C3671EAC38F}">
      <dsp:nvSpPr>
        <dsp:cNvPr id="0" name=""/>
        <dsp:cNvSpPr/>
      </dsp:nvSpPr>
      <dsp:spPr>
        <a:xfrm>
          <a:off x="3113616"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t>Strategic / CSR Communication</a:t>
          </a:r>
        </a:p>
      </dsp:txBody>
      <dsp:txXfrm>
        <a:off x="3679361" y="3394472"/>
        <a:ext cx="1131491" cy="1131490"/>
      </dsp:txXfrm>
    </dsp:sp>
    <dsp:sp modelId="{8537A2BA-DF87-844A-A2C0-4C7451A9D45C}">
      <dsp:nvSpPr>
        <dsp:cNvPr id="0" name=""/>
        <dsp:cNvSpPr/>
      </dsp:nvSpPr>
      <dsp:spPr>
        <a:xfrm rot="10800000">
          <a:off x="4245107"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a:t>Sustainability Communication</a:t>
          </a:r>
        </a:p>
      </dsp:txBody>
      <dsp:txXfrm rot="10800000">
        <a:off x="4810852" y="2262981"/>
        <a:ext cx="1131491" cy="1131490"/>
      </dsp:txXfrm>
    </dsp:sp>
    <dsp:sp modelId="{FF99BDAF-4FD8-E948-822F-B361EC3D0CD9}">
      <dsp:nvSpPr>
        <dsp:cNvPr id="0" name=""/>
        <dsp:cNvSpPr/>
      </dsp:nvSpPr>
      <dsp:spPr>
        <a:xfrm>
          <a:off x="5376598" y="2262981"/>
          <a:ext cx="2262981" cy="226298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noProof="0" dirty="0" smtClean="0"/>
            <a:t>Environmental and Social Change Communication</a:t>
          </a:r>
          <a:endParaRPr lang="en-GB" sz="1200" b="1" kern="1200" noProof="0" dirty="0"/>
        </a:p>
      </dsp:txBody>
      <dsp:txXfrm>
        <a:off x="5942343" y="3394472"/>
        <a:ext cx="1131491" cy="1131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C013-96E4-4B43-AD57-9EE7BECCE586}">
      <dsp:nvSpPr>
        <dsp:cNvPr id="0" name=""/>
        <dsp:cNvSpPr/>
      </dsp:nvSpPr>
      <dsp:spPr>
        <a:xfrm>
          <a:off x="4245107" y="0"/>
          <a:ext cx="2262981" cy="2262981"/>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solidFill>
                <a:schemeClr val="bg1"/>
              </a:solidFill>
            </a:rPr>
            <a:t>Science &amp; </a:t>
          </a:r>
          <a:r>
            <a:rPr lang="de-DE" sz="1200" b="1" kern="1200" dirty="0" err="1">
              <a:solidFill>
                <a:schemeClr val="bg1"/>
              </a:solidFill>
            </a:rPr>
            <a:t>Risk</a:t>
          </a:r>
          <a:r>
            <a:rPr lang="de-DE" sz="1200" b="1" kern="1200" dirty="0">
              <a:solidFill>
                <a:schemeClr val="bg1"/>
              </a:solidFill>
            </a:rPr>
            <a:t> Communication</a:t>
          </a:r>
        </a:p>
      </dsp:txBody>
      <dsp:txXfrm>
        <a:off x="4810852" y="1131491"/>
        <a:ext cx="1131491" cy="1131490"/>
      </dsp:txXfrm>
    </dsp:sp>
    <dsp:sp modelId="{E006B595-B18F-FB42-BBED-9C3671EAC38F}">
      <dsp:nvSpPr>
        <dsp:cNvPr id="0" name=""/>
        <dsp:cNvSpPr/>
      </dsp:nvSpPr>
      <dsp:spPr>
        <a:xfrm>
          <a:off x="3113616" y="2262981"/>
          <a:ext cx="2262981" cy="2262981"/>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a:solidFill>
                <a:schemeClr val="bg1"/>
              </a:solidFill>
            </a:rPr>
            <a:t>Strategic / CSR Communication</a:t>
          </a:r>
        </a:p>
      </dsp:txBody>
      <dsp:txXfrm>
        <a:off x="3679361" y="3394472"/>
        <a:ext cx="1131491" cy="1131490"/>
      </dsp:txXfrm>
    </dsp:sp>
    <dsp:sp modelId="{8537A2BA-DF87-844A-A2C0-4C7451A9D45C}">
      <dsp:nvSpPr>
        <dsp:cNvPr id="0" name=""/>
        <dsp:cNvSpPr/>
      </dsp:nvSpPr>
      <dsp:spPr>
        <a:xfrm rot="10800000">
          <a:off x="4245107" y="2262981"/>
          <a:ext cx="2262981" cy="2262981"/>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a:solidFill>
                <a:schemeClr val="bg1"/>
              </a:solidFill>
            </a:rPr>
            <a:t>Sustainability Communication</a:t>
          </a:r>
        </a:p>
      </dsp:txBody>
      <dsp:txXfrm rot="10800000">
        <a:off x="4810852" y="2262981"/>
        <a:ext cx="1131491" cy="1131490"/>
      </dsp:txXfrm>
    </dsp:sp>
    <dsp:sp modelId="{FF99BDAF-4FD8-E948-822F-B361EC3D0CD9}">
      <dsp:nvSpPr>
        <dsp:cNvPr id="0" name=""/>
        <dsp:cNvSpPr/>
      </dsp:nvSpPr>
      <dsp:spPr>
        <a:xfrm>
          <a:off x="5376598" y="2262981"/>
          <a:ext cx="2262981" cy="2262981"/>
        </a:xfrm>
        <a:prstGeom prst="triangl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noProof="0" dirty="0" smtClean="0">
              <a:solidFill>
                <a:schemeClr val="bg1"/>
              </a:solidFill>
            </a:rPr>
            <a:t>Environmental and Social Change Communication</a:t>
          </a:r>
          <a:endParaRPr lang="en-GB" sz="1200" b="1" kern="1200" noProof="0" dirty="0">
            <a:solidFill>
              <a:schemeClr val="bg1"/>
            </a:solidFill>
          </a:endParaRPr>
        </a:p>
      </dsp:txBody>
      <dsp:txXfrm>
        <a:off x="5942343" y="3394472"/>
        <a:ext cx="1131491" cy="113149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29.08.2023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29.08.2023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07AED8D-7B7D-4B5D-985D-DF4EC90DE877}" type="slidenum">
              <a:rPr lang="de-DE" smtClean="0"/>
              <a:pPr/>
              <a:t>1</a:t>
            </a:fld>
            <a:endParaRPr lang="de-DE"/>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What we experience as well: narrow solutions or individual approaches are ineffective to address complex issues in a sustainable way. </a:t>
            </a:r>
          </a:p>
          <a:p>
            <a:endParaRPr lang="en-AU" dirty="0"/>
          </a:p>
          <a:p>
            <a:r>
              <a:rPr lang="en-AU" dirty="0"/>
              <a:t>Nations working individually doesn’t work – partnerships needed – on a global scale</a:t>
            </a:r>
          </a:p>
        </p:txBody>
      </p:sp>
      <p:sp>
        <p:nvSpPr>
          <p:cNvPr id="4" name="Foliennummernplatzhalter 3"/>
          <p:cNvSpPr>
            <a:spLocks noGrp="1"/>
          </p:cNvSpPr>
          <p:nvPr>
            <p:ph type="sldNum" sz="quarter" idx="5"/>
          </p:nvPr>
        </p:nvSpPr>
        <p:spPr/>
        <p:txBody>
          <a:bodyPr/>
          <a:lstStyle/>
          <a:p>
            <a:fld id="{83824780-DB00-4A87-AF52-AE94F8FBEF0E}" type="slidenum">
              <a:rPr lang="de-DE" smtClean="0"/>
              <a:pPr/>
              <a:t>10</a:t>
            </a:fld>
            <a:endParaRPr lang="de-DE"/>
          </a:p>
        </p:txBody>
      </p:sp>
    </p:spTree>
    <p:extLst>
      <p:ext uri="{BB962C8B-B14F-4D97-AF65-F5344CB8AC3E}">
        <p14:creationId xmlns:p14="http://schemas.microsoft.com/office/powerpoint/2010/main" val="2995452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Here, the SDGs come into play = current global consensus on tackling issues / problems – </a:t>
            </a:r>
          </a:p>
          <a:p>
            <a:endParaRPr lang="en-AU" dirty="0"/>
          </a:p>
          <a:p>
            <a:r>
              <a:rPr lang="en-AU" dirty="0"/>
              <a:t>For sure: they are the ”best shot” so far … but how can you contribute? What is the role of organizations and institutions of all kind and shape?</a:t>
            </a:r>
          </a:p>
          <a:p>
            <a:endParaRPr lang="en-AU" dirty="0"/>
          </a:p>
          <a:p>
            <a:pPr marL="171450" indent="-171450">
              <a:buFontTx/>
              <a:buChar char="-"/>
            </a:pP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11</a:t>
            </a:fld>
            <a:endParaRPr lang="de-DE"/>
          </a:p>
        </p:txBody>
      </p:sp>
    </p:spTree>
    <p:extLst>
      <p:ext uri="{BB962C8B-B14F-4D97-AF65-F5344CB8AC3E}">
        <p14:creationId xmlns:p14="http://schemas.microsoft.com/office/powerpoint/2010/main" val="71646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The underlaying understanding is based on the the </a:t>
            </a:r>
            <a:r>
              <a:rPr lang="en-AU" dirty="0" err="1"/>
              <a:t>Brundlandt</a:t>
            </a:r>
            <a:r>
              <a:rPr lang="en-AU" dirty="0"/>
              <a:t> report / “Our common future”: it tells us that … </a:t>
            </a:r>
          </a:p>
          <a:p>
            <a:endParaRPr lang="en-AU" dirty="0"/>
          </a:p>
          <a:p>
            <a:r>
              <a:rPr lang="en-AU" dirty="0"/>
              <a:t>XXX</a:t>
            </a:r>
          </a:p>
          <a:p>
            <a:endParaRPr lang="en-AU" dirty="0"/>
          </a:p>
          <a:p>
            <a:r>
              <a:rPr lang="en-AU" dirty="0"/>
              <a:t>-&gt; let’s try to model this:</a:t>
            </a:r>
          </a:p>
        </p:txBody>
      </p:sp>
      <p:sp>
        <p:nvSpPr>
          <p:cNvPr id="4" name="Foliennummernplatzhalter 3"/>
          <p:cNvSpPr>
            <a:spLocks noGrp="1"/>
          </p:cNvSpPr>
          <p:nvPr>
            <p:ph type="sldNum" sz="quarter" idx="5"/>
          </p:nvPr>
        </p:nvSpPr>
        <p:spPr/>
        <p:txBody>
          <a:bodyPr/>
          <a:lstStyle/>
          <a:p>
            <a:fld id="{83824780-DB00-4A87-AF52-AE94F8FBEF0E}" type="slidenum">
              <a:rPr lang="de-DE" smtClean="0"/>
              <a:pPr/>
              <a:t>12</a:t>
            </a:fld>
            <a:endParaRPr lang="de-DE"/>
          </a:p>
        </p:txBody>
      </p:sp>
    </p:spTree>
    <p:extLst>
      <p:ext uri="{BB962C8B-B14F-4D97-AF65-F5344CB8AC3E}">
        <p14:creationId xmlns:p14="http://schemas.microsoft.com/office/powerpoint/2010/main" val="4001813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The complexity of the problems and the development of solutions need action – but mainly in terms of </a:t>
            </a:r>
          </a:p>
          <a:p>
            <a:pPr marL="171450" indent="-171450">
              <a:buFontTx/>
              <a:buChar char="-"/>
            </a:pPr>
            <a:r>
              <a:rPr lang="en-AU" dirty="0"/>
              <a:t>Critical thinking</a:t>
            </a:r>
          </a:p>
          <a:p>
            <a:pPr marL="171450" indent="-171450">
              <a:buFontTx/>
              <a:buChar char="-"/>
            </a:pPr>
            <a:r>
              <a:rPr lang="en-AU" dirty="0"/>
              <a:t>Reflection</a:t>
            </a:r>
          </a:p>
          <a:p>
            <a:pPr marL="171450" indent="-171450">
              <a:buFontTx/>
              <a:buChar char="-"/>
            </a:pPr>
            <a:r>
              <a:rPr lang="en-AU" dirty="0"/>
              <a:t>Changed practices</a:t>
            </a:r>
          </a:p>
          <a:p>
            <a:pPr marL="171450" indent="-171450">
              <a:buFontTx/>
              <a:buChar char="-"/>
            </a:pPr>
            <a:endParaRPr lang="en-AU"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dirty="0"/>
              <a:t>Need to unpack causes and drivers that led to the developments … </a:t>
            </a:r>
          </a:p>
          <a:p>
            <a:pPr marL="171450" indent="-171450">
              <a:buFontTx/>
              <a:buChar char="-"/>
            </a:pPr>
            <a:r>
              <a:rPr lang="en-AU" dirty="0"/>
              <a:t>Transdisciplinary responses – teamwork, not only science or theories needed – but the transfer of scientific facts into practice, into participatory approaches, planning, assessments of change and empowerment!</a:t>
            </a:r>
          </a:p>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13</a:t>
            </a:fld>
            <a:endParaRPr lang="de-DE"/>
          </a:p>
        </p:txBody>
      </p:sp>
    </p:spTree>
    <p:extLst>
      <p:ext uri="{BB962C8B-B14F-4D97-AF65-F5344CB8AC3E}">
        <p14:creationId xmlns:p14="http://schemas.microsoft.com/office/powerpoint/2010/main" val="1711363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So what does </a:t>
            </a:r>
            <a:r>
              <a:rPr lang="en-AU" dirty="0" err="1"/>
              <a:t>Sustainabiity</a:t>
            </a:r>
            <a:r>
              <a:rPr lang="en-AU" dirty="0"/>
              <a:t> as normative principle, and sustainable development as goal and agenda do – what is happening related to these frameworks?</a:t>
            </a:r>
          </a:p>
        </p:txBody>
      </p:sp>
      <p:sp>
        <p:nvSpPr>
          <p:cNvPr id="4" name="Foliennummernplatzhalter 3"/>
          <p:cNvSpPr>
            <a:spLocks noGrp="1"/>
          </p:cNvSpPr>
          <p:nvPr>
            <p:ph type="sldNum" sz="quarter" idx="5"/>
          </p:nvPr>
        </p:nvSpPr>
        <p:spPr/>
        <p:txBody>
          <a:bodyPr/>
          <a:lstStyle/>
          <a:p>
            <a:fld id="{83824780-DB00-4A87-AF52-AE94F8FBEF0E}" type="slidenum">
              <a:rPr lang="de-DE" smtClean="0"/>
              <a:pPr/>
              <a:t>14</a:t>
            </a:fld>
            <a:endParaRPr lang="de-DE"/>
          </a:p>
        </p:txBody>
      </p:sp>
    </p:spTree>
    <p:extLst>
      <p:ext uri="{BB962C8B-B14F-4D97-AF65-F5344CB8AC3E}">
        <p14:creationId xmlns:p14="http://schemas.microsoft.com/office/powerpoint/2010/main" val="368360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From a scientific point of view, certain disciplines are working in this dialectic – of problems and solutions, of crises and </a:t>
            </a:r>
            <a:r>
              <a:rPr lang="en-AU" dirty="0" err="1"/>
              <a:t>possibities</a:t>
            </a:r>
            <a:r>
              <a:rPr lang="en-AU" dirty="0"/>
              <a:t> to overcome the crisis and to face the related challenges.</a:t>
            </a:r>
          </a:p>
        </p:txBody>
      </p:sp>
      <p:sp>
        <p:nvSpPr>
          <p:cNvPr id="4" name="Foliennummernplatzhalter 3"/>
          <p:cNvSpPr>
            <a:spLocks noGrp="1"/>
          </p:cNvSpPr>
          <p:nvPr>
            <p:ph type="sldNum" sz="quarter" idx="5"/>
          </p:nvPr>
        </p:nvSpPr>
        <p:spPr/>
        <p:txBody>
          <a:bodyPr/>
          <a:lstStyle/>
          <a:p>
            <a:fld id="{83824780-DB00-4A87-AF52-AE94F8FBEF0E}" type="slidenum">
              <a:rPr lang="de-DE" smtClean="0"/>
              <a:pPr/>
              <a:t>15</a:t>
            </a:fld>
            <a:endParaRPr lang="de-DE"/>
          </a:p>
        </p:txBody>
      </p:sp>
    </p:spTree>
    <p:extLst>
      <p:ext uri="{BB962C8B-B14F-4D97-AF65-F5344CB8AC3E}">
        <p14:creationId xmlns:p14="http://schemas.microsoft.com/office/powerpoint/2010/main" val="852334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The most fascinating aspect is – the more thinking, the more research, and conceptualizations are happening, the more we create change – kind of automatically! Social change, and with social change a cultural change, we can create a “culture of sustainability”</a:t>
            </a:r>
          </a:p>
        </p:txBody>
      </p:sp>
      <p:sp>
        <p:nvSpPr>
          <p:cNvPr id="4" name="Foliennummernplatzhalter 3"/>
          <p:cNvSpPr>
            <a:spLocks noGrp="1"/>
          </p:cNvSpPr>
          <p:nvPr>
            <p:ph type="sldNum" sz="quarter" idx="5"/>
          </p:nvPr>
        </p:nvSpPr>
        <p:spPr/>
        <p:txBody>
          <a:bodyPr/>
          <a:lstStyle/>
          <a:p>
            <a:fld id="{83824780-DB00-4A87-AF52-AE94F8FBEF0E}" type="slidenum">
              <a:rPr lang="de-DE" smtClean="0"/>
              <a:pPr/>
              <a:t>16</a:t>
            </a:fld>
            <a:endParaRPr lang="de-DE"/>
          </a:p>
        </p:txBody>
      </p:sp>
    </p:spTree>
    <p:extLst>
      <p:ext uri="{BB962C8B-B14F-4D97-AF65-F5344CB8AC3E}">
        <p14:creationId xmlns:p14="http://schemas.microsoft.com/office/powerpoint/2010/main" val="379565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And this is where communication comes into play! Communication is the process that facilitates! That facilitates the creation of solutions, and therefore it facilitates change. </a:t>
            </a:r>
          </a:p>
          <a:p>
            <a:r>
              <a:rPr lang="en-AU" dirty="0"/>
              <a:t>It initiates, it stimulates and it facilitates the social construction of a culture of sustainability. </a:t>
            </a:r>
          </a:p>
        </p:txBody>
      </p:sp>
      <p:sp>
        <p:nvSpPr>
          <p:cNvPr id="4" name="Foliennummernplatzhalter 3"/>
          <p:cNvSpPr>
            <a:spLocks noGrp="1"/>
          </p:cNvSpPr>
          <p:nvPr>
            <p:ph type="sldNum" sz="quarter" idx="5"/>
          </p:nvPr>
        </p:nvSpPr>
        <p:spPr/>
        <p:txBody>
          <a:bodyPr/>
          <a:lstStyle/>
          <a:p>
            <a:fld id="{83824780-DB00-4A87-AF52-AE94F8FBEF0E}" type="slidenum">
              <a:rPr lang="de-DE" smtClean="0"/>
              <a:pPr/>
              <a:t>17</a:t>
            </a:fld>
            <a:endParaRPr lang="de-DE"/>
          </a:p>
        </p:txBody>
      </p:sp>
    </p:spTree>
    <p:extLst>
      <p:ext uri="{BB962C8B-B14F-4D97-AF65-F5344CB8AC3E}">
        <p14:creationId xmlns:p14="http://schemas.microsoft.com/office/powerpoint/2010/main" val="1832057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18</a:t>
            </a:fld>
            <a:endParaRPr lang="de-DE"/>
          </a:p>
        </p:txBody>
      </p:sp>
    </p:spTree>
    <p:extLst>
      <p:ext uri="{BB962C8B-B14F-4D97-AF65-F5344CB8AC3E}">
        <p14:creationId xmlns:p14="http://schemas.microsoft.com/office/powerpoint/2010/main" val="372247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What we can see so far is … </a:t>
            </a:r>
          </a:p>
        </p:txBody>
      </p:sp>
      <p:sp>
        <p:nvSpPr>
          <p:cNvPr id="4" name="Foliennummernplatzhalter 3"/>
          <p:cNvSpPr>
            <a:spLocks noGrp="1"/>
          </p:cNvSpPr>
          <p:nvPr>
            <p:ph type="sldNum" sz="quarter" idx="5"/>
          </p:nvPr>
        </p:nvSpPr>
        <p:spPr/>
        <p:txBody>
          <a:bodyPr/>
          <a:lstStyle/>
          <a:p>
            <a:fld id="{83824780-DB00-4A87-AF52-AE94F8FBEF0E}" type="slidenum">
              <a:rPr lang="de-DE" smtClean="0"/>
              <a:pPr/>
              <a:t>19</a:t>
            </a:fld>
            <a:endParaRPr lang="de-DE"/>
          </a:p>
        </p:txBody>
      </p:sp>
    </p:spTree>
    <p:extLst>
      <p:ext uri="{BB962C8B-B14F-4D97-AF65-F5344CB8AC3E}">
        <p14:creationId xmlns:p14="http://schemas.microsoft.com/office/powerpoint/2010/main" val="374922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3330858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So when we go back to our understanding of Sustainable development … and communication as facilitator &amp; processes of reproduction and representation of change … and the questions of </a:t>
            </a:r>
          </a:p>
          <a:p>
            <a:r>
              <a:rPr lang="en-AU" dirty="0"/>
              <a:t>- who communicates about sustainability?</a:t>
            </a:r>
          </a:p>
          <a:p>
            <a:r>
              <a:rPr lang="en-AU" dirty="0"/>
              <a:t>- And to whom?</a:t>
            </a:r>
          </a:p>
          <a:p>
            <a:pPr marL="171450" indent="-171450">
              <a:buFontTx/>
              <a:buChar char="-"/>
            </a:pPr>
            <a:r>
              <a:rPr lang="en-AU" dirty="0"/>
              <a:t>And what are the communication channels?</a:t>
            </a:r>
          </a:p>
          <a:p>
            <a:pPr marL="171450" indent="-171450">
              <a:buFontTx/>
              <a:buChar char="-"/>
            </a:pPr>
            <a:r>
              <a:rPr lang="en-AU" dirty="0"/>
              <a:t>And what common sense about sustainability is created?</a:t>
            </a:r>
          </a:p>
          <a:p>
            <a:pPr marL="171450" indent="-171450">
              <a:buFontTx/>
              <a:buChar char="-"/>
            </a:pPr>
            <a:endParaRPr lang="en-AU" dirty="0"/>
          </a:p>
          <a:p>
            <a:pPr marL="171450" indent="-171450">
              <a:buFontTx/>
              <a:buChar char="-"/>
            </a:pPr>
            <a:r>
              <a:rPr lang="en-AU" dirty="0"/>
              <a:t>Then … </a:t>
            </a:r>
          </a:p>
          <a:p>
            <a:endParaRPr lang="en-AU" dirty="0"/>
          </a:p>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27</a:t>
            </a:fld>
            <a:endParaRPr lang="de-DE"/>
          </a:p>
        </p:txBody>
      </p:sp>
    </p:spTree>
    <p:extLst>
      <p:ext uri="{BB962C8B-B14F-4D97-AF65-F5344CB8AC3E}">
        <p14:creationId xmlns:p14="http://schemas.microsoft.com/office/powerpoint/2010/main" val="146652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We can differentiate between … </a:t>
            </a:r>
          </a:p>
        </p:txBody>
      </p:sp>
      <p:sp>
        <p:nvSpPr>
          <p:cNvPr id="4" name="Foliennummernplatzhalter 3"/>
          <p:cNvSpPr>
            <a:spLocks noGrp="1"/>
          </p:cNvSpPr>
          <p:nvPr>
            <p:ph type="sldNum" sz="quarter" idx="5"/>
          </p:nvPr>
        </p:nvSpPr>
        <p:spPr/>
        <p:txBody>
          <a:bodyPr/>
          <a:lstStyle/>
          <a:p>
            <a:fld id="{83824780-DB00-4A87-AF52-AE94F8FBEF0E}" type="slidenum">
              <a:rPr lang="de-DE" smtClean="0"/>
              <a:pPr/>
              <a:t>28</a:t>
            </a:fld>
            <a:endParaRPr lang="de-DE"/>
          </a:p>
        </p:txBody>
      </p:sp>
    </p:spTree>
    <p:extLst>
      <p:ext uri="{BB962C8B-B14F-4D97-AF65-F5344CB8AC3E}">
        <p14:creationId xmlns:p14="http://schemas.microsoft.com/office/powerpoint/2010/main" val="80180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And there are a few disciplines – who try to better understand communication processes related to change, sustainable development and new norms like sustainability on </a:t>
            </a:r>
          </a:p>
          <a:p>
            <a:pPr marL="171450" indent="-171450">
              <a:buFontTx/>
              <a:buChar char="-"/>
            </a:pPr>
            <a:r>
              <a:rPr lang="en-AU" dirty="0"/>
              <a:t>A micro level</a:t>
            </a:r>
          </a:p>
          <a:p>
            <a:pPr marL="171450" indent="-171450">
              <a:buFontTx/>
              <a:buChar char="-"/>
            </a:pPr>
            <a:r>
              <a:rPr lang="en-AU" dirty="0"/>
              <a:t>A meso level</a:t>
            </a:r>
          </a:p>
          <a:p>
            <a:pPr marL="171450" indent="-171450">
              <a:buFontTx/>
              <a:buChar char="-"/>
            </a:pPr>
            <a:r>
              <a:rPr lang="en-AU" dirty="0"/>
              <a:t>And a macro level</a:t>
            </a:r>
          </a:p>
          <a:p>
            <a:pPr marL="0" indent="0">
              <a:buFontTx/>
              <a:buNone/>
            </a:pPr>
            <a:endParaRPr lang="en-AU" dirty="0"/>
          </a:p>
          <a:p>
            <a:pPr marL="0" indent="0">
              <a:buFontTx/>
              <a:buNone/>
            </a:pPr>
            <a:r>
              <a:rPr lang="en-AU" dirty="0"/>
              <a:t>These are predominantly … </a:t>
            </a:r>
          </a:p>
        </p:txBody>
      </p:sp>
      <p:sp>
        <p:nvSpPr>
          <p:cNvPr id="4" name="Foliennummernplatzhalter 3"/>
          <p:cNvSpPr>
            <a:spLocks noGrp="1"/>
          </p:cNvSpPr>
          <p:nvPr>
            <p:ph type="sldNum" sz="quarter" idx="5"/>
          </p:nvPr>
        </p:nvSpPr>
        <p:spPr/>
        <p:txBody>
          <a:bodyPr/>
          <a:lstStyle/>
          <a:p>
            <a:fld id="{83824780-DB00-4A87-AF52-AE94F8FBEF0E}" type="slidenum">
              <a:rPr lang="de-DE" smtClean="0"/>
              <a:pPr/>
              <a:t>30</a:t>
            </a:fld>
            <a:endParaRPr lang="de-DE"/>
          </a:p>
        </p:txBody>
      </p:sp>
    </p:spTree>
    <p:extLst>
      <p:ext uri="{BB962C8B-B14F-4D97-AF65-F5344CB8AC3E}">
        <p14:creationId xmlns:p14="http://schemas.microsoft.com/office/powerpoint/2010/main" val="256870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 this is what we </a:t>
            </a:r>
            <a:r>
              <a:rPr lang="en-AU" dirty="0" err="1"/>
              <a:t>gonna</a:t>
            </a:r>
            <a:r>
              <a:rPr lang="en-AU" dirty="0"/>
              <a:t> look at in the next episodes of this lecture #2!</a:t>
            </a:r>
          </a:p>
        </p:txBody>
      </p:sp>
      <p:sp>
        <p:nvSpPr>
          <p:cNvPr id="4" name="Foliennummernplatzhalter 3"/>
          <p:cNvSpPr>
            <a:spLocks noGrp="1"/>
          </p:cNvSpPr>
          <p:nvPr>
            <p:ph type="sldNum" sz="quarter" idx="5"/>
          </p:nvPr>
        </p:nvSpPr>
        <p:spPr/>
        <p:txBody>
          <a:bodyPr/>
          <a:lstStyle/>
          <a:p>
            <a:fld id="{83824780-DB00-4A87-AF52-AE94F8FBEF0E}" type="slidenum">
              <a:rPr lang="de-DE" smtClean="0"/>
              <a:pPr/>
              <a:t>31</a:t>
            </a:fld>
            <a:endParaRPr lang="de-DE"/>
          </a:p>
        </p:txBody>
      </p:sp>
    </p:spTree>
    <p:extLst>
      <p:ext uri="{BB962C8B-B14F-4D97-AF65-F5344CB8AC3E}">
        <p14:creationId xmlns:p14="http://schemas.microsoft.com/office/powerpoint/2010/main" val="209227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32</a:t>
            </a:fld>
            <a:endParaRPr lang="de-DE"/>
          </a:p>
        </p:txBody>
      </p:sp>
    </p:spTree>
    <p:extLst>
      <p:ext uri="{BB962C8B-B14F-4D97-AF65-F5344CB8AC3E}">
        <p14:creationId xmlns:p14="http://schemas.microsoft.com/office/powerpoint/2010/main" val="3087019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3310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4</a:t>
            </a:fld>
            <a:endParaRPr lang="de-DE"/>
          </a:p>
        </p:txBody>
      </p:sp>
    </p:spTree>
    <p:extLst>
      <p:ext uri="{BB962C8B-B14F-4D97-AF65-F5344CB8AC3E}">
        <p14:creationId xmlns:p14="http://schemas.microsoft.com/office/powerpoint/2010/main" val="134426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We are living in a rapidly changing world … </a:t>
            </a:r>
          </a:p>
          <a:p>
            <a:endParaRPr lang="en-AU" dirty="0"/>
          </a:p>
          <a:p>
            <a:r>
              <a:rPr lang="en-AU" dirty="0"/>
              <a:t>Despite some improvement in poverty levels, inequality is rising</a:t>
            </a:r>
          </a:p>
        </p:txBody>
      </p:sp>
      <p:sp>
        <p:nvSpPr>
          <p:cNvPr id="4" name="Foliennummernplatzhalter 3"/>
          <p:cNvSpPr>
            <a:spLocks noGrp="1"/>
          </p:cNvSpPr>
          <p:nvPr>
            <p:ph type="sldNum" sz="quarter" idx="5"/>
          </p:nvPr>
        </p:nvSpPr>
        <p:spPr/>
        <p:txBody>
          <a:bodyPr/>
          <a:lstStyle/>
          <a:p>
            <a:fld id="{83824780-DB00-4A87-AF52-AE94F8FBEF0E}" type="slidenum">
              <a:rPr lang="de-DE" smtClean="0"/>
              <a:pPr/>
              <a:t>5</a:t>
            </a:fld>
            <a:endParaRPr lang="de-DE"/>
          </a:p>
        </p:txBody>
      </p:sp>
    </p:spTree>
    <p:extLst>
      <p:ext uri="{BB962C8B-B14F-4D97-AF65-F5344CB8AC3E}">
        <p14:creationId xmlns:p14="http://schemas.microsoft.com/office/powerpoint/2010/main" val="2261253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Climate crisis</a:t>
            </a:r>
          </a:p>
        </p:txBody>
      </p:sp>
      <p:sp>
        <p:nvSpPr>
          <p:cNvPr id="4" name="Foliennummernplatzhalter 3"/>
          <p:cNvSpPr>
            <a:spLocks noGrp="1"/>
          </p:cNvSpPr>
          <p:nvPr>
            <p:ph type="sldNum" sz="quarter" idx="5"/>
          </p:nvPr>
        </p:nvSpPr>
        <p:spPr/>
        <p:txBody>
          <a:bodyPr/>
          <a:lstStyle/>
          <a:p>
            <a:fld id="{83824780-DB00-4A87-AF52-AE94F8FBEF0E}" type="slidenum">
              <a:rPr lang="de-DE" smtClean="0"/>
              <a:pPr/>
              <a:t>6</a:t>
            </a:fld>
            <a:endParaRPr lang="de-DE"/>
          </a:p>
        </p:txBody>
      </p:sp>
    </p:spTree>
    <p:extLst>
      <p:ext uri="{BB962C8B-B14F-4D97-AF65-F5344CB8AC3E}">
        <p14:creationId xmlns:p14="http://schemas.microsoft.com/office/powerpoint/2010/main" val="337839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Conflict and disaster to </a:t>
            </a:r>
            <a:r>
              <a:rPr lang="en-AU" dirty="0" err="1"/>
              <a:t>humantiy</a:t>
            </a: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7</a:t>
            </a:fld>
            <a:endParaRPr lang="de-DE"/>
          </a:p>
        </p:txBody>
      </p:sp>
    </p:spTree>
    <p:extLst>
      <p:ext uri="{BB962C8B-B14F-4D97-AF65-F5344CB8AC3E}">
        <p14:creationId xmlns:p14="http://schemas.microsoft.com/office/powerpoint/2010/main" val="345195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A global pandemic</a:t>
            </a:r>
          </a:p>
          <a:p>
            <a:endParaRPr lang="en-AU" dirty="0"/>
          </a:p>
          <a:p>
            <a:r>
              <a:rPr lang="en-AU" dirty="0"/>
              <a:t>All challenges for all countries</a:t>
            </a:r>
          </a:p>
          <a:p>
            <a:endParaRPr lang="en-AU" dirty="0"/>
          </a:p>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8</a:t>
            </a:fld>
            <a:endParaRPr lang="de-DE"/>
          </a:p>
        </p:txBody>
      </p:sp>
    </p:spTree>
    <p:extLst>
      <p:ext uri="{BB962C8B-B14F-4D97-AF65-F5344CB8AC3E}">
        <p14:creationId xmlns:p14="http://schemas.microsoft.com/office/powerpoint/2010/main" val="429136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Explosive increase of available information / Mediatization</a:t>
            </a:r>
          </a:p>
          <a:p>
            <a:endParaRPr lang="en-AU" dirty="0"/>
          </a:p>
          <a:p>
            <a:r>
              <a:rPr lang="en-AU" dirty="0"/>
              <a:t>Digitalization changes in information and communication technologies</a:t>
            </a:r>
          </a:p>
          <a:p>
            <a:r>
              <a:rPr lang="en-AU" dirty="0"/>
              <a:t>-&gt; Growth of data networks</a:t>
            </a:r>
          </a:p>
          <a:p>
            <a:endParaRPr lang="en-AU" dirty="0"/>
          </a:p>
          <a:p>
            <a:r>
              <a:rPr lang="en-AU" dirty="0"/>
              <a:t>However what is available worldwide is not necessarily available on a local level</a:t>
            </a:r>
          </a:p>
          <a:p>
            <a:r>
              <a:rPr lang="en-AU" dirty="0"/>
              <a:t>Digital divide – winners and losers of global communication</a:t>
            </a:r>
          </a:p>
        </p:txBody>
      </p:sp>
      <p:sp>
        <p:nvSpPr>
          <p:cNvPr id="4" name="Foliennummernplatzhalter 3"/>
          <p:cNvSpPr>
            <a:spLocks noGrp="1"/>
          </p:cNvSpPr>
          <p:nvPr>
            <p:ph type="sldNum" sz="quarter" idx="5"/>
          </p:nvPr>
        </p:nvSpPr>
        <p:spPr/>
        <p:txBody>
          <a:bodyPr/>
          <a:lstStyle/>
          <a:p>
            <a:fld id="{83824780-DB00-4A87-AF52-AE94F8FBEF0E}" type="slidenum">
              <a:rPr lang="de-DE" smtClean="0"/>
              <a:pPr/>
              <a:t>9</a:t>
            </a:fld>
            <a:endParaRPr lang="de-DE"/>
          </a:p>
        </p:txBody>
      </p:sp>
    </p:spTree>
    <p:extLst>
      <p:ext uri="{BB962C8B-B14F-4D97-AF65-F5344CB8AC3E}">
        <p14:creationId xmlns:p14="http://schemas.microsoft.com/office/powerpoint/2010/main" val="2303923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Communication</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Dr. habil Franzisca Weder</a:t>
            </a:r>
            <a:endParaRPr lang="en-GB" sz="16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School of Communication and Arts</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The University of Queensland, Brisbane, Australia</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872690CA-ED1D-934F-A80A-88CD72B4D9CF}"/>
              </a:ext>
            </a:extLst>
          </p:cNvPr>
          <p:cNvSpPr>
            <a:spLocks noGrp="1"/>
          </p:cNvSpPr>
          <p:nvPr>
            <p:ph type="dt" sz="half" idx="10"/>
          </p:nvPr>
        </p:nvSpPr>
        <p:spPr/>
        <p:txBody>
          <a:bodyPr/>
          <a:lstStyle>
            <a:lvl1pPr>
              <a:defRPr/>
            </a:lvl1pPr>
          </a:lstStyle>
          <a:p>
            <a:pPr>
              <a:defRPr/>
            </a:pPr>
            <a:fld id="{532A5982-92A0-5E4F-B40F-2577F2B23547}" type="datetimeFigureOut">
              <a:rPr lang="de-DE"/>
              <a:pPr>
                <a:defRPr/>
              </a:pPr>
              <a:t>29.08.2023</a:t>
            </a:fld>
            <a:endParaRPr lang="de-DE"/>
          </a:p>
        </p:txBody>
      </p:sp>
      <p:sp>
        <p:nvSpPr>
          <p:cNvPr id="5" name="Fußzeilenplatzhalter 4">
            <a:extLst>
              <a:ext uri="{FF2B5EF4-FFF2-40B4-BE49-F238E27FC236}">
                <a16:creationId xmlns:a16="http://schemas.microsoft.com/office/drawing/2014/main" id="{AB25A7F7-D3C5-584E-A067-31A11C39F8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9E365D1-A03C-B840-A118-22FD52954E7E}"/>
              </a:ext>
            </a:extLst>
          </p:cNvPr>
          <p:cNvSpPr>
            <a:spLocks noGrp="1"/>
          </p:cNvSpPr>
          <p:nvPr>
            <p:ph type="sldNum" sz="quarter" idx="12"/>
          </p:nvPr>
        </p:nvSpPr>
        <p:spPr/>
        <p:txBody>
          <a:bodyPr/>
          <a:lstStyle>
            <a:lvl1pPr>
              <a:defRPr/>
            </a:lvl1pPr>
          </a:lstStyle>
          <a:p>
            <a:pPr>
              <a:defRPr/>
            </a:pPr>
            <a:fld id="{7C9BD44F-D1C6-0244-B228-366A9D9940A4}" type="slidenum">
              <a:rPr lang="de-DE" altLang="de-DE"/>
              <a:pPr>
                <a:defRPr/>
              </a:pPr>
              <a:t>‹Nr.›</a:t>
            </a:fld>
            <a:endParaRPr lang="de-DE" altLang="de-DE"/>
          </a:p>
        </p:txBody>
      </p:sp>
    </p:spTree>
    <p:extLst>
      <p:ext uri="{BB962C8B-B14F-4D97-AF65-F5344CB8AC3E}">
        <p14:creationId xmlns:p14="http://schemas.microsoft.com/office/powerpoint/2010/main" val="125989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tint val="75000"/>
                  </a:schemeClr>
                </a:solidFill>
                <a:effectLst/>
                <a:latin typeface="+mn-lt"/>
                <a:ea typeface="+mn-ea"/>
                <a:cs typeface="+mn-cs"/>
              </a:rPr>
              <a:t>Sustainability</a:t>
            </a:r>
            <a:r>
              <a:rPr lang="en-GB" sz="1200" kern="1200" baseline="0" dirty="0" smtClean="0">
                <a:solidFill>
                  <a:schemeClr val="tx1">
                    <a:tint val="75000"/>
                  </a:schemeClr>
                </a:solidFill>
                <a:effectLst/>
                <a:latin typeface="+mn-lt"/>
                <a:ea typeface="+mn-ea"/>
                <a:cs typeface="+mn-cs"/>
              </a:rPr>
              <a:t> </a:t>
            </a:r>
            <a:r>
              <a:rPr lang="en-GB" sz="1200" kern="1200" dirty="0" smtClean="0">
                <a:solidFill>
                  <a:schemeClr val="tx1">
                    <a:tint val="75000"/>
                  </a:schemeClr>
                </a:solidFill>
                <a:effectLst/>
                <a:latin typeface="+mn-lt"/>
                <a:ea typeface="+mn-ea"/>
                <a:cs typeface="+mn-cs"/>
              </a:rPr>
              <a:t>Communication</a:t>
            </a:r>
            <a:endParaRPr lang="en-GB" sz="1200" kern="1200" dirty="0">
              <a:solidFill>
                <a:schemeClr val="tx1">
                  <a:tint val="75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tint val="75000"/>
                  </a:schemeClr>
                </a:solidFill>
                <a:effectLst/>
                <a:latin typeface="Verdana" panose="020B0604030504040204" pitchFamily="34" charset="0"/>
                <a:ea typeface="Verdana" panose="020B0604030504040204" pitchFamily="34" charset="0"/>
                <a:cs typeface="+mn-cs"/>
              </a:rPr>
              <a:t>Disciplines and </a:t>
            </a:r>
            <a:r>
              <a:rPr lang="en-GB" sz="1000" kern="1200" dirty="0" smtClean="0">
                <a:solidFill>
                  <a:schemeClr val="tx1">
                    <a:tint val="75000"/>
                  </a:schemeClr>
                </a:solidFill>
                <a:effectLst/>
                <a:latin typeface="Verdana" panose="020B0604030504040204" pitchFamily="34" charset="0"/>
                <a:ea typeface="Verdana" panose="020B0604030504040204" pitchFamily="34" charset="0"/>
                <a:cs typeface="+mn-cs"/>
              </a:rPr>
              <a:t>Key </a:t>
            </a:r>
            <a:r>
              <a:rPr lang="en-GB" sz="1000" kern="1200" dirty="0">
                <a:solidFill>
                  <a:schemeClr val="tx1">
                    <a:tint val="75000"/>
                  </a:schemeClr>
                </a:solidFill>
                <a:effectLst/>
                <a:latin typeface="Verdana" panose="020B0604030504040204" pitchFamily="34" charset="0"/>
                <a:ea typeface="Verdana" panose="020B0604030504040204" pitchFamily="34" charset="0"/>
                <a:cs typeface="+mn-cs"/>
              </a:rPr>
              <a:t>T</a:t>
            </a:r>
            <a:r>
              <a:rPr lang="en-GB" sz="1000" kern="1200" dirty="0" smtClean="0">
                <a:solidFill>
                  <a:schemeClr val="tx1">
                    <a:tint val="75000"/>
                  </a:schemeClr>
                </a:solidFill>
                <a:effectLst/>
                <a:latin typeface="Verdana" panose="020B0604030504040204" pitchFamily="34" charset="0"/>
                <a:ea typeface="Verdana" panose="020B0604030504040204" pitchFamily="34" charset="0"/>
                <a:cs typeface="+mn-cs"/>
              </a:rPr>
              <a:t>erminology </a:t>
            </a:r>
            <a:r>
              <a:rPr kumimoji="0" lang="en-GB" sz="1000" b="0" i="0" u="none" strike="noStrike" kern="1200" cap="none" spc="0" normalizeH="0" baseline="0" noProof="0" dirty="0">
                <a:ln>
                  <a:noFill/>
                </a:ln>
                <a:solidFill>
                  <a:schemeClr val="tx1">
                    <a:tint val="75000"/>
                  </a:schemeClr>
                </a:solidFill>
                <a:effectLst/>
                <a:uLnTx/>
                <a:uFillTx/>
                <a:latin typeface="Verdana" panose="020B0604030504040204" pitchFamily="34" charset="0"/>
                <a:ea typeface="Verdana" panose="020B0604030504040204" pitchFamily="34" charset="0"/>
                <a:cs typeface="+mn-cs"/>
              </a:rPr>
              <a:t>• Lesson </a:t>
            </a:r>
            <a:r>
              <a:rPr kumimoji="0" lang="en-GB" sz="1000" b="0" i="0" u="none" strike="noStrike" kern="1200" cap="none" spc="0" normalizeH="0" baseline="0" noProof="0" dirty="0" smtClean="0">
                <a:ln>
                  <a:noFill/>
                </a:ln>
                <a:solidFill>
                  <a:schemeClr val="tx1">
                    <a:tint val="75000"/>
                  </a:schemeClr>
                </a:solidFill>
                <a:effectLst/>
                <a:uLnTx/>
                <a:uFillTx/>
                <a:latin typeface="Verdana" panose="020B0604030504040204" pitchFamily="34" charset="0"/>
                <a:ea typeface="Verdana" panose="020B0604030504040204" pitchFamily="34" charset="0"/>
                <a:cs typeface="+mn-cs"/>
              </a:rPr>
              <a:t>01: Phenomena &amp; Key Terminology</a:t>
            </a:r>
            <a:endParaRPr kumimoji="0" lang="en-GB" sz="1000" b="0" i="0" u="none" strike="noStrike" kern="1200" cap="none" spc="0" normalizeH="0" baseline="0" noProof="0" dirty="0">
              <a:ln>
                <a:noFill/>
              </a:ln>
              <a:solidFill>
                <a:schemeClr val="tx1">
                  <a:tint val="75000"/>
                </a:schemeClr>
              </a:solidFill>
              <a:effectLst/>
              <a:uLnTx/>
              <a:uFillTx/>
              <a:latin typeface="Verdana" panose="020B0604030504040204" pitchFamily="34" charset="0"/>
              <a:ea typeface="Verdana" panose="020B0604030504040204" pitchFamily="34" charset="0"/>
              <a:cs typeface="+mn-cs"/>
            </a:endParaRP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7"/>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8"/>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 id="2147483674" r:id="rId5"/>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sz="quarter"/>
          </p:nvPr>
        </p:nvSpPr>
        <p:spPr/>
        <p:txBody>
          <a:bodyPr/>
          <a:lstStyle/>
          <a:p>
            <a:r>
              <a:rPr lang="en-GB" dirty="0" smtClean="0">
                <a:solidFill>
                  <a:schemeClr val="bg1"/>
                </a:solidFill>
              </a:rPr>
              <a:t>Disciplines / </a:t>
            </a:r>
            <a:r>
              <a:rPr lang="en-GB" dirty="0" smtClean="0"/>
              <a:t>K</a:t>
            </a:r>
            <a:r>
              <a:rPr lang="en-GB" dirty="0" smtClean="0">
                <a:solidFill>
                  <a:schemeClr val="bg1"/>
                </a:solidFill>
              </a:rPr>
              <a:t>ey </a:t>
            </a:r>
            <a:r>
              <a:rPr lang="en-GB" dirty="0" smtClean="0"/>
              <a:t>T</a:t>
            </a:r>
            <a:r>
              <a:rPr lang="en-GB" dirty="0" smtClean="0">
                <a:solidFill>
                  <a:schemeClr val="bg1"/>
                </a:solidFill>
              </a:rPr>
              <a:t>erminology</a:t>
            </a:r>
            <a:endParaRPr lang="en-GB" dirty="0">
              <a:solidFill>
                <a:schemeClr val="bg1"/>
              </a:solidFill>
            </a:endParaRPr>
          </a:p>
        </p:txBody>
      </p:sp>
      <p:sp>
        <p:nvSpPr>
          <p:cNvPr id="10" name="Untertitel 9"/>
          <p:cNvSpPr>
            <a:spLocks noGrp="1"/>
          </p:cNvSpPr>
          <p:nvPr>
            <p:ph type="subTitle" sz="quarter" idx="1"/>
          </p:nvPr>
        </p:nvSpPr>
        <p:spPr/>
        <p:txBody>
          <a:bodyPr>
            <a:normAutofit/>
          </a:bodyPr>
          <a:lstStyle/>
          <a:p>
            <a:r>
              <a:rPr lang="en-GB" dirty="0" smtClean="0">
                <a:solidFill>
                  <a:schemeClr val="bg1"/>
                </a:solidFill>
              </a:rPr>
              <a:t>Lesson 01: Phenomena &amp; </a:t>
            </a:r>
            <a:r>
              <a:rPr lang="en-GB" dirty="0" smtClean="0"/>
              <a:t>K</a:t>
            </a:r>
            <a:r>
              <a:rPr lang="en-GB" dirty="0" smtClean="0">
                <a:solidFill>
                  <a:schemeClr val="bg1"/>
                </a:solidFill>
              </a:rPr>
              <a:t>ey </a:t>
            </a:r>
            <a:r>
              <a:rPr lang="en-GB" dirty="0" smtClean="0"/>
              <a:t>T</a:t>
            </a:r>
            <a:r>
              <a:rPr lang="en-GB" dirty="0" smtClean="0">
                <a:solidFill>
                  <a:schemeClr val="bg1"/>
                </a:solidFill>
              </a:rPr>
              <a:t>erminology</a:t>
            </a:r>
          </a:p>
          <a:p>
            <a:endParaRPr lang="en-GB"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9" name="Textfeld 8">
            <a:extLst>
              <a:ext uri="{FF2B5EF4-FFF2-40B4-BE49-F238E27FC236}">
                <a16:creationId xmlns:a16="http://schemas.microsoft.com/office/drawing/2014/main" id="{5F950ABC-BBDA-E341-AD21-2112D12E8118}"/>
              </a:ext>
            </a:extLst>
          </p:cNvPr>
          <p:cNvSpPr txBox="1"/>
          <p:nvPr/>
        </p:nvSpPr>
        <p:spPr>
          <a:xfrm rot="16200000">
            <a:off x="-1145449" y="3560620"/>
            <a:ext cx="4443589" cy="246221"/>
          </a:xfrm>
          <a:prstGeom prst="rect">
            <a:avLst/>
          </a:prstGeom>
          <a:noFill/>
        </p:spPr>
        <p:txBody>
          <a:bodyPr wrap="square" rtlCol="0">
            <a:spAutoFit/>
          </a:bodyPr>
          <a:lstStyle/>
          <a:p>
            <a:r>
              <a:rPr lang="en-AU" sz="1000" dirty="0"/>
              <a:t>Source: </a:t>
            </a:r>
            <a:r>
              <a:rPr lang="en-AU" sz="1000" dirty="0" smtClean="0"/>
              <a:t>private</a:t>
            </a:r>
            <a:endParaRPr lang="en-AU" sz="1000" dirty="0"/>
          </a:p>
        </p:txBody>
      </p:sp>
      <p:pic>
        <p:nvPicPr>
          <p:cNvPr id="3" name="Grafik 2"/>
          <p:cNvPicPr>
            <a:picLocks noChangeAspect="1"/>
          </p:cNvPicPr>
          <p:nvPr/>
        </p:nvPicPr>
        <p:blipFill>
          <a:blip r:embed="rId3"/>
          <a:stretch>
            <a:fillRect/>
          </a:stretch>
        </p:blipFill>
        <p:spPr>
          <a:xfrm>
            <a:off x="1271464" y="1484784"/>
            <a:ext cx="8229763" cy="4333095"/>
          </a:xfrm>
          <a:prstGeom prst="rect">
            <a:avLst/>
          </a:prstGeom>
        </p:spPr>
      </p:pic>
    </p:spTree>
    <p:extLst>
      <p:ext uri="{BB962C8B-B14F-4D97-AF65-F5344CB8AC3E}">
        <p14:creationId xmlns:p14="http://schemas.microsoft.com/office/powerpoint/2010/main" val="2726284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11912-EF8B-D24B-8B6D-FE9C43891A6A}"/>
              </a:ext>
            </a:extLst>
          </p:cNvPr>
          <p:cNvSpPr>
            <a:spLocks noGrp="1"/>
          </p:cNvSpPr>
          <p:nvPr>
            <p:ph type="title"/>
          </p:nvPr>
        </p:nvSpPr>
        <p:spPr/>
        <p:txBody>
          <a:bodyPr/>
          <a:lstStyle/>
          <a:p>
            <a:r>
              <a:rPr lang="en-AU" dirty="0"/>
              <a:t>A. Current developments</a:t>
            </a:r>
          </a:p>
        </p:txBody>
      </p:sp>
      <p:pic>
        <p:nvPicPr>
          <p:cNvPr id="5" name="Grafik 4"/>
          <p:cNvPicPr>
            <a:picLocks noChangeAspect="1"/>
          </p:cNvPicPr>
          <p:nvPr/>
        </p:nvPicPr>
        <p:blipFill>
          <a:blip r:embed="rId3"/>
          <a:stretch>
            <a:fillRect/>
          </a:stretch>
        </p:blipFill>
        <p:spPr>
          <a:xfrm>
            <a:off x="2135560" y="1196752"/>
            <a:ext cx="7992888" cy="5171869"/>
          </a:xfrm>
          <a:prstGeom prst="rect">
            <a:avLst/>
          </a:prstGeom>
        </p:spPr>
      </p:pic>
      <p:sp>
        <p:nvSpPr>
          <p:cNvPr id="6" name="Textfeld 5">
            <a:extLst>
              <a:ext uri="{FF2B5EF4-FFF2-40B4-BE49-F238E27FC236}">
                <a16:creationId xmlns:a16="http://schemas.microsoft.com/office/drawing/2014/main" id="{6F9F3A56-1B3B-674D-B791-E178F6C72BB2}"/>
              </a:ext>
            </a:extLst>
          </p:cNvPr>
          <p:cNvSpPr txBox="1"/>
          <p:nvPr/>
        </p:nvSpPr>
        <p:spPr>
          <a:xfrm>
            <a:off x="2711624" y="5960313"/>
            <a:ext cx="9433048" cy="276999"/>
          </a:xfrm>
          <a:prstGeom prst="rect">
            <a:avLst/>
          </a:prstGeom>
          <a:noFill/>
        </p:spPr>
        <p:txBody>
          <a:bodyPr wrap="square" rtlCol="0">
            <a:spAutoFit/>
          </a:bodyPr>
          <a:lstStyle/>
          <a:p>
            <a:r>
              <a:rPr lang="en-AU" sz="1200" dirty="0"/>
              <a:t>Source</a:t>
            </a:r>
            <a:r>
              <a:rPr lang="en-AU" sz="1200" dirty="0" smtClean="0"/>
              <a:t>: www.theglobalgoals.org/resources</a:t>
            </a:r>
            <a:endParaRPr lang="en-AU" sz="1200" dirty="0"/>
          </a:p>
        </p:txBody>
      </p:sp>
    </p:spTree>
    <p:extLst>
      <p:ext uri="{BB962C8B-B14F-4D97-AF65-F5344CB8AC3E}">
        <p14:creationId xmlns:p14="http://schemas.microsoft.com/office/powerpoint/2010/main" val="247496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GB" b="1" dirty="0" smtClean="0"/>
              <a:t>Sustainability</a:t>
            </a:r>
          </a:p>
          <a:p>
            <a:r>
              <a:rPr lang="en-GB" dirty="0" smtClean="0"/>
              <a:t>„Sustainable development is development that meets the needs of the present without compromising the ability of future generations to meet their own needs“ (WCED, 1987: 43)</a:t>
            </a:r>
          </a:p>
          <a:p>
            <a:r>
              <a:rPr lang="en-GB" dirty="0" smtClean="0"/>
              <a:t>Sustainability – principle, goal</a:t>
            </a:r>
          </a:p>
          <a:p>
            <a:r>
              <a:rPr lang="en-GB" dirty="0" smtClean="0"/>
              <a:t>Sustainable development – ethically motivated normative concept referring to a form of economics and lifestyle that does not endanger our future (based on „strong sustainability“) </a:t>
            </a:r>
          </a:p>
          <a:p>
            <a:r>
              <a:rPr lang="en-GB" dirty="0" smtClean="0"/>
              <a:t>Need for transdisciplinary response (complexity and systems thinking, transdisciplinarity, social change = cultural change)</a:t>
            </a:r>
          </a:p>
          <a:p>
            <a:pPr marL="0" indent="0">
              <a:buNone/>
            </a:pPr>
            <a:endParaRPr lang="en-GB" dirty="0" smtClean="0"/>
          </a:p>
          <a:p>
            <a:pPr marL="0" lvl="0" indent="0">
              <a:buNone/>
            </a:pPr>
            <a:endParaRPr lang="en-GB" dirty="0" smtClean="0"/>
          </a:p>
          <a:p>
            <a:endParaRPr lang="en-GB" dirty="0"/>
          </a:p>
        </p:txBody>
      </p:sp>
    </p:spTree>
    <p:extLst>
      <p:ext uri="{BB962C8B-B14F-4D97-AF65-F5344CB8AC3E}">
        <p14:creationId xmlns:p14="http://schemas.microsoft.com/office/powerpoint/2010/main" val="273188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GB" b="1" dirty="0" smtClean="0"/>
              <a:t>Crisis</a:t>
            </a:r>
          </a:p>
          <a:p>
            <a:r>
              <a:rPr lang="en-GB" dirty="0" smtClean="0"/>
              <a:t>Facing the crisis / global pandemics and emergencies </a:t>
            </a:r>
          </a:p>
          <a:p>
            <a:pPr lvl="0"/>
            <a:r>
              <a:rPr lang="en-GB" dirty="0" smtClean="0"/>
              <a:t>The shortfall (lacking life's essentials; inequality and injustice)</a:t>
            </a:r>
          </a:p>
          <a:p>
            <a:pPr lvl="0"/>
            <a:r>
              <a:rPr lang="en-GB" dirty="0" smtClean="0"/>
              <a:t>The overshoot (global overshoot, losses to nature)</a:t>
            </a:r>
          </a:p>
          <a:p>
            <a:pPr lvl="0"/>
            <a:r>
              <a:rPr lang="en-GB" dirty="0" smtClean="0"/>
              <a:t>Players (spectrum of players, implementing the SDGs)</a:t>
            </a:r>
          </a:p>
          <a:p>
            <a:pPr lvl="0"/>
            <a:r>
              <a:rPr lang="en-GB" dirty="0" smtClean="0"/>
              <a:t>Ambiguity, imprecision and contradictions of „sustainability“</a:t>
            </a:r>
          </a:p>
          <a:p>
            <a:pPr lvl="0"/>
            <a:r>
              <a:rPr lang="en-GB" dirty="0" smtClean="0"/>
              <a:t>Need for transdisciplinary response (complexity and systems thinking, transdisciplinarity, teamwork, social change = cultural change)</a:t>
            </a:r>
          </a:p>
          <a:p>
            <a:pPr marL="0" lvl="0" indent="0">
              <a:buNone/>
            </a:pPr>
            <a:endParaRPr lang="en-GB" dirty="0" smtClean="0"/>
          </a:p>
          <a:p>
            <a:endParaRPr lang="en-GB" dirty="0"/>
          </a:p>
        </p:txBody>
      </p:sp>
    </p:spTree>
    <p:extLst>
      <p:ext uri="{BB962C8B-B14F-4D97-AF65-F5344CB8AC3E}">
        <p14:creationId xmlns:p14="http://schemas.microsoft.com/office/powerpoint/2010/main" val="4237317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Inter- / transdisciplinary approach to Sustainable Development</a:t>
            </a:r>
          </a:p>
          <a:p>
            <a:endParaRPr lang="en-AU" dirty="0"/>
          </a:p>
        </p:txBody>
      </p:sp>
      <p:sp>
        <p:nvSpPr>
          <p:cNvPr id="3" name="Dreieck 2">
            <a:extLst>
              <a:ext uri="{FF2B5EF4-FFF2-40B4-BE49-F238E27FC236}">
                <a16:creationId xmlns:a16="http://schemas.microsoft.com/office/drawing/2014/main" id="{8C06FE9F-CFB3-F14C-87E2-5DBC70999C1E}"/>
              </a:ext>
            </a:extLst>
          </p:cNvPr>
          <p:cNvSpPr/>
          <p:nvPr/>
        </p:nvSpPr>
        <p:spPr>
          <a:xfrm rot="5400000">
            <a:off x="1127448" y="37483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reieck 4">
            <a:extLst>
              <a:ext uri="{FF2B5EF4-FFF2-40B4-BE49-F238E27FC236}">
                <a16:creationId xmlns:a16="http://schemas.microsoft.com/office/drawing/2014/main" id="{640964BF-6974-264B-882B-491966AEEB4F}"/>
              </a:ext>
            </a:extLst>
          </p:cNvPr>
          <p:cNvSpPr/>
          <p:nvPr/>
        </p:nvSpPr>
        <p:spPr>
          <a:xfrm rot="5400000">
            <a:off x="2351584" y="37483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6E410891-EB71-CB41-A9BD-E64C5AE0D880}"/>
              </a:ext>
            </a:extLst>
          </p:cNvPr>
          <p:cNvSpPr txBox="1"/>
          <p:nvPr/>
        </p:nvSpPr>
        <p:spPr>
          <a:xfrm>
            <a:off x="1415480" y="4293096"/>
            <a:ext cx="1224136" cy="369332"/>
          </a:xfrm>
          <a:prstGeom prst="rect">
            <a:avLst/>
          </a:prstGeom>
          <a:noFill/>
        </p:spPr>
        <p:txBody>
          <a:bodyPr wrap="square" rtlCol="0">
            <a:spAutoFit/>
          </a:bodyPr>
          <a:lstStyle/>
          <a:p>
            <a:r>
              <a:rPr lang="en-AU" dirty="0">
                <a:solidFill>
                  <a:srgbClr val="861A59"/>
                </a:solidFill>
              </a:rPr>
              <a:t>Problem</a:t>
            </a:r>
          </a:p>
        </p:txBody>
      </p:sp>
      <p:sp>
        <p:nvSpPr>
          <p:cNvPr id="8" name="Textfeld 7">
            <a:extLst>
              <a:ext uri="{FF2B5EF4-FFF2-40B4-BE49-F238E27FC236}">
                <a16:creationId xmlns:a16="http://schemas.microsoft.com/office/drawing/2014/main" id="{B237971A-A14E-A84F-A46C-5930C41F9C3D}"/>
              </a:ext>
            </a:extLst>
          </p:cNvPr>
          <p:cNvSpPr txBox="1"/>
          <p:nvPr/>
        </p:nvSpPr>
        <p:spPr>
          <a:xfrm>
            <a:off x="2729626" y="42657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9" name="Dreieck 8">
            <a:extLst>
              <a:ext uri="{FF2B5EF4-FFF2-40B4-BE49-F238E27FC236}">
                <a16:creationId xmlns:a16="http://schemas.microsoft.com/office/drawing/2014/main" id="{92D71857-1FDE-E444-A358-11BAEC31698F}"/>
              </a:ext>
            </a:extLst>
          </p:cNvPr>
          <p:cNvSpPr/>
          <p:nvPr/>
        </p:nvSpPr>
        <p:spPr>
          <a:xfrm rot="5400000">
            <a:off x="3606240" y="37170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reieck 9">
            <a:extLst>
              <a:ext uri="{FF2B5EF4-FFF2-40B4-BE49-F238E27FC236}">
                <a16:creationId xmlns:a16="http://schemas.microsoft.com/office/drawing/2014/main" id="{8CC1871D-1E79-5A4B-AED8-8C61BBB3DBAF}"/>
              </a:ext>
            </a:extLst>
          </p:cNvPr>
          <p:cNvSpPr/>
          <p:nvPr/>
        </p:nvSpPr>
        <p:spPr>
          <a:xfrm rot="5400000">
            <a:off x="4830376" y="37170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feld 10">
            <a:extLst>
              <a:ext uri="{FF2B5EF4-FFF2-40B4-BE49-F238E27FC236}">
                <a16:creationId xmlns:a16="http://schemas.microsoft.com/office/drawing/2014/main" id="{19ECD199-D731-8C4E-820B-C3C2BB6398FD}"/>
              </a:ext>
            </a:extLst>
          </p:cNvPr>
          <p:cNvSpPr txBox="1"/>
          <p:nvPr/>
        </p:nvSpPr>
        <p:spPr>
          <a:xfrm>
            <a:off x="3894272" y="4261796"/>
            <a:ext cx="1224136" cy="369332"/>
          </a:xfrm>
          <a:prstGeom prst="rect">
            <a:avLst/>
          </a:prstGeom>
          <a:noFill/>
        </p:spPr>
        <p:txBody>
          <a:bodyPr wrap="square" rtlCol="0">
            <a:spAutoFit/>
          </a:bodyPr>
          <a:lstStyle/>
          <a:p>
            <a:r>
              <a:rPr lang="en-AU" dirty="0">
                <a:solidFill>
                  <a:srgbClr val="861A59"/>
                </a:solidFill>
              </a:rPr>
              <a:t>Problem</a:t>
            </a:r>
          </a:p>
        </p:txBody>
      </p:sp>
      <p:sp>
        <p:nvSpPr>
          <p:cNvPr id="12" name="Textfeld 11">
            <a:extLst>
              <a:ext uri="{FF2B5EF4-FFF2-40B4-BE49-F238E27FC236}">
                <a16:creationId xmlns:a16="http://schemas.microsoft.com/office/drawing/2014/main" id="{20FC96A3-92F9-3543-BF06-87356880F84C}"/>
              </a:ext>
            </a:extLst>
          </p:cNvPr>
          <p:cNvSpPr txBox="1"/>
          <p:nvPr/>
        </p:nvSpPr>
        <p:spPr>
          <a:xfrm>
            <a:off x="5208418" y="42344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13" name="Dreieck 12">
            <a:extLst>
              <a:ext uri="{FF2B5EF4-FFF2-40B4-BE49-F238E27FC236}">
                <a16:creationId xmlns:a16="http://schemas.microsoft.com/office/drawing/2014/main" id="{C8AFD01B-0864-F040-96BA-BAEECEAFD34C}"/>
              </a:ext>
            </a:extLst>
          </p:cNvPr>
          <p:cNvSpPr/>
          <p:nvPr/>
        </p:nvSpPr>
        <p:spPr>
          <a:xfrm rot="5400000">
            <a:off x="6085032" y="3753036"/>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Dreieck 13">
            <a:extLst>
              <a:ext uri="{FF2B5EF4-FFF2-40B4-BE49-F238E27FC236}">
                <a16:creationId xmlns:a16="http://schemas.microsoft.com/office/drawing/2014/main" id="{E694F8DC-28BD-ED4B-9D52-33DFCD96BE15}"/>
              </a:ext>
            </a:extLst>
          </p:cNvPr>
          <p:cNvSpPr/>
          <p:nvPr/>
        </p:nvSpPr>
        <p:spPr>
          <a:xfrm rot="5400000">
            <a:off x="7311910" y="3750294"/>
            <a:ext cx="1944216" cy="137363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feld 14">
            <a:extLst>
              <a:ext uri="{FF2B5EF4-FFF2-40B4-BE49-F238E27FC236}">
                <a16:creationId xmlns:a16="http://schemas.microsoft.com/office/drawing/2014/main" id="{4849F39C-CDD1-3843-A49A-3E910A9BFEA9}"/>
              </a:ext>
            </a:extLst>
          </p:cNvPr>
          <p:cNvSpPr txBox="1"/>
          <p:nvPr/>
        </p:nvSpPr>
        <p:spPr>
          <a:xfrm>
            <a:off x="6373064" y="4230496"/>
            <a:ext cx="1224136" cy="369332"/>
          </a:xfrm>
          <a:prstGeom prst="rect">
            <a:avLst/>
          </a:prstGeom>
          <a:noFill/>
        </p:spPr>
        <p:txBody>
          <a:bodyPr wrap="square" rtlCol="0">
            <a:spAutoFit/>
          </a:bodyPr>
          <a:lstStyle/>
          <a:p>
            <a:r>
              <a:rPr lang="en-AU" dirty="0">
                <a:solidFill>
                  <a:srgbClr val="861A59"/>
                </a:solidFill>
              </a:rPr>
              <a:t>Problem</a:t>
            </a:r>
          </a:p>
        </p:txBody>
      </p:sp>
      <p:sp>
        <p:nvSpPr>
          <p:cNvPr id="17" name="Dreieck 16">
            <a:extLst>
              <a:ext uri="{FF2B5EF4-FFF2-40B4-BE49-F238E27FC236}">
                <a16:creationId xmlns:a16="http://schemas.microsoft.com/office/drawing/2014/main" id="{282FA67E-104F-254D-B04D-B8E9EA0B3919}"/>
              </a:ext>
            </a:extLst>
          </p:cNvPr>
          <p:cNvSpPr/>
          <p:nvPr/>
        </p:nvSpPr>
        <p:spPr>
          <a:xfrm rot="5400000">
            <a:off x="8550916" y="3765944"/>
            <a:ext cx="1975516" cy="137363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Dreieck 17">
            <a:extLst>
              <a:ext uri="{FF2B5EF4-FFF2-40B4-BE49-F238E27FC236}">
                <a16:creationId xmlns:a16="http://schemas.microsoft.com/office/drawing/2014/main" id="{3A4DD773-FF63-9348-B3B9-46DFC0A8FE9A}"/>
              </a:ext>
            </a:extLst>
          </p:cNvPr>
          <p:cNvSpPr/>
          <p:nvPr/>
        </p:nvSpPr>
        <p:spPr>
          <a:xfrm rot="5400000">
            <a:off x="9731212" y="3809784"/>
            <a:ext cx="1944216" cy="12546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Gerade Verbindung mit Pfeil 30">
            <a:extLst>
              <a:ext uri="{FF2B5EF4-FFF2-40B4-BE49-F238E27FC236}">
                <a16:creationId xmlns:a16="http://schemas.microsoft.com/office/drawing/2014/main" id="{53D41DF4-DCFE-8743-A446-349E9DCC19E2}"/>
              </a:ext>
            </a:extLst>
          </p:cNvPr>
          <p:cNvCxnSpPr/>
          <p:nvPr/>
        </p:nvCxnSpPr>
        <p:spPr>
          <a:xfrm>
            <a:off x="587388" y="3429000"/>
            <a:ext cx="11053228" cy="0"/>
          </a:xfrm>
          <a:prstGeom prst="straightConnector1">
            <a:avLst/>
          </a:prstGeom>
          <a:ln w="76200">
            <a:solidFill>
              <a:srgbClr val="BEBC32"/>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350CA628-1F6F-8B4F-8993-F512B1698321}"/>
              </a:ext>
            </a:extLst>
          </p:cNvPr>
          <p:cNvSpPr txBox="1"/>
          <p:nvPr/>
        </p:nvSpPr>
        <p:spPr>
          <a:xfrm>
            <a:off x="533382" y="2996952"/>
            <a:ext cx="1794198" cy="369332"/>
          </a:xfrm>
          <a:prstGeom prst="rect">
            <a:avLst/>
          </a:prstGeom>
          <a:noFill/>
        </p:spPr>
        <p:txBody>
          <a:bodyPr wrap="square" rtlCol="0">
            <a:spAutoFit/>
          </a:bodyPr>
          <a:lstStyle/>
          <a:p>
            <a:r>
              <a:rPr lang="en-AU" dirty="0"/>
              <a:t>SD agenda</a:t>
            </a:r>
          </a:p>
        </p:txBody>
      </p:sp>
    </p:spTree>
    <p:extLst>
      <p:ext uri="{BB962C8B-B14F-4D97-AF65-F5344CB8AC3E}">
        <p14:creationId xmlns:p14="http://schemas.microsoft.com/office/powerpoint/2010/main" val="1032811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Inter- / transdisciplinary approach to Sustainable Development</a:t>
            </a:r>
          </a:p>
          <a:p>
            <a:endParaRPr lang="en-AU" dirty="0"/>
          </a:p>
        </p:txBody>
      </p:sp>
      <p:sp>
        <p:nvSpPr>
          <p:cNvPr id="3" name="Dreieck 2">
            <a:extLst>
              <a:ext uri="{FF2B5EF4-FFF2-40B4-BE49-F238E27FC236}">
                <a16:creationId xmlns:a16="http://schemas.microsoft.com/office/drawing/2014/main" id="{8C06FE9F-CFB3-F14C-87E2-5DBC70999C1E}"/>
              </a:ext>
            </a:extLst>
          </p:cNvPr>
          <p:cNvSpPr/>
          <p:nvPr/>
        </p:nvSpPr>
        <p:spPr>
          <a:xfrm rot="5400000">
            <a:off x="1127448" y="37483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reieck 4">
            <a:extLst>
              <a:ext uri="{FF2B5EF4-FFF2-40B4-BE49-F238E27FC236}">
                <a16:creationId xmlns:a16="http://schemas.microsoft.com/office/drawing/2014/main" id="{640964BF-6974-264B-882B-491966AEEB4F}"/>
              </a:ext>
            </a:extLst>
          </p:cNvPr>
          <p:cNvSpPr/>
          <p:nvPr/>
        </p:nvSpPr>
        <p:spPr>
          <a:xfrm rot="5400000">
            <a:off x="2351584" y="37483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6E410891-EB71-CB41-A9BD-E64C5AE0D880}"/>
              </a:ext>
            </a:extLst>
          </p:cNvPr>
          <p:cNvSpPr txBox="1"/>
          <p:nvPr/>
        </p:nvSpPr>
        <p:spPr>
          <a:xfrm>
            <a:off x="1415480" y="4293096"/>
            <a:ext cx="1224136" cy="369332"/>
          </a:xfrm>
          <a:prstGeom prst="rect">
            <a:avLst/>
          </a:prstGeom>
          <a:noFill/>
        </p:spPr>
        <p:txBody>
          <a:bodyPr wrap="square" rtlCol="0">
            <a:spAutoFit/>
          </a:bodyPr>
          <a:lstStyle/>
          <a:p>
            <a:r>
              <a:rPr lang="en-AU" dirty="0">
                <a:solidFill>
                  <a:srgbClr val="861A59"/>
                </a:solidFill>
              </a:rPr>
              <a:t>Problem</a:t>
            </a:r>
          </a:p>
        </p:txBody>
      </p:sp>
      <p:sp>
        <p:nvSpPr>
          <p:cNvPr id="8" name="Textfeld 7">
            <a:extLst>
              <a:ext uri="{FF2B5EF4-FFF2-40B4-BE49-F238E27FC236}">
                <a16:creationId xmlns:a16="http://schemas.microsoft.com/office/drawing/2014/main" id="{B237971A-A14E-A84F-A46C-5930C41F9C3D}"/>
              </a:ext>
            </a:extLst>
          </p:cNvPr>
          <p:cNvSpPr txBox="1"/>
          <p:nvPr/>
        </p:nvSpPr>
        <p:spPr>
          <a:xfrm>
            <a:off x="2729626" y="42657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9" name="Dreieck 8">
            <a:extLst>
              <a:ext uri="{FF2B5EF4-FFF2-40B4-BE49-F238E27FC236}">
                <a16:creationId xmlns:a16="http://schemas.microsoft.com/office/drawing/2014/main" id="{92D71857-1FDE-E444-A358-11BAEC31698F}"/>
              </a:ext>
            </a:extLst>
          </p:cNvPr>
          <p:cNvSpPr/>
          <p:nvPr/>
        </p:nvSpPr>
        <p:spPr>
          <a:xfrm rot="5400000">
            <a:off x="3606240" y="37170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reieck 9">
            <a:extLst>
              <a:ext uri="{FF2B5EF4-FFF2-40B4-BE49-F238E27FC236}">
                <a16:creationId xmlns:a16="http://schemas.microsoft.com/office/drawing/2014/main" id="{8CC1871D-1E79-5A4B-AED8-8C61BBB3DBAF}"/>
              </a:ext>
            </a:extLst>
          </p:cNvPr>
          <p:cNvSpPr/>
          <p:nvPr/>
        </p:nvSpPr>
        <p:spPr>
          <a:xfrm rot="5400000">
            <a:off x="4830376" y="37170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feld 10">
            <a:extLst>
              <a:ext uri="{FF2B5EF4-FFF2-40B4-BE49-F238E27FC236}">
                <a16:creationId xmlns:a16="http://schemas.microsoft.com/office/drawing/2014/main" id="{19ECD199-D731-8C4E-820B-C3C2BB6398FD}"/>
              </a:ext>
            </a:extLst>
          </p:cNvPr>
          <p:cNvSpPr txBox="1"/>
          <p:nvPr/>
        </p:nvSpPr>
        <p:spPr>
          <a:xfrm>
            <a:off x="3894272" y="4261796"/>
            <a:ext cx="1224136" cy="369332"/>
          </a:xfrm>
          <a:prstGeom prst="rect">
            <a:avLst/>
          </a:prstGeom>
          <a:noFill/>
        </p:spPr>
        <p:txBody>
          <a:bodyPr wrap="square" rtlCol="0">
            <a:spAutoFit/>
          </a:bodyPr>
          <a:lstStyle/>
          <a:p>
            <a:r>
              <a:rPr lang="en-AU" dirty="0">
                <a:solidFill>
                  <a:srgbClr val="861A59"/>
                </a:solidFill>
              </a:rPr>
              <a:t>Problem</a:t>
            </a:r>
          </a:p>
        </p:txBody>
      </p:sp>
      <p:sp>
        <p:nvSpPr>
          <p:cNvPr id="12" name="Textfeld 11">
            <a:extLst>
              <a:ext uri="{FF2B5EF4-FFF2-40B4-BE49-F238E27FC236}">
                <a16:creationId xmlns:a16="http://schemas.microsoft.com/office/drawing/2014/main" id="{20FC96A3-92F9-3543-BF06-87356880F84C}"/>
              </a:ext>
            </a:extLst>
          </p:cNvPr>
          <p:cNvSpPr txBox="1"/>
          <p:nvPr/>
        </p:nvSpPr>
        <p:spPr>
          <a:xfrm>
            <a:off x="5208418" y="42344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13" name="Dreieck 12">
            <a:extLst>
              <a:ext uri="{FF2B5EF4-FFF2-40B4-BE49-F238E27FC236}">
                <a16:creationId xmlns:a16="http://schemas.microsoft.com/office/drawing/2014/main" id="{C8AFD01B-0864-F040-96BA-BAEECEAFD34C}"/>
              </a:ext>
            </a:extLst>
          </p:cNvPr>
          <p:cNvSpPr/>
          <p:nvPr/>
        </p:nvSpPr>
        <p:spPr>
          <a:xfrm rot="5400000">
            <a:off x="6085032" y="3753036"/>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Dreieck 13">
            <a:extLst>
              <a:ext uri="{FF2B5EF4-FFF2-40B4-BE49-F238E27FC236}">
                <a16:creationId xmlns:a16="http://schemas.microsoft.com/office/drawing/2014/main" id="{E694F8DC-28BD-ED4B-9D52-33DFCD96BE15}"/>
              </a:ext>
            </a:extLst>
          </p:cNvPr>
          <p:cNvSpPr/>
          <p:nvPr/>
        </p:nvSpPr>
        <p:spPr>
          <a:xfrm rot="5400000">
            <a:off x="7311910" y="3750294"/>
            <a:ext cx="1944216" cy="137363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feld 14">
            <a:extLst>
              <a:ext uri="{FF2B5EF4-FFF2-40B4-BE49-F238E27FC236}">
                <a16:creationId xmlns:a16="http://schemas.microsoft.com/office/drawing/2014/main" id="{4849F39C-CDD1-3843-A49A-3E910A9BFEA9}"/>
              </a:ext>
            </a:extLst>
          </p:cNvPr>
          <p:cNvSpPr txBox="1"/>
          <p:nvPr/>
        </p:nvSpPr>
        <p:spPr>
          <a:xfrm>
            <a:off x="6373064" y="4230496"/>
            <a:ext cx="1224136" cy="369332"/>
          </a:xfrm>
          <a:prstGeom prst="rect">
            <a:avLst/>
          </a:prstGeom>
          <a:noFill/>
        </p:spPr>
        <p:txBody>
          <a:bodyPr wrap="square" rtlCol="0">
            <a:spAutoFit/>
          </a:bodyPr>
          <a:lstStyle/>
          <a:p>
            <a:r>
              <a:rPr lang="en-AU" dirty="0">
                <a:solidFill>
                  <a:srgbClr val="861A59"/>
                </a:solidFill>
              </a:rPr>
              <a:t>Problem</a:t>
            </a:r>
          </a:p>
        </p:txBody>
      </p:sp>
      <p:sp>
        <p:nvSpPr>
          <p:cNvPr id="17" name="Dreieck 16">
            <a:extLst>
              <a:ext uri="{FF2B5EF4-FFF2-40B4-BE49-F238E27FC236}">
                <a16:creationId xmlns:a16="http://schemas.microsoft.com/office/drawing/2014/main" id="{282FA67E-104F-254D-B04D-B8E9EA0B3919}"/>
              </a:ext>
            </a:extLst>
          </p:cNvPr>
          <p:cNvSpPr/>
          <p:nvPr/>
        </p:nvSpPr>
        <p:spPr>
          <a:xfrm rot="5400000">
            <a:off x="8550916" y="3765944"/>
            <a:ext cx="1975516" cy="137363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Dreieck 17">
            <a:extLst>
              <a:ext uri="{FF2B5EF4-FFF2-40B4-BE49-F238E27FC236}">
                <a16:creationId xmlns:a16="http://schemas.microsoft.com/office/drawing/2014/main" id="{3A4DD773-FF63-9348-B3B9-46DFC0A8FE9A}"/>
              </a:ext>
            </a:extLst>
          </p:cNvPr>
          <p:cNvSpPr/>
          <p:nvPr/>
        </p:nvSpPr>
        <p:spPr>
          <a:xfrm rot="5400000">
            <a:off x="9731212" y="3809784"/>
            <a:ext cx="1944216" cy="12546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560E29FC-EEED-934B-B6BD-3117CD607303}"/>
              </a:ext>
            </a:extLst>
          </p:cNvPr>
          <p:cNvSpPr/>
          <p:nvPr/>
        </p:nvSpPr>
        <p:spPr>
          <a:xfrm>
            <a:off x="587388"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933AB775-213D-9446-B5C9-49E311E180A0}"/>
              </a:ext>
            </a:extLst>
          </p:cNvPr>
          <p:cNvSpPr/>
          <p:nvPr/>
        </p:nvSpPr>
        <p:spPr>
          <a:xfrm>
            <a:off x="1789116"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7A14E3F0-6031-9343-8328-3CFFD2B7AD7B}"/>
              </a:ext>
            </a:extLst>
          </p:cNvPr>
          <p:cNvSpPr/>
          <p:nvPr/>
        </p:nvSpPr>
        <p:spPr>
          <a:xfrm>
            <a:off x="2990844"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01DCFA32-3D36-2F4A-8A17-EF7F912DFF30}"/>
              </a:ext>
            </a:extLst>
          </p:cNvPr>
          <p:cNvSpPr/>
          <p:nvPr/>
        </p:nvSpPr>
        <p:spPr>
          <a:xfrm>
            <a:off x="4192572"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feld 25">
            <a:extLst>
              <a:ext uri="{FF2B5EF4-FFF2-40B4-BE49-F238E27FC236}">
                <a16:creationId xmlns:a16="http://schemas.microsoft.com/office/drawing/2014/main" id="{492BC0C8-BE1F-7C46-A4DC-5D56F14F4E21}"/>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27" name="Textfeld 26">
            <a:extLst>
              <a:ext uri="{FF2B5EF4-FFF2-40B4-BE49-F238E27FC236}">
                <a16:creationId xmlns:a16="http://schemas.microsoft.com/office/drawing/2014/main" id="{21C173E5-54C1-E947-BD5A-706CD4598AFA}"/>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28" name="Textfeld 27">
            <a:extLst>
              <a:ext uri="{FF2B5EF4-FFF2-40B4-BE49-F238E27FC236}">
                <a16:creationId xmlns:a16="http://schemas.microsoft.com/office/drawing/2014/main" id="{D3FF4E4C-E29B-DC42-8FF8-FAFF8CAD5A55}"/>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29" name="Textfeld 28">
            <a:extLst>
              <a:ext uri="{FF2B5EF4-FFF2-40B4-BE49-F238E27FC236}">
                <a16:creationId xmlns:a16="http://schemas.microsoft.com/office/drawing/2014/main" id="{025FA10B-6B1A-484B-A0B9-C2BFBA2B9394}"/>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cxnSp>
        <p:nvCxnSpPr>
          <p:cNvPr id="31" name="Gerade Verbindung mit Pfeil 30">
            <a:extLst>
              <a:ext uri="{FF2B5EF4-FFF2-40B4-BE49-F238E27FC236}">
                <a16:creationId xmlns:a16="http://schemas.microsoft.com/office/drawing/2014/main" id="{53D41DF4-DCFE-8743-A446-349E9DCC19E2}"/>
              </a:ext>
            </a:extLst>
          </p:cNvPr>
          <p:cNvCxnSpPr/>
          <p:nvPr/>
        </p:nvCxnSpPr>
        <p:spPr>
          <a:xfrm>
            <a:off x="587388" y="3429000"/>
            <a:ext cx="11053228" cy="0"/>
          </a:xfrm>
          <a:prstGeom prst="straightConnector1">
            <a:avLst/>
          </a:prstGeom>
          <a:ln w="76200">
            <a:solidFill>
              <a:srgbClr val="BEBC32"/>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350CA628-1F6F-8B4F-8993-F512B1698321}"/>
              </a:ext>
            </a:extLst>
          </p:cNvPr>
          <p:cNvSpPr txBox="1"/>
          <p:nvPr/>
        </p:nvSpPr>
        <p:spPr>
          <a:xfrm>
            <a:off x="533382" y="2996952"/>
            <a:ext cx="1794198" cy="369332"/>
          </a:xfrm>
          <a:prstGeom prst="rect">
            <a:avLst/>
          </a:prstGeom>
          <a:noFill/>
        </p:spPr>
        <p:txBody>
          <a:bodyPr wrap="square" rtlCol="0">
            <a:spAutoFit/>
          </a:bodyPr>
          <a:lstStyle/>
          <a:p>
            <a:r>
              <a:rPr lang="en-AU" dirty="0"/>
              <a:t>SD agenda</a:t>
            </a:r>
          </a:p>
        </p:txBody>
      </p:sp>
    </p:spTree>
    <p:extLst>
      <p:ext uri="{BB962C8B-B14F-4D97-AF65-F5344CB8AC3E}">
        <p14:creationId xmlns:p14="http://schemas.microsoft.com/office/powerpoint/2010/main" val="2683980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feil nach rechts 29">
            <a:extLst>
              <a:ext uri="{FF2B5EF4-FFF2-40B4-BE49-F238E27FC236}">
                <a16:creationId xmlns:a16="http://schemas.microsoft.com/office/drawing/2014/main" id="{41BFCDD7-E28D-594B-97FB-53344D8EE9E2}"/>
              </a:ext>
            </a:extLst>
          </p:cNvPr>
          <p:cNvSpPr/>
          <p:nvPr/>
        </p:nvSpPr>
        <p:spPr>
          <a:xfrm>
            <a:off x="2117558" y="1813524"/>
            <a:ext cx="8730970" cy="1537190"/>
          </a:xfrm>
          <a:prstGeom prst="rightArrow">
            <a:avLst/>
          </a:prstGeom>
          <a:solidFill>
            <a:srgbClr val="861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Inter- / transdisciplinary approach to SD</a:t>
            </a:r>
          </a:p>
          <a:p>
            <a:endParaRPr lang="en-AU" dirty="0"/>
          </a:p>
        </p:txBody>
      </p:sp>
      <p:sp>
        <p:nvSpPr>
          <p:cNvPr id="3" name="Dreieck 2">
            <a:extLst>
              <a:ext uri="{FF2B5EF4-FFF2-40B4-BE49-F238E27FC236}">
                <a16:creationId xmlns:a16="http://schemas.microsoft.com/office/drawing/2014/main" id="{8C06FE9F-CFB3-F14C-87E2-5DBC70999C1E}"/>
              </a:ext>
            </a:extLst>
          </p:cNvPr>
          <p:cNvSpPr/>
          <p:nvPr/>
        </p:nvSpPr>
        <p:spPr>
          <a:xfrm rot="5400000">
            <a:off x="1127448" y="37483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reieck 4">
            <a:extLst>
              <a:ext uri="{FF2B5EF4-FFF2-40B4-BE49-F238E27FC236}">
                <a16:creationId xmlns:a16="http://schemas.microsoft.com/office/drawing/2014/main" id="{640964BF-6974-264B-882B-491966AEEB4F}"/>
              </a:ext>
            </a:extLst>
          </p:cNvPr>
          <p:cNvSpPr/>
          <p:nvPr/>
        </p:nvSpPr>
        <p:spPr>
          <a:xfrm rot="5400000">
            <a:off x="2351584" y="37483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6E410891-EB71-CB41-A9BD-E64C5AE0D880}"/>
              </a:ext>
            </a:extLst>
          </p:cNvPr>
          <p:cNvSpPr txBox="1"/>
          <p:nvPr/>
        </p:nvSpPr>
        <p:spPr>
          <a:xfrm>
            <a:off x="1415480" y="4293096"/>
            <a:ext cx="1224136" cy="369332"/>
          </a:xfrm>
          <a:prstGeom prst="rect">
            <a:avLst/>
          </a:prstGeom>
          <a:noFill/>
        </p:spPr>
        <p:txBody>
          <a:bodyPr wrap="square" rtlCol="0">
            <a:spAutoFit/>
          </a:bodyPr>
          <a:lstStyle/>
          <a:p>
            <a:r>
              <a:rPr lang="en-AU" dirty="0">
                <a:solidFill>
                  <a:srgbClr val="861A59"/>
                </a:solidFill>
              </a:rPr>
              <a:t>Problem</a:t>
            </a:r>
          </a:p>
        </p:txBody>
      </p:sp>
      <p:sp>
        <p:nvSpPr>
          <p:cNvPr id="8" name="Textfeld 7">
            <a:extLst>
              <a:ext uri="{FF2B5EF4-FFF2-40B4-BE49-F238E27FC236}">
                <a16:creationId xmlns:a16="http://schemas.microsoft.com/office/drawing/2014/main" id="{B237971A-A14E-A84F-A46C-5930C41F9C3D}"/>
              </a:ext>
            </a:extLst>
          </p:cNvPr>
          <p:cNvSpPr txBox="1"/>
          <p:nvPr/>
        </p:nvSpPr>
        <p:spPr>
          <a:xfrm>
            <a:off x="2729626" y="42657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9" name="Dreieck 8">
            <a:extLst>
              <a:ext uri="{FF2B5EF4-FFF2-40B4-BE49-F238E27FC236}">
                <a16:creationId xmlns:a16="http://schemas.microsoft.com/office/drawing/2014/main" id="{92D71857-1FDE-E444-A358-11BAEC31698F}"/>
              </a:ext>
            </a:extLst>
          </p:cNvPr>
          <p:cNvSpPr/>
          <p:nvPr/>
        </p:nvSpPr>
        <p:spPr>
          <a:xfrm rot="5400000">
            <a:off x="3606240" y="37170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reieck 9">
            <a:extLst>
              <a:ext uri="{FF2B5EF4-FFF2-40B4-BE49-F238E27FC236}">
                <a16:creationId xmlns:a16="http://schemas.microsoft.com/office/drawing/2014/main" id="{8CC1871D-1E79-5A4B-AED8-8C61BBB3DBAF}"/>
              </a:ext>
            </a:extLst>
          </p:cNvPr>
          <p:cNvSpPr/>
          <p:nvPr/>
        </p:nvSpPr>
        <p:spPr>
          <a:xfrm rot="5400000">
            <a:off x="4830376" y="37170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feld 10">
            <a:extLst>
              <a:ext uri="{FF2B5EF4-FFF2-40B4-BE49-F238E27FC236}">
                <a16:creationId xmlns:a16="http://schemas.microsoft.com/office/drawing/2014/main" id="{19ECD199-D731-8C4E-820B-C3C2BB6398FD}"/>
              </a:ext>
            </a:extLst>
          </p:cNvPr>
          <p:cNvSpPr txBox="1"/>
          <p:nvPr/>
        </p:nvSpPr>
        <p:spPr>
          <a:xfrm>
            <a:off x="3894272" y="4261796"/>
            <a:ext cx="1224136" cy="369332"/>
          </a:xfrm>
          <a:prstGeom prst="rect">
            <a:avLst/>
          </a:prstGeom>
          <a:noFill/>
        </p:spPr>
        <p:txBody>
          <a:bodyPr wrap="square" rtlCol="0">
            <a:spAutoFit/>
          </a:bodyPr>
          <a:lstStyle/>
          <a:p>
            <a:r>
              <a:rPr lang="en-AU" dirty="0">
                <a:solidFill>
                  <a:srgbClr val="861A59"/>
                </a:solidFill>
              </a:rPr>
              <a:t>Problem</a:t>
            </a:r>
          </a:p>
        </p:txBody>
      </p:sp>
      <p:sp>
        <p:nvSpPr>
          <p:cNvPr id="12" name="Textfeld 11">
            <a:extLst>
              <a:ext uri="{FF2B5EF4-FFF2-40B4-BE49-F238E27FC236}">
                <a16:creationId xmlns:a16="http://schemas.microsoft.com/office/drawing/2014/main" id="{20FC96A3-92F9-3543-BF06-87356880F84C}"/>
              </a:ext>
            </a:extLst>
          </p:cNvPr>
          <p:cNvSpPr txBox="1"/>
          <p:nvPr/>
        </p:nvSpPr>
        <p:spPr>
          <a:xfrm>
            <a:off x="5208418" y="42344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13" name="Dreieck 12">
            <a:extLst>
              <a:ext uri="{FF2B5EF4-FFF2-40B4-BE49-F238E27FC236}">
                <a16:creationId xmlns:a16="http://schemas.microsoft.com/office/drawing/2014/main" id="{C8AFD01B-0864-F040-96BA-BAEECEAFD34C}"/>
              </a:ext>
            </a:extLst>
          </p:cNvPr>
          <p:cNvSpPr/>
          <p:nvPr/>
        </p:nvSpPr>
        <p:spPr>
          <a:xfrm rot="5400000">
            <a:off x="6085032" y="3753036"/>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Dreieck 13">
            <a:extLst>
              <a:ext uri="{FF2B5EF4-FFF2-40B4-BE49-F238E27FC236}">
                <a16:creationId xmlns:a16="http://schemas.microsoft.com/office/drawing/2014/main" id="{E694F8DC-28BD-ED4B-9D52-33DFCD96BE15}"/>
              </a:ext>
            </a:extLst>
          </p:cNvPr>
          <p:cNvSpPr/>
          <p:nvPr/>
        </p:nvSpPr>
        <p:spPr>
          <a:xfrm rot="5400000">
            <a:off x="7311910" y="3750294"/>
            <a:ext cx="1944216" cy="137363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feld 14">
            <a:extLst>
              <a:ext uri="{FF2B5EF4-FFF2-40B4-BE49-F238E27FC236}">
                <a16:creationId xmlns:a16="http://schemas.microsoft.com/office/drawing/2014/main" id="{4849F39C-CDD1-3843-A49A-3E910A9BFEA9}"/>
              </a:ext>
            </a:extLst>
          </p:cNvPr>
          <p:cNvSpPr txBox="1"/>
          <p:nvPr/>
        </p:nvSpPr>
        <p:spPr>
          <a:xfrm>
            <a:off x="6373064" y="4230496"/>
            <a:ext cx="1224136" cy="369332"/>
          </a:xfrm>
          <a:prstGeom prst="rect">
            <a:avLst/>
          </a:prstGeom>
          <a:noFill/>
        </p:spPr>
        <p:txBody>
          <a:bodyPr wrap="square" rtlCol="0">
            <a:spAutoFit/>
          </a:bodyPr>
          <a:lstStyle/>
          <a:p>
            <a:r>
              <a:rPr lang="en-AU" dirty="0">
                <a:solidFill>
                  <a:srgbClr val="861A59"/>
                </a:solidFill>
              </a:rPr>
              <a:t>Problem</a:t>
            </a:r>
          </a:p>
        </p:txBody>
      </p:sp>
      <p:sp>
        <p:nvSpPr>
          <p:cNvPr id="17" name="Dreieck 16">
            <a:extLst>
              <a:ext uri="{FF2B5EF4-FFF2-40B4-BE49-F238E27FC236}">
                <a16:creationId xmlns:a16="http://schemas.microsoft.com/office/drawing/2014/main" id="{282FA67E-104F-254D-B04D-B8E9EA0B3919}"/>
              </a:ext>
            </a:extLst>
          </p:cNvPr>
          <p:cNvSpPr/>
          <p:nvPr/>
        </p:nvSpPr>
        <p:spPr>
          <a:xfrm rot="5400000">
            <a:off x="8550916" y="3765944"/>
            <a:ext cx="1975516" cy="137363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Dreieck 17">
            <a:extLst>
              <a:ext uri="{FF2B5EF4-FFF2-40B4-BE49-F238E27FC236}">
                <a16:creationId xmlns:a16="http://schemas.microsoft.com/office/drawing/2014/main" id="{3A4DD773-FF63-9348-B3B9-46DFC0A8FE9A}"/>
              </a:ext>
            </a:extLst>
          </p:cNvPr>
          <p:cNvSpPr/>
          <p:nvPr/>
        </p:nvSpPr>
        <p:spPr>
          <a:xfrm rot="5400000">
            <a:off x="9731212" y="3809784"/>
            <a:ext cx="1944216" cy="12546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560E29FC-EEED-934B-B6BD-3117CD607303}"/>
              </a:ext>
            </a:extLst>
          </p:cNvPr>
          <p:cNvSpPr/>
          <p:nvPr/>
        </p:nvSpPr>
        <p:spPr>
          <a:xfrm>
            <a:off x="587388"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933AB775-213D-9446-B5C9-49E311E180A0}"/>
              </a:ext>
            </a:extLst>
          </p:cNvPr>
          <p:cNvSpPr/>
          <p:nvPr/>
        </p:nvSpPr>
        <p:spPr>
          <a:xfrm>
            <a:off x="1789116"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7A14E3F0-6031-9343-8328-3CFFD2B7AD7B}"/>
              </a:ext>
            </a:extLst>
          </p:cNvPr>
          <p:cNvSpPr/>
          <p:nvPr/>
        </p:nvSpPr>
        <p:spPr>
          <a:xfrm>
            <a:off x="2990844"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01DCFA32-3D36-2F4A-8A17-EF7F912DFF30}"/>
              </a:ext>
            </a:extLst>
          </p:cNvPr>
          <p:cNvSpPr/>
          <p:nvPr/>
        </p:nvSpPr>
        <p:spPr>
          <a:xfrm>
            <a:off x="4192572" y="5550100"/>
            <a:ext cx="1224136" cy="115212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feld 25">
            <a:extLst>
              <a:ext uri="{FF2B5EF4-FFF2-40B4-BE49-F238E27FC236}">
                <a16:creationId xmlns:a16="http://schemas.microsoft.com/office/drawing/2014/main" id="{492BC0C8-BE1F-7C46-A4DC-5D56F14F4E21}"/>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27" name="Textfeld 26">
            <a:extLst>
              <a:ext uri="{FF2B5EF4-FFF2-40B4-BE49-F238E27FC236}">
                <a16:creationId xmlns:a16="http://schemas.microsoft.com/office/drawing/2014/main" id="{21C173E5-54C1-E947-BD5A-706CD4598AFA}"/>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28" name="Textfeld 27">
            <a:extLst>
              <a:ext uri="{FF2B5EF4-FFF2-40B4-BE49-F238E27FC236}">
                <a16:creationId xmlns:a16="http://schemas.microsoft.com/office/drawing/2014/main" id="{D3FF4E4C-E29B-DC42-8FF8-FAFF8CAD5A55}"/>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29" name="Textfeld 28">
            <a:extLst>
              <a:ext uri="{FF2B5EF4-FFF2-40B4-BE49-F238E27FC236}">
                <a16:creationId xmlns:a16="http://schemas.microsoft.com/office/drawing/2014/main" id="{025FA10B-6B1A-484B-A0B9-C2BFBA2B9394}"/>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cxnSp>
        <p:nvCxnSpPr>
          <p:cNvPr id="31" name="Gerade Verbindung mit Pfeil 30">
            <a:extLst>
              <a:ext uri="{FF2B5EF4-FFF2-40B4-BE49-F238E27FC236}">
                <a16:creationId xmlns:a16="http://schemas.microsoft.com/office/drawing/2014/main" id="{53D41DF4-DCFE-8743-A446-349E9DCC19E2}"/>
              </a:ext>
            </a:extLst>
          </p:cNvPr>
          <p:cNvCxnSpPr/>
          <p:nvPr/>
        </p:nvCxnSpPr>
        <p:spPr>
          <a:xfrm>
            <a:off x="587388" y="3429000"/>
            <a:ext cx="11053228" cy="0"/>
          </a:xfrm>
          <a:prstGeom prst="straightConnector1">
            <a:avLst/>
          </a:prstGeom>
          <a:ln w="76200">
            <a:solidFill>
              <a:srgbClr val="BEBC32"/>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350CA628-1F6F-8B4F-8993-F512B1698321}"/>
              </a:ext>
            </a:extLst>
          </p:cNvPr>
          <p:cNvSpPr txBox="1"/>
          <p:nvPr/>
        </p:nvSpPr>
        <p:spPr>
          <a:xfrm>
            <a:off x="533382" y="2996952"/>
            <a:ext cx="1794198" cy="369332"/>
          </a:xfrm>
          <a:prstGeom prst="rect">
            <a:avLst/>
          </a:prstGeom>
          <a:noFill/>
        </p:spPr>
        <p:txBody>
          <a:bodyPr wrap="square" rtlCol="0">
            <a:spAutoFit/>
          </a:bodyPr>
          <a:lstStyle/>
          <a:p>
            <a:r>
              <a:rPr lang="en-AU" dirty="0"/>
              <a:t>SD agenda</a:t>
            </a:r>
          </a:p>
        </p:txBody>
      </p:sp>
      <p:sp>
        <p:nvSpPr>
          <p:cNvPr id="7" name="Pfeil nach rechts 6">
            <a:extLst>
              <a:ext uri="{FF2B5EF4-FFF2-40B4-BE49-F238E27FC236}">
                <a16:creationId xmlns:a16="http://schemas.microsoft.com/office/drawing/2014/main" id="{9D1480B0-3D7B-4049-9DD0-F803DACCD6C0}"/>
              </a:ext>
            </a:extLst>
          </p:cNvPr>
          <p:cNvSpPr/>
          <p:nvPr/>
        </p:nvSpPr>
        <p:spPr>
          <a:xfrm>
            <a:off x="2117558" y="2787607"/>
            <a:ext cx="8298922" cy="585356"/>
          </a:xfrm>
          <a:prstGeom prst="rightArrow">
            <a:avLst>
              <a:gd name="adj1" fmla="val 50000"/>
              <a:gd name="adj2" fmla="val 5875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feld 15">
            <a:extLst>
              <a:ext uri="{FF2B5EF4-FFF2-40B4-BE49-F238E27FC236}">
                <a16:creationId xmlns:a16="http://schemas.microsoft.com/office/drawing/2014/main" id="{78DBA593-AD34-654C-B65C-6BDBE05E5E5A}"/>
              </a:ext>
            </a:extLst>
          </p:cNvPr>
          <p:cNvSpPr txBox="1"/>
          <p:nvPr/>
        </p:nvSpPr>
        <p:spPr>
          <a:xfrm>
            <a:off x="2279576" y="2348880"/>
            <a:ext cx="2622808" cy="369332"/>
          </a:xfrm>
          <a:prstGeom prst="rect">
            <a:avLst/>
          </a:prstGeom>
          <a:noFill/>
        </p:spPr>
        <p:txBody>
          <a:bodyPr wrap="square" rtlCol="0">
            <a:spAutoFit/>
          </a:bodyPr>
          <a:lstStyle/>
          <a:p>
            <a:r>
              <a:rPr lang="en-AU" dirty="0">
                <a:solidFill>
                  <a:srgbClr val="FFFFFF"/>
                </a:solidFill>
              </a:rPr>
              <a:t>Cultural change</a:t>
            </a:r>
          </a:p>
        </p:txBody>
      </p:sp>
      <p:sp>
        <p:nvSpPr>
          <p:cNvPr id="33" name="Textfeld 32">
            <a:extLst>
              <a:ext uri="{FF2B5EF4-FFF2-40B4-BE49-F238E27FC236}">
                <a16:creationId xmlns:a16="http://schemas.microsoft.com/office/drawing/2014/main" id="{624E8345-37AA-4B47-9080-62C97D76F3E5}"/>
              </a:ext>
            </a:extLst>
          </p:cNvPr>
          <p:cNvSpPr txBox="1"/>
          <p:nvPr/>
        </p:nvSpPr>
        <p:spPr>
          <a:xfrm>
            <a:off x="2279576" y="2882726"/>
            <a:ext cx="2622808" cy="369332"/>
          </a:xfrm>
          <a:prstGeom prst="rect">
            <a:avLst/>
          </a:prstGeom>
          <a:noFill/>
        </p:spPr>
        <p:txBody>
          <a:bodyPr wrap="square" rtlCol="0">
            <a:spAutoFit/>
          </a:bodyPr>
          <a:lstStyle/>
          <a:p>
            <a:r>
              <a:rPr lang="en-AU" dirty="0">
                <a:solidFill>
                  <a:srgbClr val="861A59"/>
                </a:solidFill>
              </a:rPr>
              <a:t>Social change</a:t>
            </a:r>
          </a:p>
        </p:txBody>
      </p:sp>
    </p:spTree>
    <p:extLst>
      <p:ext uri="{BB962C8B-B14F-4D97-AF65-F5344CB8AC3E}">
        <p14:creationId xmlns:p14="http://schemas.microsoft.com/office/powerpoint/2010/main" val="3379752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ng 18">
            <a:extLst>
              <a:ext uri="{FF2B5EF4-FFF2-40B4-BE49-F238E27FC236}">
                <a16:creationId xmlns:a16="http://schemas.microsoft.com/office/drawing/2014/main" id="{DDAA5646-BB70-104A-8740-EEAB7B3F712E}"/>
              </a:ext>
            </a:extLst>
          </p:cNvPr>
          <p:cNvSpPr/>
          <p:nvPr/>
        </p:nvSpPr>
        <p:spPr>
          <a:xfrm>
            <a:off x="695328" y="2348880"/>
            <a:ext cx="4603100" cy="4104456"/>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0" name="Pfeil nach rechts 29">
            <a:extLst>
              <a:ext uri="{FF2B5EF4-FFF2-40B4-BE49-F238E27FC236}">
                <a16:creationId xmlns:a16="http://schemas.microsoft.com/office/drawing/2014/main" id="{41BFCDD7-E28D-594B-97FB-53344D8EE9E2}"/>
              </a:ext>
            </a:extLst>
          </p:cNvPr>
          <p:cNvSpPr/>
          <p:nvPr/>
        </p:nvSpPr>
        <p:spPr>
          <a:xfrm>
            <a:off x="2117558" y="1813524"/>
            <a:ext cx="8730970" cy="1537190"/>
          </a:xfrm>
          <a:prstGeom prst="rightArrow">
            <a:avLst/>
          </a:prstGeom>
          <a:solidFill>
            <a:srgbClr val="861A59">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Inter- / transdisciplinary approach to SD</a:t>
            </a:r>
          </a:p>
          <a:p>
            <a:endParaRPr lang="en-AU" dirty="0"/>
          </a:p>
        </p:txBody>
      </p:sp>
      <p:sp>
        <p:nvSpPr>
          <p:cNvPr id="3" name="Dreieck 2">
            <a:extLst>
              <a:ext uri="{FF2B5EF4-FFF2-40B4-BE49-F238E27FC236}">
                <a16:creationId xmlns:a16="http://schemas.microsoft.com/office/drawing/2014/main" id="{8C06FE9F-CFB3-F14C-87E2-5DBC70999C1E}"/>
              </a:ext>
            </a:extLst>
          </p:cNvPr>
          <p:cNvSpPr/>
          <p:nvPr/>
        </p:nvSpPr>
        <p:spPr>
          <a:xfrm rot="5400000">
            <a:off x="1127448" y="37483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reieck 4">
            <a:extLst>
              <a:ext uri="{FF2B5EF4-FFF2-40B4-BE49-F238E27FC236}">
                <a16:creationId xmlns:a16="http://schemas.microsoft.com/office/drawing/2014/main" id="{640964BF-6974-264B-882B-491966AEEB4F}"/>
              </a:ext>
            </a:extLst>
          </p:cNvPr>
          <p:cNvSpPr/>
          <p:nvPr/>
        </p:nvSpPr>
        <p:spPr>
          <a:xfrm rot="5400000">
            <a:off x="2351584" y="37483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6E410891-EB71-CB41-A9BD-E64C5AE0D880}"/>
              </a:ext>
            </a:extLst>
          </p:cNvPr>
          <p:cNvSpPr txBox="1"/>
          <p:nvPr/>
        </p:nvSpPr>
        <p:spPr>
          <a:xfrm>
            <a:off x="1415480" y="4293096"/>
            <a:ext cx="1224136" cy="369332"/>
          </a:xfrm>
          <a:prstGeom prst="rect">
            <a:avLst/>
          </a:prstGeom>
          <a:noFill/>
        </p:spPr>
        <p:txBody>
          <a:bodyPr wrap="square" rtlCol="0">
            <a:spAutoFit/>
          </a:bodyPr>
          <a:lstStyle/>
          <a:p>
            <a:r>
              <a:rPr lang="en-AU" dirty="0">
                <a:solidFill>
                  <a:srgbClr val="861A59"/>
                </a:solidFill>
              </a:rPr>
              <a:t>Problem</a:t>
            </a:r>
          </a:p>
        </p:txBody>
      </p:sp>
      <p:sp>
        <p:nvSpPr>
          <p:cNvPr id="8" name="Textfeld 7">
            <a:extLst>
              <a:ext uri="{FF2B5EF4-FFF2-40B4-BE49-F238E27FC236}">
                <a16:creationId xmlns:a16="http://schemas.microsoft.com/office/drawing/2014/main" id="{B237971A-A14E-A84F-A46C-5930C41F9C3D}"/>
              </a:ext>
            </a:extLst>
          </p:cNvPr>
          <p:cNvSpPr txBox="1"/>
          <p:nvPr/>
        </p:nvSpPr>
        <p:spPr>
          <a:xfrm>
            <a:off x="2729626" y="42657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9" name="Dreieck 8">
            <a:extLst>
              <a:ext uri="{FF2B5EF4-FFF2-40B4-BE49-F238E27FC236}">
                <a16:creationId xmlns:a16="http://schemas.microsoft.com/office/drawing/2014/main" id="{92D71857-1FDE-E444-A358-11BAEC31698F}"/>
              </a:ext>
            </a:extLst>
          </p:cNvPr>
          <p:cNvSpPr/>
          <p:nvPr/>
        </p:nvSpPr>
        <p:spPr>
          <a:xfrm rot="5400000">
            <a:off x="3606240" y="3717032"/>
            <a:ext cx="1980220" cy="1404156"/>
          </a:xfrm>
          <a:prstGeom prst="triangle">
            <a:avLst/>
          </a:prstGeom>
          <a:solidFill>
            <a:schemeClr val="bg1">
              <a:lumMod val="65000"/>
              <a:alpha val="761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reieck 9">
            <a:extLst>
              <a:ext uri="{FF2B5EF4-FFF2-40B4-BE49-F238E27FC236}">
                <a16:creationId xmlns:a16="http://schemas.microsoft.com/office/drawing/2014/main" id="{8CC1871D-1E79-5A4B-AED8-8C61BBB3DBAF}"/>
              </a:ext>
            </a:extLst>
          </p:cNvPr>
          <p:cNvSpPr/>
          <p:nvPr/>
        </p:nvSpPr>
        <p:spPr>
          <a:xfrm rot="5400000">
            <a:off x="4830376" y="3717032"/>
            <a:ext cx="1980220" cy="1404156"/>
          </a:xfrm>
          <a:prstGeom prst="triangle">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feld 10">
            <a:extLst>
              <a:ext uri="{FF2B5EF4-FFF2-40B4-BE49-F238E27FC236}">
                <a16:creationId xmlns:a16="http://schemas.microsoft.com/office/drawing/2014/main" id="{19ECD199-D731-8C4E-820B-C3C2BB6398FD}"/>
              </a:ext>
            </a:extLst>
          </p:cNvPr>
          <p:cNvSpPr txBox="1"/>
          <p:nvPr/>
        </p:nvSpPr>
        <p:spPr>
          <a:xfrm>
            <a:off x="3894272" y="4261796"/>
            <a:ext cx="1224136" cy="369332"/>
          </a:xfrm>
          <a:prstGeom prst="rect">
            <a:avLst/>
          </a:prstGeom>
          <a:noFill/>
        </p:spPr>
        <p:txBody>
          <a:bodyPr wrap="square" rtlCol="0">
            <a:spAutoFit/>
          </a:bodyPr>
          <a:lstStyle/>
          <a:p>
            <a:r>
              <a:rPr lang="en-AU" dirty="0">
                <a:solidFill>
                  <a:srgbClr val="861A59"/>
                </a:solidFill>
              </a:rPr>
              <a:t>Problem</a:t>
            </a:r>
          </a:p>
        </p:txBody>
      </p:sp>
      <p:sp>
        <p:nvSpPr>
          <p:cNvPr id="12" name="Textfeld 11">
            <a:extLst>
              <a:ext uri="{FF2B5EF4-FFF2-40B4-BE49-F238E27FC236}">
                <a16:creationId xmlns:a16="http://schemas.microsoft.com/office/drawing/2014/main" id="{20FC96A3-92F9-3543-BF06-87356880F84C}"/>
              </a:ext>
            </a:extLst>
          </p:cNvPr>
          <p:cNvSpPr txBox="1"/>
          <p:nvPr/>
        </p:nvSpPr>
        <p:spPr>
          <a:xfrm>
            <a:off x="5208418" y="42344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13" name="Dreieck 12">
            <a:extLst>
              <a:ext uri="{FF2B5EF4-FFF2-40B4-BE49-F238E27FC236}">
                <a16:creationId xmlns:a16="http://schemas.microsoft.com/office/drawing/2014/main" id="{C8AFD01B-0864-F040-96BA-BAEECEAFD34C}"/>
              </a:ext>
            </a:extLst>
          </p:cNvPr>
          <p:cNvSpPr/>
          <p:nvPr/>
        </p:nvSpPr>
        <p:spPr>
          <a:xfrm rot="5400000">
            <a:off x="6085032" y="3753036"/>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Dreieck 13">
            <a:extLst>
              <a:ext uri="{FF2B5EF4-FFF2-40B4-BE49-F238E27FC236}">
                <a16:creationId xmlns:a16="http://schemas.microsoft.com/office/drawing/2014/main" id="{E694F8DC-28BD-ED4B-9D52-33DFCD96BE15}"/>
              </a:ext>
            </a:extLst>
          </p:cNvPr>
          <p:cNvSpPr/>
          <p:nvPr/>
        </p:nvSpPr>
        <p:spPr>
          <a:xfrm rot="5400000">
            <a:off x="7311910" y="3750294"/>
            <a:ext cx="1944216" cy="137363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feld 14">
            <a:extLst>
              <a:ext uri="{FF2B5EF4-FFF2-40B4-BE49-F238E27FC236}">
                <a16:creationId xmlns:a16="http://schemas.microsoft.com/office/drawing/2014/main" id="{4849F39C-CDD1-3843-A49A-3E910A9BFEA9}"/>
              </a:ext>
            </a:extLst>
          </p:cNvPr>
          <p:cNvSpPr txBox="1"/>
          <p:nvPr/>
        </p:nvSpPr>
        <p:spPr>
          <a:xfrm>
            <a:off x="6373064" y="4230496"/>
            <a:ext cx="1224136" cy="369332"/>
          </a:xfrm>
          <a:prstGeom prst="rect">
            <a:avLst/>
          </a:prstGeom>
          <a:noFill/>
        </p:spPr>
        <p:txBody>
          <a:bodyPr wrap="square" rtlCol="0">
            <a:spAutoFit/>
          </a:bodyPr>
          <a:lstStyle/>
          <a:p>
            <a:r>
              <a:rPr lang="en-AU" dirty="0">
                <a:solidFill>
                  <a:srgbClr val="861A59"/>
                </a:solidFill>
              </a:rPr>
              <a:t>Problem</a:t>
            </a:r>
          </a:p>
        </p:txBody>
      </p:sp>
      <p:sp>
        <p:nvSpPr>
          <p:cNvPr id="17" name="Dreieck 16">
            <a:extLst>
              <a:ext uri="{FF2B5EF4-FFF2-40B4-BE49-F238E27FC236}">
                <a16:creationId xmlns:a16="http://schemas.microsoft.com/office/drawing/2014/main" id="{282FA67E-104F-254D-B04D-B8E9EA0B3919}"/>
              </a:ext>
            </a:extLst>
          </p:cNvPr>
          <p:cNvSpPr/>
          <p:nvPr/>
        </p:nvSpPr>
        <p:spPr>
          <a:xfrm rot="5400000">
            <a:off x="8550916" y="3765944"/>
            <a:ext cx="1975516" cy="137363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Dreieck 17">
            <a:extLst>
              <a:ext uri="{FF2B5EF4-FFF2-40B4-BE49-F238E27FC236}">
                <a16:creationId xmlns:a16="http://schemas.microsoft.com/office/drawing/2014/main" id="{3A4DD773-FF63-9348-B3B9-46DFC0A8FE9A}"/>
              </a:ext>
            </a:extLst>
          </p:cNvPr>
          <p:cNvSpPr/>
          <p:nvPr/>
        </p:nvSpPr>
        <p:spPr>
          <a:xfrm rot="5400000">
            <a:off x="9731212" y="3809784"/>
            <a:ext cx="1944216" cy="12546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Gerade Verbindung mit Pfeil 30">
            <a:extLst>
              <a:ext uri="{FF2B5EF4-FFF2-40B4-BE49-F238E27FC236}">
                <a16:creationId xmlns:a16="http://schemas.microsoft.com/office/drawing/2014/main" id="{53D41DF4-DCFE-8743-A446-349E9DCC19E2}"/>
              </a:ext>
            </a:extLst>
          </p:cNvPr>
          <p:cNvCxnSpPr/>
          <p:nvPr/>
        </p:nvCxnSpPr>
        <p:spPr>
          <a:xfrm>
            <a:off x="587388" y="3429000"/>
            <a:ext cx="11053228" cy="0"/>
          </a:xfrm>
          <a:prstGeom prst="straightConnector1">
            <a:avLst/>
          </a:prstGeom>
          <a:ln w="76200">
            <a:solidFill>
              <a:srgbClr val="BEBC32"/>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350CA628-1F6F-8B4F-8993-F512B1698321}"/>
              </a:ext>
            </a:extLst>
          </p:cNvPr>
          <p:cNvSpPr txBox="1"/>
          <p:nvPr/>
        </p:nvSpPr>
        <p:spPr>
          <a:xfrm>
            <a:off x="533382" y="2996952"/>
            <a:ext cx="1794198" cy="369332"/>
          </a:xfrm>
          <a:prstGeom prst="rect">
            <a:avLst/>
          </a:prstGeom>
          <a:noFill/>
        </p:spPr>
        <p:txBody>
          <a:bodyPr wrap="square" rtlCol="0">
            <a:spAutoFit/>
          </a:bodyPr>
          <a:lstStyle/>
          <a:p>
            <a:r>
              <a:rPr lang="en-AU" dirty="0"/>
              <a:t>SD agenda</a:t>
            </a:r>
          </a:p>
        </p:txBody>
      </p:sp>
      <p:sp>
        <p:nvSpPr>
          <p:cNvPr id="7" name="Pfeil nach rechts 6">
            <a:extLst>
              <a:ext uri="{FF2B5EF4-FFF2-40B4-BE49-F238E27FC236}">
                <a16:creationId xmlns:a16="http://schemas.microsoft.com/office/drawing/2014/main" id="{9D1480B0-3D7B-4049-9DD0-F803DACCD6C0}"/>
              </a:ext>
            </a:extLst>
          </p:cNvPr>
          <p:cNvSpPr/>
          <p:nvPr/>
        </p:nvSpPr>
        <p:spPr>
          <a:xfrm>
            <a:off x="2117558" y="2787607"/>
            <a:ext cx="8298922" cy="585356"/>
          </a:xfrm>
          <a:prstGeom prst="rightArrow">
            <a:avLst>
              <a:gd name="adj1" fmla="val 50000"/>
              <a:gd name="adj2" fmla="val 58754"/>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feld 15">
            <a:extLst>
              <a:ext uri="{FF2B5EF4-FFF2-40B4-BE49-F238E27FC236}">
                <a16:creationId xmlns:a16="http://schemas.microsoft.com/office/drawing/2014/main" id="{78DBA593-AD34-654C-B65C-6BDBE05E5E5A}"/>
              </a:ext>
            </a:extLst>
          </p:cNvPr>
          <p:cNvSpPr txBox="1"/>
          <p:nvPr/>
        </p:nvSpPr>
        <p:spPr>
          <a:xfrm>
            <a:off x="2279576" y="2348880"/>
            <a:ext cx="2622808" cy="369332"/>
          </a:xfrm>
          <a:prstGeom prst="rect">
            <a:avLst/>
          </a:prstGeom>
          <a:noFill/>
        </p:spPr>
        <p:txBody>
          <a:bodyPr wrap="square" rtlCol="0">
            <a:spAutoFit/>
          </a:bodyPr>
          <a:lstStyle/>
          <a:p>
            <a:r>
              <a:rPr lang="en-AU" dirty="0">
                <a:solidFill>
                  <a:srgbClr val="FFFFFF"/>
                </a:solidFill>
              </a:rPr>
              <a:t>Cultural change</a:t>
            </a:r>
          </a:p>
        </p:txBody>
      </p:sp>
      <p:sp>
        <p:nvSpPr>
          <p:cNvPr id="33" name="Textfeld 32">
            <a:extLst>
              <a:ext uri="{FF2B5EF4-FFF2-40B4-BE49-F238E27FC236}">
                <a16:creationId xmlns:a16="http://schemas.microsoft.com/office/drawing/2014/main" id="{624E8345-37AA-4B47-9080-62C97D76F3E5}"/>
              </a:ext>
            </a:extLst>
          </p:cNvPr>
          <p:cNvSpPr txBox="1"/>
          <p:nvPr/>
        </p:nvSpPr>
        <p:spPr>
          <a:xfrm>
            <a:off x="2279576" y="2882726"/>
            <a:ext cx="2622808" cy="369332"/>
          </a:xfrm>
          <a:prstGeom prst="rect">
            <a:avLst/>
          </a:prstGeom>
          <a:noFill/>
        </p:spPr>
        <p:txBody>
          <a:bodyPr wrap="square" rtlCol="0">
            <a:spAutoFit/>
          </a:bodyPr>
          <a:lstStyle/>
          <a:p>
            <a:r>
              <a:rPr lang="en-AU" dirty="0">
                <a:solidFill>
                  <a:srgbClr val="861A59"/>
                </a:solidFill>
              </a:rPr>
              <a:t>Social change</a:t>
            </a:r>
          </a:p>
        </p:txBody>
      </p:sp>
      <p:sp>
        <p:nvSpPr>
          <p:cNvPr id="20" name="Textfeld 19">
            <a:extLst>
              <a:ext uri="{FF2B5EF4-FFF2-40B4-BE49-F238E27FC236}">
                <a16:creationId xmlns:a16="http://schemas.microsoft.com/office/drawing/2014/main" id="{438B2A9E-9302-8D46-95AE-78D101F60752}"/>
              </a:ext>
            </a:extLst>
          </p:cNvPr>
          <p:cNvSpPr txBox="1"/>
          <p:nvPr/>
        </p:nvSpPr>
        <p:spPr>
          <a:xfrm>
            <a:off x="145823" y="2339588"/>
            <a:ext cx="1794198" cy="369332"/>
          </a:xfrm>
          <a:prstGeom prst="rect">
            <a:avLst/>
          </a:prstGeom>
          <a:noFill/>
        </p:spPr>
        <p:txBody>
          <a:bodyPr wrap="square" rtlCol="0">
            <a:spAutoFit/>
          </a:bodyPr>
          <a:lstStyle/>
          <a:p>
            <a:r>
              <a:rPr lang="en-AU" i="1" dirty="0">
                <a:solidFill>
                  <a:schemeClr val="tx2"/>
                </a:solidFill>
              </a:rPr>
              <a:t>Communication</a:t>
            </a:r>
          </a:p>
        </p:txBody>
      </p:sp>
      <p:sp>
        <p:nvSpPr>
          <p:cNvPr id="34" name="Oval 33">
            <a:extLst>
              <a:ext uri="{FF2B5EF4-FFF2-40B4-BE49-F238E27FC236}">
                <a16:creationId xmlns:a16="http://schemas.microsoft.com/office/drawing/2014/main" id="{E17ADF89-141F-5F40-AC52-5AC2466754E0}"/>
              </a:ext>
            </a:extLst>
          </p:cNvPr>
          <p:cNvSpPr/>
          <p:nvPr/>
        </p:nvSpPr>
        <p:spPr>
          <a:xfrm>
            <a:off x="587388"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6E3892AE-5BCC-8243-808C-2D3F82377D39}"/>
              </a:ext>
            </a:extLst>
          </p:cNvPr>
          <p:cNvSpPr/>
          <p:nvPr/>
        </p:nvSpPr>
        <p:spPr>
          <a:xfrm>
            <a:off x="1789116"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2EC06FA3-5DEB-CD4E-B6D9-513B0EA6438C}"/>
              </a:ext>
            </a:extLst>
          </p:cNvPr>
          <p:cNvSpPr/>
          <p:nvPr/>
        </p:nvSpPr>
        <p:spPr>
          <a:xfrm>
            <a:off x="2990844"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1788B9E6-0627-0048-999E-67E6A9E621FA}"/>
              </a:ext>
            </a:extLst>
          </p:cNvPr>
          <p:cNvSpPr/>
          <p:nvPr/>
        </p:nvSpPr>
        <p:spPr>
          <a:xfrm>
            <a:off x="4192572"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feld 37">
            <a:extLst>
              <a:ext uri="{FF2B5EF4-FFF2-40B4-BE49-F238E27FC236}">
                <a16:creationId xmlns:a16="http://schemas.microsoft.com/office/drawing/2014/main" id="{05A56CD4-6BAD-9A41-A0A1-6B126FDB792A}"/>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39" name="Textfeld 38">
            <a:extLst>
              <a:ext uri="{FF2B5EF4-FFF2-40B4-BE49-F238E27FC236}">
                <a16:creationId xmlns:a16="http://schemas.microsoft.com/office/drawing/2014/main" id="{1C3167E5-2463-424E-A44E-70A38642A494}"/>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40" name="Textfeld 39">
            <a:extLst>
              <a:ext uri="{FF2B5EF4-FFF2-40B4-BE49-F238E27FC236}">
                <a16:creationId xmlns:a16="http://schemas.microsoft.com/office/drawing/2014/main" id="{D5C0A94F-81E1-F245-AF35-3E1E6B89468C}"/>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41" name="Textfeld 40">
            <a:extLst>
              <a:ext uri="{FF2B5EF4-FFF2-40B4-BE49-F238E27FC236}">
                <a16:creationId xmlns:a16="http://schemas.microsoft.com/office/drawing/2014/main" id="{571B3096-5320-5340-AA6A-A022C479A6C0}"/>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sp>
        <p:nvSpPr>
          <p:cNvPr id="21" name="Dreieck 20">
            <a:extLst>
              <a:ext uri="{FF2B5EF4-FFF2-40B4-BE49-F238E27FC236}">
                <a16:creationId xmlns:a16="http://schemas.microsoft.com/office/drawing/2014/main" id="{9D1FFA2D-4EB6-3346-AEA1-1A55BB78B0ED}"/>
              </a:ext>
            </a:extLst>
          </p:cNvPr>
          <p:cNvSpPr/>
          <p:nvPr/>
        </p:nvSpPr>
        <p:spPr>
          <a:xfrm>
            <a:off x="587388" y="3789040"/>
            <a:ext cx="46805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64304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41BDC-13C0-8541-9FE3-CBB91E01B486}"/>
              </a:ext>
            </a:extLst>
          </p:cNvPr>
          <p:cNvSpPr>
            <a:spLocks noGrp="1"/>
          </p:cNvSpPr>
          <p:nvPr>
            <p:ph type="title"/>
          </p:nvPr>
        </p:nvSpPr>
        <p:spPr/>
        <p:txBody>
          <a:bodyPr/>
          <a:lstStyle/>
          <a:p>
            <a:r>
              <a:rPr lang="en-AU" dirty="0"/>
              <a:t>B. Where is Sustainability communicated?</a:t>
            </a:r>
          </a:p>
        </p:txBody>
      </p:sp>
      <p:sp>
        <p:nvSpPr>
          <p:cNvPr id="3" name="Inhaltsplatzhalter 2">
            <a:extLst>
              <a:ext uri="{FF2B5EF4-FFF2-40B4-BE49-F238E27FC236}">
                <a16:creationId xmlns:a16="http://schemas.microsoft.com/office/drawing/2014/main" id="{1778C55D-93D9-A348-825B-E42547CDB8CE}"/>
              </a:ext>
            </a:extLst>
          </p:cNvPr>
          <p:cNvSpPr>
            <a:spLocks noGrp="1"/>
          </p:cNvSpPr>
          <p:nvPr>
            <p:ph idx="1"/>
          </p:nvPr>
        </p:nvSpPr>
        <p:spPr/>
        <p:txBody>
          <a:bodyPr/>
          <a:lstStyle/>
          <a:p>
            <a:r>
              <a:rPr lang="en-AU" dirty="0"/>
              <a:t>But where does communication happen – and how?</a:t>
            </a:r>
          </a:p>
          <a:p>
            <a:r>
              <a:rPr lang="en-AU" dirty="0"/>
              <a:t>Who communicates about sustainability?</a:t>
            </a:r>
          </a:p>
          <a:p>
            <a:r>
              <a:rPr lang="en-AU" dirty="0"/>
              <a:t>And to whom?</a:t>
            </a:r>
          </a:p>
          <a:p>
            <a:r>
              <a:rPr lang="en-AU" dirty="0"/>
              <a:t>And what are the communication channels?</a:t>
            </a:r>
          </a:p>
        </p:txBody>
      </p:sp>
    </p:spTree>
    <p:extLst>
      <p:ext uri="{BB962C8B-B14F-4D97-AF65-F5344CB8AC3E}">
        <p14:creationId xmlns:p14="http://schemas.microsoft.com/office/powerpoint/2010/main" val="2880587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4A323-6C14-F64C-AB55-DABE13DB4663}"/>
              </a:ext>
            </a:extLst>
          </p:cNvPr>
          <p:cNvSpPr>
            <a:spLocks noGrp="1"/>
          </p:cNvSpPr>
          <p:nvPr>
            <p:ph type="title"/>
          </p:nvPr>
        </p:nvSpPr>
        <p:spPr/>
        <p:txBody>
          <a:bodyPr/>
          <a:lstStyle/>
          <a:p>
            <a:r>
              <a:rPr lang="en-AU" dirty="0"/>
              <a:t>A. Where is Sustainability communicated?</a:t>
            </a:r>
          </a:p>
        </p:txBody>
      </p:sp>
      <p:sp>
        <p:nvSpPr>
          <p:cNvPr id="3" name="Inhaltsplatzhalter 2">
            <a:extLst>
              <a:ext uri="{FF2B5EF4-FFF2-40B4-BE49-F238E27FC236}">
                <a16:creationId xmlns:a16="http://schemas.microsoft.com/office/drawing/2014/main" id="{57A91BEC-5882-0444-8EC7-1FED5E4782AC}"/>
              </a:ext>
            </a:extLst>
          </p:cNvPr>
          <p:cNvSpPr>
            <a:spLocks noGrp="1"/>
          </p:cNvSpPr>
          <p:nvPr>
            <p:ph idx="1"/>
          </p:nvPr>
        </p:nvSpPr>
        <p:spPr/>
        <p:txBody>
          <a:bodyPr/>
          <a:lstStyle/>
          <a:p>
            <a:pPr marL="457200" indent="-457200">
              <a:buFont typeface="+mj-lt"/>
              <a:buAutoNum type="arabicPeriod"/>
            </a:pPr>
            <a:r>
              <a:rPr lang="en-AU" dirty="0"/>
              <a:t>Political communication</a:t>
            </a:r>
          </a:p>
          <a:p>
            <a:pPr marL="457200" indent="-457200">
              <a:buFont typeface="+mj-lt"/>
              <a:buAutoNum type="arabicPeriod"/>
            </a:pPr>
            <a:r>
              <a:rPr lang="en-AU" dirty="0"/>
              <a:t>Corporate / organizational communication</a:t>
            </a:r>
          </a:p>
          <a:p>
            <a:pPr marL="457200" indent="-457200">
              <a:buFont typeface="+mj-lt"/>
              <a:buAutoNum type="arabicPeriod"/>
            </a:pPr>
            <a:r>
              <a:rPr lang="en-AU" dirty="0"/>
              <a:t>Media / public communication</a:t>
            </a:r>
          </a:p>
          <a:p>
            <a:pPr marL="457200" indent="-457200">
              <a:buFont typeface="+mj-lt"/>
              <a:buAutoNum type="arabicPeriod"/>
            </a:pPr>
            <a:r>
              <a:rPr lang="en-AU" dirty="0"/>
              <a:t>Individual communication</a:t>
            </a:r>
          </a:p>
          <a:p>
            <a:endParaRPr lang="en-AU" dirty="0"/>
          </a:p>
        </p:txBody>
      </p:sp>
    </p:spTree>
    <p:extLst>
      <p:ext uri="{BB962C8B-B14F-4D97-AF65-F5344CB8AC3E}">
        <p14:creationId xmlns:p14="http://schemas.microsoft.com/office/powerpoint/2010/main" val="398470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en-GB" dirty="0" smtClean="0">
                <a:solidFill>
                  <a:schemeClr val="bg1"/>
                </a:solidFill>
              </a:rPr>
              <a:t>Where are we?</a:t>
            </a:r>
            <a:endParaRPr lang="en-GB" dirty="0">
              <a:solidFill>
                <a:schemeClr val="bg1"/>
              </a:solidFill>
            </a:endParaRP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en-GB" b="1" dirty="0" smtClean="0">
                <a:solidFill>
                  <a:srgbClr val="95843F"/>
                </a:solidFill>
              </a:rPr>
              <a:t>Episode/Lesson </a:t>
            </a:r>
            <a:r>
              <a:rPr lang="en-GB" b="1" dirty="0" smtClean="0">
                <a:solidFill>
                  <a:srgbClr val="95843F"/>
                </a:solidFill>
              </a:rPr>
              <a:t>1: </a:t>
            </a:r>
            <a:r>
              <a:rPr lang="en-GB" b="1" dirty="0" smtClean="0">
                <a:solidFill>
                  <a:srgbClr val="95843F"/>
                </a:solidFill>
              </a:rPr>
              <a:t>	Phenomena &amp; Key Terminology </a:t>
            </a:r>
          </a:p>
          <a:p>
            <a:pPr>
              <a:buNone/>
            </a:pPr>
            <a:endParaRPr lang="en-GB" b="1" dirty="0" smtClean="0">
              <a:solidFill>
                <a:srgbClr val="95843F"/>
              </a:solidFill>
            </a:endParaRPr>
          </a:p>
          <a:p>
            <a:pPr>
              <a:buFontTx/>
              <a:buNone/>
            </a:pPr>
            <a:r>
              <a:rPr lang="en-GB" dirty="0" smtClean="0"/>
              <a:t>Episode/Lesson </a:t>
            </a:r>
            <a:r>
              <a:rPr lang="en-GB" dirty="0" smtClean="0"/>
              <a:t>2: </a:t>
            </a:r>
            <a:r>
              <a:rPr lang="en-GB" dirty="0" smtClean="0"/>
              <a:t>	Science Communication / Risk Communication</a:t>
            </a:r>
          </a:p>
          <a:p>
            <a:pPr>
              <a:buFontTx/>
              <a:buNone/>
            </a:pPr>
            <a:endParaRPr lang="en-GB" dirty="0" smtClean="0"/>
          </a:p>
          <a:p>
            <a:pPr>
              <a:buFontTx/>
              <a:buNone/>
            </a:pPr>
            <a:r>
              <a:rPr lang="en-GB" dirty="0" smtClean="0"/>
              <a:t>Episode/Lesson </a:t>
            </a:r>
            <a:r>
              <a:rPr lang="en-GB" dirty="0" smtClean="0"/>
              <a:t>3</a:t>
            </a:r>
            <a:r>
              <a:rPr lang="en-GB" dirty="0" smtClean="0"/>
              <a:t>: 	Environmental and Sustainability Studies / 					Environmental Communication</a:t>
            </a:r>
          </a:p>
          <a:p>
            <a:pPr>
              <a:buFontTx/>
              <a:buNone/>
            </a:pPr>
            <a:endParaRPr lang="en-GB" dirty="0" smtClean="0"/>
          </a:p>
          <a:p>
            <a:pPr>
              <a:buFontTx/>
              <a:buNone/>
            </a:pPr>
            <a:r>
              <a:rPr lang="en-GB" smtClean="0"/>
              <a:t>Episode/Lesson </a:t>
            </a:r>
            <a:r>
              <a:rPr lang="en-GB" smtClean="0"/>
              <a:t>4</a:t>
            </a:r>
            <a:r>
              <a:rPr lang="en-GB" dirty="0" smtClean="0"/>
              <a:t>: 	CSR / CSR Communication</a:t>
            </a:r>
          </a:p>
          <a:p>
            <a:pPr>
              <a:buNone/>
            </a:pPr>
            <a:endParaRPr lang="en-GB" b="1" dirty="0" smtClean="0">
              <a:solidFill>
                <a:srgbClr val="DFC638"/>
              </a:solidFill>
            </a:endParaRPr>
          </a:p>
          <a:p>
            <a:pPr>
              <a:buFontTx/>
              <a:buNone/>
            </a:pPr>
            <a:endParaRPr lang="en-GB" b="0" dirty="0"/>
          </a:p>
        </p:txBody>
      </p:sp>
    </p:spTree>
    <p:extLst>
      <p:ext uri="{BB962C8B-B14F-4D97-AF65-F5344CB8AC3E}">
        <p14:creationId xmlns:p14="http://schemas.microsoft.com/office/powerpoint/2010/main" val="463004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14918-A1E9-E64F-B93F-5509117AA042}"/>
              </a:ext>
            </a:extLst>
          </p:cNvPr>
          <p:cNvSpPr>
            <a:spLocks noGrp="1"/>
          </p:cNvSpPr>
          <p:nvPr>
            <p:ph type="title"/>
          </p:nvPr>
        </p:nvSpPr>
        <p:spPr/>
        <p:txBody>
          <a:bodyPr/>
          <a:lstStyle/>
          <a:p>
            <a:r>
              <a:rPr lang="en-AU" dirty="0"/>
              <a:t>1. Political Communication</a:t>
            </a:r>
          </a:p>
        </p:txBody>
      </p:sp>
      <p:pic>
        <p:nvPicPr>
          <p:cNvPr id="4" name="Grafik 3">
            <a:extLst>
              <a:ext uri="{FF2B5EF4-FFF2-40B4-BE49-F238E27FC236}">
                <a16:creationId xmlns:a16="http://schemas.microsoft.com/office/drawing/2014/main" id="{7DEC9037-88DD-B94A-A1BA-AF16F56612A4}"/>
              </a:ext>
            </a:extLst>
          </p:cNvPr>
          <p:cNvPicPr>
            <a:picLocks noChangeAspect="1"/>
          </p:cNvPicPr>
          <p:nvPr/>
        </p:nvPicPr>
        <p:blipFill>
          <a:blip r:embed="rId2"/>
          <a:stretch>
            <a:fillRect/>
          </a:stretch>
        </p:blipFill>
        <p:spPr>
          <a:xfrm>
            <a:off x="1271464" y="1268760"/>
            <a:ext cx="5216570" cy="5093667"/>
          </a:xfrm>
          <a:prstGeom prst="rect">
            <a:avLst/>
          </a:prstGeom>
        </p:spPr>
      </p:pic>
      <p:pic>
        <p:nvPicPr>
          <p:cNvPr id="7170" name="Picture 2" descr="INEQUALITY IN SIERRA LEONE: Implications for the Sustainable Development  Goals? - Sierra Leone Live">
            <a:extLst>
              <a:ext uri="{FF2B5EF4-FFF2-40B4-BE49-F238E27FC236}">
                <a16:creationId xmlns:a16="http://schemas.microsoft.com/office/drawing/2014/main" id="{AC79C9C9-BD7B-E842-8343-38E0A4D09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209" y="3212976"/>
            <a:ext cx="5064294" cy="2996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33081BC-6A4B-DC42-90DE-964C39E55248}"/>
              </a:ext>
            </a:extLst>
          </p:cNvPr>
          <p:cNvSpPr txBox="1"/>
          <p:nvPr/>
        </p:nvSpPr>
        <p:spPr>
          <a:xfrm>
            <a:off x="1199456" y="6371708"/>
            <a:ext cx="5040560" cy="246221"/>
          </a:xfrm>
          <a:prstGeom prst="rect">
            <a:avLst/>
          </a:prstGeom>
          <a:noFill/>
        </p:spPr>
        <p:txBody>
          <a:bodyPr wrap="square" rtlCol="0">
            <a:spAutoFit/>
          </a:bodyPr>
          <a:lstStyle/>
          <a:p>
            <a:r>
              <a:rPr lang="en-AU" sz="1000" dirty="0"/>
              <a:t>Source: https://www.bmuv.de/themen/nachhaltigkeit-digitalisierung/nachhaltigkeit</a:t>
            </a:r>
          </a:p>
        </p:txBody>
      </p:sp>
      <p:sp>
        <p:nvSpPr>
          <p:cNvPr id="7" name="Textfeld 6">
            <a:extLst>
              <a:ext uri="{FF2B5EF4-FFF2-40B4-BE49-F238E27FC236}">
                <a16:creationId xmlns:a16="http://schemas.microsoft.com/office/drawing/2014/main" id="{6F9F3A56-1B3B-674D-B791-E178F6C72BB2}"/>
              </a:ext>
            </a:extLst>
          </p:cNvPr>
          <p:cNvSpPr txBox="1"/>
          <p:nvPr/>
        </p:nvSpPr>
        <p:spPr>
          <a:xfrm>
            <a:off x="6744072" y="6021288"/>
            <a:ext cx="3672408" cy="276999"/>
          </a:xfrm>
          <a:prstGeom prst="rect">
            <a:avLst/>
          </a:prstGeom>
          <a:noFill/>
        </p:spPr>
        <p:txBody>
          <a:bodyPr wrap="square" rtlCol="0">
            <a:spAutoFit/>
          </a:bodyPr>
          <a:lstStyle/>
          <a:p>
            <a:r>
              <a:rPr lang="en-AU" sz="1200" dirty="0"/>
              <a:t>Source</a:t>
            </a:r>
            <a:r>
              <a:rPr lang="en-AU" sz="1200" dirty="0" smtClean="0"/>
              <a:t>: www.theglobalgoals.org/resources</a:t>
            </a:r>
            <a:endParaRPr lang="en-AU" sz="1200" dirty="0"/>
          </a:p>
        </p:txBody>
      </p:sp>
    </p:spTree>
    <p:extLst>
      <p:ext uri="{BB962C8B-B14F-4D97-AF65-F5344CB8AC3E}">
        <p14:creationId xmlns:p14="http://schemas.microsoft.com/office/powerpoint/2010/main" val="2252083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14918-A1E9-E64F-B93F-5509117AA042}"/>
              </a:ext>
            </a:extLst>
          </p:cNvPr>
          <p:cNvSpPr>
            <a:spLocks noGrp="1"/>
          </p:cNvSpPr>
          <p:nvPr>
            <p:ph type="title"/>
          </p:nvPr>
        </p:nvSpPr>
        <p:spPr/>
        <p:txBody>
          <a:bodyPr/>
          <a:lstStyle/>
          <a:p>
            <a:r>
              <a:rPr lang="en-AU" dirty="0"/>
              <a:t>1. Political Communication</a:t>
            </a:r>
          </a:p>
        </p:txBody>
      </p:sp>
      <p:sp>
        <p:nvSpPr>
          <p:cNvPr id="5" name="Textfeld 4">
            <a:extLst>
              <a:ext uri="{FF2B5EF4-FFF2-40B4-BE49-F238E27FC236}">
                <a16:creationId xmlns:a16="http://schemas.microsoft.com/office/drawing/2014/main" id="{533081BC-6A4B-DC42-90DE-964C39E55248}"/>
              </a:ext>
            </a:extLst>
          </p:cNvPr>
          <p:cNvSpPr txBox="1"/>
          <p:nvPr/>
        </p:nvSpPr>
        <p:spPr>
          <a:xfrm rot="16200000">
            <a:off x="-295844" y="3937095"/>
            <a:ext cx="2990602" cy="246221"/>
          </a:xfrm>
          <a:prstGeom prst="rect">
            <a:avLst/>
          </a:prstGeom>
          <a:noFill/>
        </p:spPr>
        <p:txBody>
          <a:bodyPr wrap="square" rtlCol="0">
            <a:spAutoFit/>
          </a:bodyPr>
          <a:lstStyle/>
          <a:p>
            <a:r>
              <a:rPr lang="en-AU" sz="1000" dirty="0"/>
              <a:t>Source: </a:t>
            </a:r>
            <a:r>
              <a:rPr lang="en-AU" sz="1000" dirty="0" smtClean="0"/>
              <a:t>Screenshot: msg.gov.sg</a:t>
            </a:r>
            <a:r>
              <a:rPr lang="en-AU" sz="1000" dirty="0"/>
              <a:t>, 1/2022</a:t>
            </a:r>
          </a:p>
        </p:txBody>
      </p:sp>
      <p:pic>
        <p:nvPicPr>
          <p:cNvPr id="4" name="Grafik 3"/>
          <p:cNvPicPr>
            <a:picLocks noChangeAspect="1"/>
          </p:cNvPicPr>
          <p:nvPr/>
        </p:nvPicPr>
        <p:blipFill>
          <a:blip r:embed="rId2"/>
          <a:stretch>
            <a:fillRect/>
          </a:stretch>
        </p:blipFill>
        <p:spPr>
          <a:xfrm>
            <a:off x="1343472" y="1628800"/>
            <a:ext cx="8740105" cy="4162592"/>
          </a:xfrm>
          <a:prstGeom prst="rect">
            <a:avLst/>
          </a:prstGeom>
        </p:spPr>
      </p:pic>
    </p:spTree>
    <p:extLst>
      <p:ext uri="{BB962C8B-B14F-4D97-AF65-F5344CB8AC3E}">
        <p14:creationId xmlns:p14="http://schemas.microsoft.com/office/powerpoint/2010/main" val="378180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F41AE-E4B8-6941-B27E-0B52E6C6A07C}"/>
              </a:ext>
            </a:extLst>
          </p:cNvPr>
          <p:cNvSpPr>
            <a:spLocks noGrp="1"/>
          </p:cNvSpPr>
          <p:nvPr>
            <p:ph type="title"/>
          </p:nvPr>
        </p:nvSpPr>
        <p:spPr/>
        <p:txBody>
          <a:bodyPr/>
          <a:lstStyle/>
          <a:p>
            <a:r>
              <a:rPr lang="en-AU" dirty="0"/>
              <a:t>2. Corporate Communication</a:t>
            </a:r>
          </a:p>
        </p:txBody>
      </p:sp>
      <p:sp>
        <p:nvSpPr>
          <p:cNvPr id="5" name="Textfeld 4">
            <a:extLst>
              <a:ext uri="{FF2B5EF4-FFF2-40B4-BE49-F238E27FC236}">
                <a16:creationId xmlns:a16="http://schemas.microsoft.com/office/drawing/2014/main" id="{A599D5C1-EBB6-2B46-8944-B6A1D2DE9496}"/>
              </a:ext>
            </a:extLst>
          </p:cNvPr>
          <p:cNvSpPr txBox="1"/>
          <p:nvPr/>
        </p:nvSpPr>
        <p:spPr>
          <a:xfrm rot="16200000">
            <a:off x="1267427" y="4581077"/>
            <a:ext cx="2990602" cy="246221"/>
          </a:xfrm>
          <a:prstGeom prst="rect">
            <a:avLst/>
          </a:prstGeom>
          <a:noFill/>
        </p:spPr>
        <p:txBody>
          <a:bodyPr wrap="square" rtlCol="0">
            <a:spAutoFit/>
          </a:bodyPr>
          <a:lstStyle/>
          <a:p>
            <a:r>
              <a:rPr lang="en-AU" sz="1000" dirty="0"/>
              <a:t>Source: </a:t>
            </a:r>
            <a:r>
              <a:rPr lang="en-AU" sz="1000" dirty="0" smtClean="0"/>
              <a:t>private</a:t>
            </a:r>
            <a:endParaRPr lang="en-AU" sz="10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9656" y="1484784"/>
            <a:ext cx="3676065" cy="4724681"/>
          </a:xfrm>
          <a:prstGeom prst="rect">
            <a:avLst/>
          </a:prstGeom>
        </p:spPr>
      </p:pic>
    </p:spTree>
    <p:extLst>
      <p:ext uri="{BB962C8B-B14F-4D97-AF65-F5344CB8AC3E}">
        <p14:creationId xmlns:p14="http://schemas.microsoft.com/office/powerpoint/2010/main" val="101479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33ED3-1642-1245-B1EC-A92EAC17553D}"/>
              </a:ext>
            </a:extLst>
          </p:cNvPr>
          <p:cNvSpPr>
            <a:spLocks noGrp="1"/>
          </p:cNvSpPr>
          <p:nvPr>
            <p:ph type="title"/>
          </p:nvPr>
        </p:nvSpPr>
        <p:spPr/>
        <p:txBody>
          <a:bodyPr/>
          <a:lstStyle/>
          <a:p>
            <a:r>
              <a:rPr lang="en-AU" dirty="0"/>
              <a:t>2. Corporate Communication</a:t>
            </a:r>
          </a:p>
        </p:txBody>
      </p:sp>
      <p:sp>
        <p:nvSpPr>
          <p:cNvPr id="8" name="Textfeld 7">
            <a:extLst>
              <a:ext uri="{FF2B5EF4-FFF2-40B4-BE49-F238E27FC236}">
                <a16:creationId xmlns:a16="http://schemas.microsoft.com/office/drawing/2014/main" id="{533081BC-6A4B-DC42-90DE-964C39E55248}"/>
              </a:ext>
            </a:extLst>
          </p:cNvPr>
          <p:cNvSpPr txBox="1"/>
          <p:nvPr/>
        </p:nvSpPr>
        <p:spPr>
          <a:xfrm>
            <a:off x="5618502" y="5020514"/>
            <a:ext cx="5662074" cy="246221"/>
          </a:xfrm>
          <a:prstGeom prst="rect">
            <a:avLst/>
          </a:prstGeom>
          <a:noFill/>
        </p:spPr>
        <p:txBody>
          <a:bodyPr wrap="square" rtlCol="0">
            <a:spAutoFit/>
          </a:bodyPr>
          <a:lstStyle/>
          <a:p>
            <a:r>
              <a:rPr lang="en-AU" sz="1000" dirty="0"/>
              <a:t>Source: https://www.ups.com/mt/en/services/sustainability/environmental-responsibility.page?</a:t>
            </a:r>
          </a:p>
        </p:txBody>
      </p:sp>
      <p:pic>
        <p:nvPicPr>
          <p:cNvPr id="6" name="Grafik 5"/>
          <p:cNvPicPr>
            <a:picLocks noChangeAspect="1"/>
          </p:cNvPicPr>
          <p:nvPr/>
        </p:nvPicPr>
        <p:blipFill>
          <a:blip r:embed="rId2"/>
          <a:stretch>
            <a:fillRect/>
          </a:stretch>
        </p:blipFill>
        <p:spPr>
          <a:xfrm>
            <a:off x="5650578" y="1628800"/>
            <a:ext cx="5597922" cy="3309642"/>
          </a:xfrm>
          <a:prstGeom prst="rect">
            <a:avLst/>
          </a:prstGeom>
        </p:spPr>
      </p:pic>
      <p:sp>
        <p:nvSpPr>
          <p:cNvPr id="3" name="Textfeld 2"/>
          <p:cNvSpPr txBox="1"/>
          <p:nvPr/>
        </p:nvSpPr>
        <p:spPr>
          <a:xfrm>
            <a:off x="1847528" y="2132856"/>
            <a:ext cx="2808312" cy="2554545"/>
          </a:xfrm>
          <a:prstGeom prst="rect">
            <a:avLst/>
          </a:prstGeom>
          <a:noFill/>
        </p:spPr>
        <p:txBody>
          <a:bodyPr wrap="square" rtlCol="0">
            <a:spAutoFit/>
          </a:bodyPr>
          <a:lstStyle/>
          <a:p>
            <a:r>
              <a:rPr lang="en-GB" sz="3200" dirty="0" smtClean="0">
                <a:latin typeface="Bahnschrift Condensed" panose="020B0502040204020203" pitchFamily="34" charset="0"/>
              </a:rPr>
              <a:t>Go Green!</a:t>
            </a:r>
          </a:p>
          <a:p>
            <a:endParaRPr lang="en-GB" sz="3200" dirty="0" smtClean="0">
              <a:latin typeface="Bahnschrift Condensed" panose="020B0502040204020203" pitchFamily="34" charset="0"/>
            </a:endParaRPr>
          </a:p>
          <a:p>
            <a:r>
              <a:rPr lang="en-GB" sz="3200" dirty="0" smtClean="0">
                <a:latin typeface="Bahnschrift Condensed" panose="020B0502040204020203" pitchFamily="34" charset="0"/>
              </a:rPr>
              <a:t>Our Responsibility!</a:t>
            </a:r>
          </a:p>
          <a:p>
            <a:endParaRPr lang="en-GB" sz="3200" dirty="0" smtClean="0">
              <a:latin typeface="Bahnschrift Condensed" panose="020B0502040204020203" pitchFamily="34" charset="0"/>
            </a:endParaRPr>
          </a:p>
          <a:p>
            <a:r>
              <a:rPr lang="en-GB" sz="3200" dirty="0" smtClean="0">
                <a:latin typeface="Bahnschrift Condensed" panose="020B0502040204020203" pitchFamily="34" charset="0"/>
              </a:rPr>
              <a:t>Be Green!</a:t>
            </a:r>
            <a:endParaRPr lang="en-GB" sz="3200" dirty="0">
              <a:latin typeface="Bahnschrift Condensed" panose="020B0502040204020203" pitchFamily="34" charset="0"/>
            </a:endParaRPr>
          </a:p>
        </p:txBody>
      </p:sp>
    </p:spTree>
    <p:extLst>
      <p:ext uri="{BB962C8B-B14F-4D97-AF65-F5344CB8AC3E}">
        <p14:creationId xmlns:p14="http://schemas.microsoft.com/office/powerpoint/2010/main" val="1803229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33ED3-1642-1245-B1EC-A92EAC17553D}"/>
              </a:ext>
            </a:extLst>
          </p:cNvPr>
          <p:cNvSpPr>
            <a:spLocks noGrp="1"/>
          </p:cNvSpPr>
          <p:nvPr>
            <p:ph type="title"/>
          </p:nvPr>
        </p:nvSpPr>
        <p:spPr/>
        <p:txBody>
          <a:bodyPr/>
          <a:lstStyle/>
          <a:p>
            <a:r>
              <a:rPr lang="en-AU" dirty="0"/>
              <a:t>3. Public Communication / Media</a:t>
            </a:r>
          </a:p>
        </p:txBody>
      </p:sp>
      <p:sp>
        <p:nvSpPr>
          <p:cNvPr id="5" name="Textfeld 4">
            <a:extLst>
              <a:ext uri="{FF2B5EF4-FFF2-40B4-BE49-F238E27FC236}">
                <a16:creationId xmlns:a16="http://schemas.microsoft.com/office/drawing/2014/main" id="{D3A11A87-D31A-0A4E-B01F-E68B61223E39}"/>
              </a:ext>
            </a:extLst>
          </p:cNvPr>
          <p:cNvSpPr txBox="1"/>
          <p:nvPr/>
        </p:nvSpPr>
        <p:spPr>
          <a:xfrm rot="16200000">
            <a:off x="-1105450" y="3831501"/>
            <a:ext cx="4363591" cy="246221"/>
          </a:xfrm>
          <a:prstGeom prst="rect">
            <a:avLst/>
          </a:prstGeom>
          <a:noFill/>
        </p:spPr>
        <p:txBody>
          <a:bodyPr wrap="square" rtlCol="0">
            <a:spAutoFit/>
          </a:bodyPr>
          <a:lstStyle/>
          <a:p>
            <a:r>
              <a:rPr lang="en-AU" sz="1000" dirty="0"/>
              <a:t>Source: </a:t>
            </a:r>
            <a:r>
              <a:rPr lang="en-AU" sz="1000" dirty="0" smtClean="0"/>
              <a:t>Photo by Friends of the Earth Scotland on </a:t>
            </a:r>
            <a:r>
              <a:rPr lang="en-AU" sz="1000" dirty="0" err="1" smtClean="0"/>
              <a:t>flikr</a:t>
            </a:r>
            <a:r>
              <a:rPr lang="en-AU" sz="1000" dirty="0" smtClean="0"/>
              <a:t>, Licence: CC-By-2.0</a:t>
            </a:r>
            <a:endParaRPr lang="en-AU" sz="10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332" y="1484784"/>
            <a:ext cx="7045597" cy="4550098"/>
          </a:xfrm>
          <a:prstGeom prst="rect">
            <a:avLst/>
          </a:prstGeom>
        </p:spPr>
      </p:pic>
    </p:spTree>
    <p:extLst>
      <p:ext uri="{BB962C8B-B14F-4D97-AF65-F5344CB8AC3E}">
        <p14:creationId xmlns:p14="http://schemas.microsoft.com/office/powerpoint/2010/main" val="224360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D859F-AAD8-A249-8B57-68E45A92C44A}"/>
              </a:ext>
            </a:extLst>
          </p:cNvPr>
          <p:cNvSpPr>
            <a:spLocks noGrp="1"/>
          </p:cNvSpPr>
          <p:nvPr>
            <p:ph type="title"/>
          </p:nvPr>
        </p:nvSpPr>
        <p:spPr/>
        <p:txBody>
          <a:bodyPr/>
          <a:lstStyle/>
          <a:p>
            <a:r>
              <a:rPr lang="en-AU" dirty="0"/>
              <a:t>4. Social Media / Individual Communication</a:t>
            </a:r>
          </a:p>
        </p:txBody>
      </p:sp>
      <p:sp>
        <p:nvSpPr>
          <p:cNvPr id="6" name="Textfeld 5">
            <a:extLst>
              <a:ext uri="{FF2B5EF4-FFF2-40B4-BE49-F238E27FC236}">
                <a16:creationId xmlns:a16="http://schemas.microsoft.com/office/drawing/2014/main" id="{497FB4A5-27A9-E345-BEB7-0563D81ABAE5}"/>
              </a:ext>
            </a:extLst>
          </p:cNvPr>
          <p:cNvSpPr txBox="1"/>
          <p:nvPr/>
        </p:nvSpPr>
        <p:spPr>
          <a:xfrm rot="16200000">
            <a:off x="-418956" y="5017214"/>
            <a:ext cx="2990602" cy="246221"/>
          </a:xfrm>
          <a:prstGeom prst="rect">
            <a:avLst/>
          </a:prstGeom>
          <a:noFill/>
        </p:spPr>
        <p:txBody>
          <a:bodyPr wrap="square" rtlCol="0">
            <a:spAutoFit/>
          </a:bodyPr>
          <a:lstStyle/>
          <a:p>
            <a:r>
              <a:rPr lang="en-AU" sz="1000" dirty="0"/>
              <a:t>Source: private</a:t>
            </a:r>
          </a:p>
        </p:txBody>
      </p:sp>
      <p:pic>
        <p:nvPicPr>
          <p:cNvPr id="7" name="Grafik 6">
            <a:extLst>
              <a:ext uri="{FF2B5EF4-FFF2-40B4-BE49-F238E27FC236}">
                <a16:creationId xmlns:a16="http://schemas.microsoft.com/office/drawing/2014/main" id="{F243CB59-602E-D640-96F9-81184742965D}"/>
              </a:ext>
            </a:extLst>
          </p:cNvPr>
          <p:cNvPicPr>
            <a:picLocks noChangeAspect="1"/>
          </p:cNvPicPr>
          <p:nvPr/>
        </p:nvPicPr>
        <p:blipFill>
          <a:blip r:embed="rId2"/>
          <a:stretch>
            <a:fillRect/>
          </a:stretch>
        </p:blipFill>
        <p:spPr>
          <a:xfrm>
            <a:off x="1207564" y="1700809"/>
            <a:ext cx="8948828" cy="4934818"/>
          </a:xfrm>
          <a:prstGeom prst="rect">
            <a:avLst/>
          </a:prstGeom>
        </p:spPr>
      </p:pic>
    </p:spTree>
    <p:extLst>
      <p:ext uri="{BB962C8B-B14F-4D97-AF65-F5344CB8AC3E}">
        <p14:creationId xmlns:p14="http://schemas.microsoft.com/office/powerpoint/2010/main" val="3966387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D5CC6-40CD-E34E-8691-60DD8CE6EAE6}"/>
              </a:ext>
            </a:extLst>
          </p:cNvPr>
          <p:cNvSpPr>
            <a:spLocks noGrp="1"/>
          </p:cNvSpPr>
          <p:nvPr>
            <p:ph type="title"/>
          </p:nvPr>
        </p:nvSpPr>
        <p:spPr/>
        <p:txBody>
          <a:bodyPr/>
          <a:lstStyle/>
          <a:p>
            <a:r>
              <a:rPr lang="en-AU" dirty="0"/>
              <a:t>4. Social Media / Individual Communication</a:t>
            </a:r>
          </a:p>
        </p:txBody>
      </p:sp>
      <p:pic>
        <p:nvPicPr>
          <p:cNvPr id="6" name="Inhaltsplatzhalter 5" descr="Ein Bild, das Baum, draußen, Boden, Person enthält.&#10;&#10;Automatisch generierte Beschreibung">
            <a:extLst>
              <a:ext uri="{FF2B5EF4-FFF2-40B4-BE49-F238E27FC236}">
                <a16:creationId xmlns:a16="http://schemas.microsoft.com/office/drawing/2014/main" id="{DE785747-B8AD-7141-A5F0-3A1578C48EA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08931" y="1382041"/>
            <a:ext cx="7004780" cy="5253585"/>
          </a:xfrm>
        </p:spPr>
      </p:pic>
      <p:sp>
        <p:nvSpPr>
          <p:cNvPr id="4" name="Textfeld 3">
            <a:extLst>
              <a:ext uri="{FF2B5EF4-FFF2-40B4-BE49-F238E27FC236}">
                <a16:creationId xmlns:a16="http://schemas.microsoft.com/office/drawing/2014/main" id="{7E8B2541-4E0E-EA4C-8181-15773B82D66F}"/>
              </a:ext>
            </a:extLst>
          </p:cNvPr>
          <p:cNvSpPr txBox="1"/>
          <p:nvPr/>
        </p:nvSpPr>
        <p:spPr>
          <a:xfrm rot="16200000">
            <a:off x="-418956" y="5017214"/>
            <a:ext cx="2990602" cy="246221"/>
          </a:xfrm>
          <a:prstGeom prst="rect">
            <a:avLst/>
          </a:prstGeom>
          <a:noFill/>
        </p:spPr>
        <p:txBody>
          <a:bodyPr wrap="square" rtlCol="0">
            <a:spAutoFit/>
          </a:bodyPr>
          <a:lstStyle/>
          <a:p>
            <a:r>
              <a:rPr lang="en-AU" sz="1000" dirty="0"/>
              <a:t>Source: private</a:t>
            </a:r>
          </a:p>
        </p:txBody>
      </p:sp>
    </p:spTree>
    <p:extLst>
      <p:ext uri="{BB962C8B-B14F-4D97-AF65-F5344CB8AC3E}">
        <p14:creationId xmlns:p14="http://schemas.microsoft.com/office/powerpoint/2010/main" val="327137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775F8-C510-774D-85D6-BC69654F53B0}"/>
              </a:ext>
            </a:extLst>
          </p:cNvPr>
          <p:cNvSpPr>
            <a:spLocks noGrp="1"/>
          </p:cNvSpPr>
          <p:nvPr>
            <p:ph type="title"/>
          </p:nvPr>
        </p:nvSpPr>
        <p:spPr/>
        <p:txBody>
          <a:bodyPr/>
          <a:lstStyle/>
          <a:p>
            <a:r>
              <a:rPr lang="en-AU" dirty="0"/>
              <a:t>C. Communication Phenomena on three levels </a:t>
            </a:r>
          </a:p>
        </p:txBody>
      </p:sp>
      <p:sp>
        <p:nvSpPr>
          <p:cNvPr id="6" name="Textfeld 5">
            <a:extLst>
              <a:ext uri="{FF2B5EF4-FFF2-40B4-BE49-F238E27FC236}">
                <a16:creationId xmlns:a16="http://schemas.microsoft.com/office/drawing/2014/main" id="{0722BFC1-5AFB-104D-BCF6-9CB423359ADA}"/>
              </a:ext>
            </a:extLst>
          </p:cNvPr>
          <p:cNvSpPr txBox="1"/>
          <p:nvPr/>
        </p:nvSpPr>
        <p:spPr>
          <a:xfrm>
            <a:off x="1199456" y="2132856"/>
            <a:ext cx="1794198" cy="369332"/>
          </a:xfrm>
          <a:prstGeom prst="rect">
            <a:avLst/>
          </a:prstGeom>
          <a:noFill/>
        </p:spPr>
        <p:txBody>
          <a:bodyPr wrap="square" rtlCol="0">
            <a:spAutoFit/>
          </a:bodyPr>
          <a:lstStyle/>
          <a:p>
            <a:r>
              <a:rPr lang="en-AU" i="1" dirty="0">
                <a:solidFill>
                  <a:schemeClr val="tx2"/>
                </a:solidFill>
              </a:rPr>
              <a:t>Communication</a:t>
            </a:r>
          </a:p>
        </p:txBody>
      </p:sp>
      <p:sp>
        <p:nvSpPr>
          <p:cNvPr id="7" name="Ring 6">
            <a:extLst>
              <a:ext uri="{FF2B5EF4-FFF2-40B4-BE49-F238E27FC236}">
                <a16:creationId xmlns:a16="http://schemas.microsoft.com/office/drawing/2014/main" id="{AC7CE97D-A835-1740-94BD-0F82827D56C8}"/>
              </a:ext>
            </a:extLst>
          </p:cNvPr>
          <p:cNvSpPr/>
          <p:nvPr/>
        </p:nvSpPr>
        <p:spPr>
          <a:xfrm>
            <a:off x="695328" y="2348880"/>
            <a:ext cx="4603100" cy="4104456"/>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Pfeil nach rechts 7">
            <a:extLst>
              <a:ext uri="{FF2B5EF4-FFF2-40B4-BE49-F238E27FC236}">
                <a16:creationId xmlns:a16="http://schemas.microsoft.com/office/drawing/2014/main" id="{B3DC6CEC-6B80-114A-B1E3-494C29F2A6F6}"/>
              </a:ext>
            </a:extLst>
          </p:cNvPr>
          <p:cNvSpPr/>
          <p:nvPr/>
        </p:nvSpPr>
        <p:spPr>
          <a:xfrm>
            <a:off x="2117558" y="1813524"/>
            <a:ext cx="8730970" cy="1537190"/>
          </a:xfrm>
          <a:prstGeom prst="rightArrow">
            <a:avLst/>
          </a:prstGeom>
          <a:solidFill>
            <a:srgbClr val="861A59">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nhaltsplatzhalter 5">
            <a:extLst>
              <a:ext uri="{FF2B5EF4-FFF2-40B4-BE49-F238E27FC236}">
                <a16:creationId xmlns:a16="http://schemas.microsoft.com/office/drawing/2014/main" id="{5863F4E8-3039-1043-BD2D-26838A84A4A1}"/>
              </a:ext>
            </a:extLst>
          </p:cNvPr>
          <p:cNvSpPr txBox="1">
            <a:spLocks/>
          </p:cNvSpPr>
          <p:nvPr/>
        </p:nvSpPr>
        <p:spPr>
          <a:xfrm>
            <a:off x="1199456" y="1484784"/>
            <a:ext cx="1075319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AU" b="1" dirty="0"/>
              <a:t>Inter- / transdisciplinary approach to SD</a:t>
            </a:r>
          </a:p>
          <a:p>
            <a:endParaRPr lang="en-AU" dirty="0"/>
          </a:p>
        </p:txBody>
      </p:sp>
      <p:sp>
        <p:nvSpPr>
          <p:cNvPr id="10" name="Dreieck 9">
            <a:extLst>
              <a:ext uri="{FF2B5EF4-FFF2-40B4-BE49-F238E27FC236}">
                <a16:creationId xmlns:a16="http://schemas.microsoft.com/office/drawing/2014/main" id="{0AEDDB32-B437-714E-9391-A575B4900293}"/>
              </a:ext>
            </a:extLst>
          </p:cNvPr>
          <p:cNvSpPr/>
          <p:nvPr/>
        </p:nvSpPr>
        <p:spPr>
          <a:xfrm rot="5400000">
            <a:off x="1127448" y="3748332"/>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Dreieck 10">
            <a:extLst>
              <a:ext uri="{FF2B5EF4-FFF2-40B4-BE49-F238E27FC236}">
                <a16:creationId xmlns:a16="http://schemas.microsoft.com/office/drawing/2014/main" id="{1E655E84-F87A-4B4E-8396-FA0D0A15F653}"/>
              </a:ext>
            </a:extLst>
          </p:cNvPr>
          <p:cNvSpPr/>
          <p:nvPr/>
        </p:nvSpPr>
        <p:spPr>
          <a:xfrm rot="5400000">
            <a:off x="2351584" y="3748332"/>
            <a:ext cx="1980220" cy="14041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feld 11">
            <a:extLst>
              <a:ext uri="{FF2B5EF4-FFF2-40B4-BE49-F238E27FC236}">
                <a16:creationId xmlns:a16="http://schemas.microsoft.com/office/drawing/2014/main" id="{44568D7D-07AF-304F-9813-3142ABFE83CC}"/>
              </a:ext>
            </a:extLst>
          </p:cNvPr>
          <p:cNvSpPr txBox="1"/>
          <p:nvPr/>
        </p:nvSpPr>
        <p:spPr>
          <a:xfrm>
            <a:off x="1415480" y="4293096"/>
            <a:ext cx="1224136" cy="369332"/>
          </a:xfrm>
          <a:prstGeom prst="rect">
            <a:avLst/>
          </a:prstGeom>
          <a:noFill/>
        </p:spPr>
        <p:txBody>
          <a:bodyPr wrap="square" rtlCol="0">
            <a:spAutoFit/>
          </a:bodyPr>
          <a:lstStyle/>
          <a:p>
            <a:r>
              <a:rPr lang="en-AU" dirty="0">
                <a:solidFill>
                  <a:srgbClr val="861A59"/>
                </a:solidFill>
              </a:rPr>
              <a:t>Problem</a:t>
            </a:r>
          </a:p>
        </p:txBody>
      </p:sp>
      <p:sp>
        <p:nvSpPr>
          <p:cNvPr id="13" name="Textfeld 12">
            <a:extLst>
              <a:ext uri="{FF2B5EF4-FFF2-40B4-BE49-F238E27FC236}">
                <a16:creationId xmlns:a16="http://schemas.microsoft.com/office/drawing/2014/main" id="{06A4A642-2B41-6E4E-A419-97D7B4164591}"/>
              </a:ext>
            </a:extLst>
          </p:cNvPr>
          <p:cNvSpPr txBox="1"/>
          <p:nvPr/>
        </p:nvSpPr>
        <p:spPr>
          <a:xfrm>
            <a:off x="2729626" y="42657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14" name="Dreieck 13">
            <a:extLst>
              <a:ext uri="{FF2B5EF4-FFF2-40B4-BE49-F238E27FC236}">
                <a16:creationId xmlns:a16="http://schemas.microsoft.com/office/drawing/2014/main" id="{8B50E487-1EA5-BF49-941C-F7396AAF3AF2}"/>
              </a:ext>
            </a:extLst>
          </p:cNvPr>
          <p:cNvSpPr/>
          <p:nvPr/>
        </p:nvSpPr>
        <p:spPr>
          <a:xfrm rot="5400000">
            <a:off x="3606240" y="3717032"/>
            <a:ext cx="1980220" cy="1404156"/>
          </a:xfrm>
          <a:prstGeom prst="triangle">
            <a:avLst/>
          </a:prstGeom>
          <a:solidFill>
            <a:schemeClr val="bg1">
              <a:lumMod val="65000"/>
              <a:alpha val="761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Dreieck 14">
            <a:extLst>
              <a:ext uri="{FF2B5EF4-FFF2-40B4-BE49-F238E27FC236}">
                <a16:creationId xmlns:a16="http://schemas.microsoft.com/office/drawing/2014/main" id="{7E35ECB1-09F6-994D-B665-8AC0687B65D7}"/>
              </a:ext>
            </a:extLst>
          </p:cNvPr>
          <p:cNvSpPr/>
          <p:nvPr/>
        </p:nvSpPr>
        <p:spPr>
          <a:xfrm rot="5400000">
            <a:off x="4830376" y="3717032"/>
            <a:ext cx="1980220" cy="1404156"/>
          </a:xfrm>
          <a:prstGeom prst="triangle">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feld 15">
            <a:extLst>
              <a:ext uri="{FF2B5EF4-FFF2-40B4-BE49-F238E27FC236}">
                <a16:creationId xmlns:a16="http://schemas.microsoft.com/office/drawing/2014/main" id="{51BF41C0-1793-6248-941F-B3F5303457FF}"/>
              </a:ext>
            </a:extLst>
          </p:cNvPr>
          <p:cNvSpPr txBox="1"/>
          <p:nvPr/>
        </p:nvSpPr>
        <p:spPr>
          <a:xfrm>
            <a:off x="3894272" y="4261796"/>
            <a:ext cx="1224136" cy="369332"/>
          </a:xfrm>
          <a:prstGeom prst="rect">
            <a:avLst/>
          </a:prstGeom>
          <a:noFill/>
        </p:spPr>
        <p:txBody>
          <a:bodyPr wrap="square" rtlCol="0">
            <a:spAutoFit/>
          </a:bodyPr>
          <a:lstStyle/>
          <a:p>
            <a:r>
              <a:rPr lang="en-AU" dirty="0">
                <a:solidFill>
                  <a:srgbClr val="861A59"/>
                </a:solidFill>
              </a:rPr>
              <a:t>Problem</a:t>
            </a:r>
          </a:p>
        </p:txBody>
      </p:sp>
      <p:sp>
        <p:nvSpPr>
          <p:cNvPr id="17" name="Textfeld 16">
            <a:extLst>
              <a:ext uri="{FF2B5EF4-FFF2-40B4-BE49-F238E27FC236}">
                <a16:creationId xmlns:a16="http://schemas.microsoft.com/office/drawing/2014/main" id="{4EBDBFC8-7036-9447-AC42-FB17AE01D4C2}"/>
              </a:ext>
            </a:extLst>
          </p:cNvPr>
          <p:cNvSpPr txBox="1"/>
          <p:nvPr/>
        </p:nvSpPr>
        <p:spPr>
          <a:xfrm>
            <a:off x="5208418" y="4234443"/>
            <a:ext cx="1224136" cy="369332"/>
          </a:xfrm>
          <a:prstGeom prst="rect">
            <a:avLst/>
          </a:prstGeom>
          <a:noFill/>
        </p:spPr>
        <p:txBody>
          <a:bodyPr wrap="square" rtlCol="0">
            <a:spAutoFit/>
          </a:bodyPr>
          <a:lstStyle/>
          <a:p>
            <a:r>
              <a:rPr lang="en-AU" dirty="0">
                <a:solidFill>
                  <a:schemeClr val="accent3">
                    <a:lumMod val="75000"/>
                  </a:schemeClr>
                </a:solidFill>
              </a:rPr>
              <a:t>Solution</a:t>
            </a:r>
          </a:p>
        </p:txBody>
      </p:sp>
      <p:sp>
        <p:nvSpPr>
          <p:cNvPr id="18" name="Dreieck 17">
            <a:extLst>
              <a:ext uri="{FF2B5EF4-FFF2-40B4-BE49-F238E27FC236}">
                <a16:creationId xmlns:a16="http://schemas.microsoft.com/office/drawing/2014/main" id="{C1825981-62F8-384C-98DC-09FEC3257914}"/>
              </a:ext>
            </a:extLst>
          </p:cNvPr>
          <p:cNvSpPr/>
          <p:nvPr/>
        </p:nvSpPr>
        <p:spPr>
          <a:xfrm rot="5400000">
            <a:off x="6085032" y="3753036"/>
            <a:ext cx="1980220" cy="140415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Dreieck 18">
            <a:extLst>
              <a:ext uri="{FF2B5EF4-FFF2-40B4-BE49-F238E27FC236}">
                <a16:creationId xmlns:a16="http://schemas.microsoft.com/office/drawing/2014/main" id="{59DBB956-A855-164E-8FF4-2ECA75A778C1}"/>
              </a:ext>
            </a:extLst>
          </p:cNvPr>
          <p:cNvSpPr/>
          <p:nvPr/>
        </p:nvSpPr>
        <p:spPr>
          <a:xfrm rot="5400000">
            <a:off x="7311910" y="3750294"/>
            <a:ext cx="1944216" cy="137363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feld 19">
            <a:extLst>
              <a:ext uri="{FF2B5EF4-FFF2-40B4-BE49-F238E27FC236}">
                <a16:creationId xmlns:a16="http://schemas.microsoft.com/office/drawing/2014/main" id="{EA5E1943-7941-584C-B102-7251705977CA}"/>
              </a:ext>
            </a:extLst>
          </p:cNvPr>
          <p:cNvSpPr txBox="1"/>
          <p:nvPr/>
        </p:nvSpPr>
        <p:spPr>
          <a:xfrm>
            <a:off x="6373064" y="4230496"/>
            <a:ext cx="1224136" cy="369332"/>
          </a:xfrm>
          <a:prstGeom prst="rect">
            <a:avLst/>
          </a:prstGeom>
          <a:noFill/>
        </p:spPr>
        <p:txBody>
          <a:bodyPr wrap="square" rtlCol="0">
            <a:spAutoFit/>
          </a:bodyPr>
          <a:lstStyle/>
          <a:p>
            <a:r>
              <a:rPr lang="en-AU" dirty="0">
                <a:solidFill>
                  <a:srgbClr val="861A59"/>
                </a:solidFill>
              </a:rPr>
              <a:t>Problem</a:t>
            </a:r>
          </a:p>
        </p:txBody>
      </p:sp>
      <p:sp>
        <p:nvSpPr>
          <p:cNvPr id="21" name="Dreieck 20">
            <a:extLst>
              <a:ext uri="{FF2B5EF4-FFF2-40B4-BE49-F238E27FC236}">
                <a16:creationId xmlns:a16="http://schemas.microsoft.com/office/drawing/2014/main" id="{B2B37CF1-DDCD-D140-8255-C33146700F5F}"/>
              </a:ext>
            </a:extLst>
          </p:cNvPr>
          <p:cNvSpPr/>
          <p:nvPr/>
        </p:nvSpPr>
        <p:spPr>
          <a:xfrm rot="5400000">
            <a:off x="8550916" y="3765944"/>
            <a:ext cx="1975516" cy="137363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Dreieck 21">
            <a:extLst>
              <a:ext uri="{FF2B5EF4-FFF2-40B4-BE49-F238E27FC236}">
                <a16:creationId xmlns:a16="http://schemas.microsoft.com/office/drawing/2014/main" id="{004C63F3-DD92-0E46-BE4D-197A572A27FD}"/>
              </a:ext>
            </a:extLst>
          </p:cNvPr>
          <p:cNvSpPr/>
          <p:nvPr/>
        </p:nvSpPr>
        <p:spPr>
          <a:xfrm rot="5400000">
            <a:off x="9731212" y="3809784"/>
            <a:ext cx="1944216" cy="125465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3" name="Gerade Verbindung mit Pfeil 22">
            <a:extLst>
              <a:ext uri="{FF2B5EF4-FFF2-40B4-BE49-F238E27FC236}">
                <a16:creationId xmlns:a16="http://schemas.microsoft.com/office/drawing/2014/main" id="{C416D990-DEF8-424E-A1A8-6275E797DAD4}"/>
              </a:ext>
            </a:extLst>
          </p:cNvPr>
          <p:cNvCxnSpPr/>
          <p:nvPr/>
        </p:nvCxnSpPr>
        <p:spPr>
          <a:xfrm>
            <a:off x="587388" y="3429000"/>
            <a:ext cx="11053228" cy="0"/>
          </a:xfrm>
          <a:prstGeom prst="straightConnector1">
            <a:avLst/>
          </a:prstGeom>
          <a:ln w="76200">
            <a:solidFill>
              <a:srgbClr val="BEBC32"/>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79770D30-EBCA-3C4E-975F-0C668A5BF70D}"/>
              </a:ext>
            </a:extLst>
          </p:cNvPr>
          <p:cNvSpPr txBox="1"/>
          <p:nvPr/>
        </p:nvSpPr>
        <p:spPr>
          <a:xfrm>
            <a:off x="533382" y="2996952"/>
            <a:ext cx="1794198" cy="369332"/>
          </a:xfrm>
          <a:prstGeom prst="rect">
            <a:avLst/>
          </a:prstGeom>
          <a:noFill/>
        </p:spPr>
        <p:txBody>
          <a:bodyPr wrap="square" rtlCol="0">
            <a:spAutoFit/>
          </a:bodyPr>
          <a:lstStyle/>
          <a:p>
            <a:r>
              <a:rPr lang="en-AU" dirty="0"/>
              <a:t>SD agenda</a:t>
            </a:r>
          </a:p>
        </p:txBody>
      </p:sp>
      <p:sp>
        <p:nvSpPr>
          <p:cNvPr id="25" name="Pfeil nach rechts 24">
            <a:extLst>
              <a:ext uri="{FF2B5EF4-FFF2-40B4-BE49-F238E27FC236}">
                <a16:creationId xmlns:a16="http://schemas.microsoft.com/office/drawing/2014/main" id="{95B11CDB-F9AD-5C4A-AED7-7467887BDE4A}"/>
              </a:ext>
            </a:extLst>
          </p:cNvPr>
          <p:cNvSpPr/>
          <p:nvPr/>
        </p:nvSpPr>
        <p:spPr>
          <a:xfrm>
            <a:off x="2117558" y="2787607"/>
            <a:ext cx="8298922" cy="585356"/>
          </a:xfrm>
          <a:prstGeom prst="rightArrow">
            <a:avLst>
              <a:gd name="adj1" fmla="val 50000"/>
              <a:gd name="adj2" fmla="val 58754"/>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feld 25">
            <a:extLst>
              <a:ext uri="{FF2B5EF4-FFF2-40B4-BE49-F238E27FC236}">
                <a16:creationId xmlns:a16="http://schemas.microsoft.com/office/drawing/2014/main" id="{14F01C54-0AA0-3846-B9A3-763DEB44388F}"/>
              </a:ext>
            </a:extLst>
          </p:cNvPr>
          <p:cNvSpPr txBox="1"/>
          <p:nvPr/>
        </p:nvSpPr>
        <p:spPr>
          <a:xfrm>
            <a:off x="2279576" y="2348880"/>
            <a:ext cx="2622808" cy="369332"/>
          </a:xfrm>
          <a:prstGeom prst="rect">
            <a:avLst/>
          </a:prstGeom>
          <a:noFill/>
        </p:spPr>
        <p:txBody>
          <a:bodyPr wrap="square" rtlCol="0">
            <a:spAutoFit/>
          </a:bodyPr>
          <a:lstStyle/>
          <a:p>
            <a:r>
              <a:rPr lang="en-AU" dirty="0">
                <a:solidFill>
                  <a:srgbClr val="FFFFFF"/>
                </a:solidFill>
              </a:rPr>
              <a:t>Cultural change</a:t>
            </a:r>
          </a:p>
        </p:txBody>
      </p:sp>
      <p:sp>
        <p:nvSpPr>
          <p:cNvPr id="27" name="Textfeld 26">
            <a:extLst>
              <a:ext uri="{FF2B5EF4-FFF2-40B4-BE49-F238E27FC236}">
                <a16:creationId xmlns:a16="http://schemas.microsoft.com/office/drawing/2014/main" id="{52BF109D-C8E1-E84F-898F-B411839A637A}"/>
              </a:ext>
            </a:extLst>
          </p:cNvPr>
          <p:cNvSpPr txBox="1"/>
          <p:nvPr/>
        </p:nvSpPr>
        <p:spPr>
          <a:xfrm>
            <a:off x="2279576" y="2882726"/>
            <a:ext cx="2622808" cy="369332"/>
          </a:xfrm>
          <a:prstGeom prst="rect">
            <a:avLst/>
          </a:prstGeom>
          <a:noFill/>
        </p:spPr>
        <p:txBody>
          <a:bodyPr wrap="square" rtlCol="0">
            <a:spAutoFit/>
          </a:bodyPr>
          <a:lstStyle/>
          <a:p>
            <a:r>
              <a:rPr lang="en-AU" dirty="0">
                <a:solidFill>
                  <a:srgbClr val="861A59"/>
                </a:solidFill>
              </a:rPr>
              <a:t>Social change</a:t>
            </a:r>
          </a:p>
        </p:txBody>
      </p:sp>
      <p:sp>
        <p:nvSpPr>
          <p:cNvPr id="28" name="Textfeld 27">
            <a:extLst>
              <a:ext uri="{FF2B5EF4-FFF2-40B4-BE49-F238E27FC236}">
                <a16:creationId xmlns:a16="http://schemas.microsoft.com/office/drawing/2014/main" id="{C388655F-AF7B-DD49-AA26-2750E8019F55}"/>
              </a:ext>
            </a:extLst>
          </p:cNvPr>
          <p:cNvSpPr txBox="1"/>
          <p:nvPr/>
        </p:nvSpPr>
        <p:spPr>
          <a:xfrm>
            <a:off x="145823" y="2339588"/>
            <a:ext cx="1794198" cy="369332"/>
          </a:xfrm>
          <a:prstGeom prst="rect">
            <a:avLst/>
          </a:prstGeom>
          <a:noFill/>
        </p:spPr>
        <p:txBody>
          <a:bodyPr wrap="square" rtlCol="0">
            <a:spAutoFit/>
          </a:bodyPr>
          <a:lstStyle/>
          <a:p>
            <a:r>
              <a:rPr lang="en-AU" i="1" dirty="0">
                <a:solidFill>
                  <a:schemeClr val="tx2"/>
                </a:solidFill>
              </a:rPr>
              <a:t>Communication</a:t>
            </a:r>
          </a:p>
        </p:txBody>
      </p:sp>
      <p:sp>
        <p:nvSpPr>
          <p:cNvPr id="29" name="Oval 28">
            <a:extLst>
              <a:ext uri="{FF2B5EF4-FFF2-40B4-BE49-F238E27FC236}">
                <a16:creationId xmlns:a16="http://schemas.microsoft.com/office/drawing/2014/main" id="{57651BE8-68DF-5249-877D-22982B1548E6}"/>
              </a:ext>
            </a:extLst>
          </p:cNvPr>
          <p:cNvSpPr/>
          <p:nvPr/>
        </p:nvSpPr>
        <p:spPr>
          <a:xfrm>
            <a:off x="587388"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3D1FEFA0-EB91-B348-88A8-2DA70483B18B}"/>
              </a:ext>
            </a:extLst>
          </p:cNvPr>
          <p:cNvSpPr/>
          <p:nvPr/>
        </p:nvSpPr>
        <p:spPr>
          <a:xfrm>
            <a:off x="1789116"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0CBBA8D6-91B3-3C47-BE77-F80BD6E7A377}"/>
              </a:ext>
            </a:extLst>
          </p:cNvPr>
          <p:cNvSpPr/>
          <p:nvPr/>
        </p:nvSpPr>
        <p:spPr>
          <a:xfrm>
            <a:off x="2990844"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C8827CAF-9083-7047-856D-1945D33C05E5}"/>
              </a:ext>
            </a:extLst>
          </p:cNvPr>
          <p:cNvSpPr/>
          <p:nvPr/>
        </p:nvSpPr>
        <p:spPr>
          <a:xfrm>
            <a:off x="4192572"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feld 32">
            <a:extLst>
              <a:ext uri="{FF2B5EF4-FFF2-40B4-BE49-F238E27FC236}">
                <a16:creationId xmlns:a16="http://schemas.microsoft.com/office/drawing/2014/main" id="{1B432044-9CC6-AD4B-863B-1B44676F77F5}"/>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34" name="Textfeld 33">
            <a:extLst>
              <a:ext uri="{FF2B5EF4-FFF2-40B4-BE49-F238E27FC236}">
                <a16:creationId xmlns:a16="http://schemas.microsoft.com/office/drawing/2014/main" id="{BB55DA8C-39DD-734A-A904-88B5C49179E8}"/>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35" name="Textfeld 34">
            <a:extLst>
              <a:ext uri="{FF2B5EF4-FFF2-40B4-BE49-F238E27FC236}">
                <a16:creationId xmlns:a16="http://schemas.microsoft.com/office/drawing/2014/main" id="{7880B15A-3BC7-CA4D-B8AB-37D34AEB4BAC}"/>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36" name="Textfeld 35">
            <a:extLst>
              <a:ext uri="{FF2B5EF4-FFF2-40B4-BE49-F238E27FC236}">
                <a16:creationId xmlns:a16="http://schemas.microsoft.com/office/drawing/2014/main" id="{7E6CD6B2-0FD9-B945-ACC0-6063D132C566}"/>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sp>
        <p:nvSpPr>
          <p:cNvPr id="37" name="Dreieck 36">
            <a:extLst>
              <a:ext uri="{FF2B5EF4-FFF2-40B4-BE49-F238E27FC236}">
                <a16:creationId xmlns:a16="http://schemas.microsoft.com/office/drawing/2014/main" id="{E3F7AF43-971F-824D-9E39-889A644FD621}"/>
              </a:ext>
            </a:extLst>
          </p:cNvPr>
          <p:cNvSpPr/>
          <p:nvPr/>
        </p:nvSpPr>
        <p:spPr>
          <a:xfrm>
            <a:off x="587388" y="3789040"/>
            <a:ext cx="46805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16376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775F8-C510-774D-85D6-BC69654F53B0}"/>
              </a:ext>
            </a:extLst>
          </p:cNvPr>
          <p:cNvSpPr>
            <a:spLocks noGrp="1"/>
          </p:cNvSpPr>
          <p:nvPr>
            <p:ph type="title"/>
          </p:nvPr>
        </p:nvSpPr>
        <p:spPr/>
        <p:txBody>
          <a:bodyPr/>
          <a:lstStyle/>
          <a:p>
            <a:r>
              <a:rPr lang="en-AU" dirty="0"/>
              <a:t>C. Communication Phenomena on three levels </a:t>
            </a:r>
          </a:p>
        </p:txBody>
      </p:sp>
      <p:pic>
        <p:nvPicPr>
          <p:cNvPr id="4" name="Grafik 3">
            <a:extLst>
              <a:ext uri="{FF2B5EF4-FFF2-40B4-BE49-F238E27FC236}">
                <a16:creationId xmlns:a16="http://schemas.microsoft.com/office/drawing/2014/main" id="{521DD21E-2055-B341-817D-1DAF8EA4A7FF}"/>
              </a:ext>
            </a:extLst>
          </p:cNvPr>
          <p:cNvPicPr>
            <a:picLocks noChangeAspect="1"/>
          </p:cNvPicPr>
          <p:nvPr/>
        </p:nvPicPr>
        <p:blipFill>
          <a:blip r:embed="rId3"/>
          <a:stretch>
            <a:fillRect/>
          </a:stretch>
        </p:blipFill>
        <p:spPr>
          <a:xfrm>
            <a:off x="2977320" y="1374429"/>
            <a:ext cx="6719080" cy="5582963"/>
          </a:xfrm>
          <a:prstGeom prst="rect">
            <a:avLst/>
          </a:prstGeom>
        </p:spPr>
      </p:pic>
      <p:sp>
        <p:nvSpPr>
          <p:cNvPr id="5" name="Ring 4">
            <a:extLst>
              <a:ext uri="{FF2B5EF4-FFF2-40B4-BE49-F238E27FC236}">
                <a16:creationId xmlns:a16="http://schemas.microsoft.com/office/drawing/2014/main" id="{30471E3C-4044-0348-8752-92791A18B38D}"/>
              </a:ext>
            </a:extLst>
          </p:cNvPr>
          <p:cNvSpPr/>
          <p:nvPr/>
        </p:nvSpPr>
        <p:spPr>
          <a:xfrm>
            <a:off x="2495600" y="1165322"/>
            <a:ext cx="7488832" cy="5792069"/>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feld 5">
            <a:extLst>
              <a:ext uri="{FF2B5EF4-FFF2-40B4-BE49-F238E27FC236}">
                <a16:creationId xmlns:a16="http://schemas.microsoft.com/office/drawing/2014/main" id="{0722BFC1-5AFB-104D-BCF6-9CB423359ADA}"/>
              </a:ext>
            </a:extLst>
          </p:cNvPr>
          <p:cNvSpPr txBox="1"/>
          <p:nvPr/>
        </p:nvSpPr>
        <p:spPr>
          <a:xfrm>
            <a:off x="9281021" y="1914580"/>
            <a:ext cx="1794198" cy="369332"/>
          </a:xfrm>
          <a:prstGeom prst="rect">
            <a:avLst/>
          </a:prstGeom>
          <a:noFill/>
        </p:spPr>
        <p:txBody>
          <a:bodyPr wrap="square" rtlCol="0">
            <a:spAutoFit/>
          </a:bodyPr>
          <a:lstStyle/>
          <a:p>
            <a:r>
              <a:rPr lang="en-AU" i="1" dirty="0">
                <a:solidFill>
                  <a:schemeClr val="tx2"/>
                </a:solidFill>
              </a:rPr>
              <a:t>Communication</a:t>
            </a:r>
          </a:p>
        </p:txBody>
      </p:sp>
      <p:sp>
        <p:nvSpPr>
          <p:cNvPr id="7" name="Textfeld 6">
            <a:extLst>
              <a:ext uri="{FF2B5EF4-FFF2-40B4-BE49-F238E27FC236}">
                <a16:creationId xmlns:a16="http://schemas.microsoft.com/office/drawing/2014/main" id="{4A82CD98-BBC9-8F47-BDD0-063917380385}"/>
              </a:ext>
            </a:extLst>
          </p:cNvPr>
          <p:cNvSpPr txBox="1"/>
          <p:nvPr/>
        </p:nvSpPr>
        <p:spPr>
          <a:xfrm>
            <a:off x="1241543" y="1419440"/>
            <a:ext cx="3058510"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_MACRO: social system, cultural context, public discourses/public sphere</a:t>
            </a:r>
          </a:p>
        </p:txBody>
      </p:sp>
      <p:sp>
        <p:nvSpPr>
          <p:cNvPr id="8" name="Textfeld 7">
            <a:extLst>
              <a:ext uri="{FF2B5EF4-FFF2-40B4-BE49-F238E27FC236}">
                <a16:creationId xmlns:a16="http://schemas.microsoft.com/office/drawing/2014/main" id="{2B34EE65-CEA3-2B41-86C3-F857A8D524AF}"/>
              </a:ext>
            </a:extLst>
          </p:cNvPr>
          <p:cNvSpPr txBox="1"/>
          <p:nvPr/>
        </p:nvSpPr>
        <p:spPr>
          <a:xfrm>
            <a:off x="1241543" y="3582735"/>
            <a:ext cx="3058510"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_MESO: organizations, institutions, stakeholder/audiences</a:t>
            </a:r>
          </a:p>
        </p:txBody>
      </p:sp>
      <p:sp>
        <p:nvSpPr>
          <p:cNvPr id="9" name="Textfeld 8">
            <a:extLst>
              <a:ext uri="{FF2B5EF4-FFF2-40B4-BE49-F238E27FC236}">
                <a16:creationId xmlns:a16="http://schemas.microsoft.com/office/drawing/2014/main" id="{ED08666B-2E58-7547-BC97-F0EC92A27F9A}"/>
              </a:ext>
            </a:extLst>
          </p:cNvPr>
          <p:cNvSpPr txBox="1"/>
          <p:nvPr/>
        </p:nvSpPr>
        <p:spPr>
          <a:xfrm>
            <a:off x="1241543" y="5746030"/>
            <a:ext cx="3342289"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_MICRO: intra-/interpersonal communication</a:t>
            </a:r>
          </a:p>
        </p:txBody>
      </p:sp>
      <p:sp>
        <p:nvSpPr>
          <p:cNvPr id="10" name="Dreieck 9">
            <a:extLst>
              <a:ext uri="{FF2B5EF4-FFF2-40B4-BE49-F238E27FC236}">
                <a16:creationId xmlns:a16="http://schemas.microsoft.com/office/drawing/2014/main" id="{03806B10-0F5E-FC4D-B688-EE90476CD882}"/>
              </a:ext>
            </a:extLst>
          </p:cNvPr>
          <p:cNvSpPr/>
          <p:nvPr/>
        </p:nvSpPr>
        <p:spPr>
          <a:xfrm rot="1085116">
            <a:off x="2473775" y="3023237"/>
            <a:ext cx="594046"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41006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2FFA6-06DE-434F-A81A-56398D26F14F}"/>
              </a:ext>
            </a:extLst>
          </p:cNvPr>
          <p:cNvSpPr>
            <a:spLocks noGrp="1"/>
          </p:cNvSpPr>
          <p:nvPr>
            <p:ph type="title"/>
          </p:nvPr>
        </p:nvSpPr>
        <p:spPr/>
        <p:txBody>
          <a:bodyPr/>
          <a:lstStyle/>
          <a:p>
            <a:r>
              <a:rPr lang="en-AU" dirty="0"/>
              <a:t>C. Communication Phenomena on three levels </a:t>
            </a:r>
          </a:p>
        </p:txBody>
      </p:sp>
      <p:sp>
        <p:nvSpPr>
          <p:cNvPr id="3" name="Inhaltsplatzhalter 2">
            <a:extLst>
              <a:ext uri="{FF2B5EF4-FFF2-40B4-BE49-F238E27FC236}">
                <a16:creationId xmlns:a16="http://schemas.microsoft.com/office/drawing/2014/main" id="{28FA9986-E134-6042-9AA4-7EF40FD9240E}"/>
              </a:ext>
            </a:extLst>
          </p:cNvPr>
          <p:cNvSpPr>
            <a:spLocks noGrp="1"/>
          </p:cNvSpPr>
          <p:nvPr>
            <p:ph idx="1"/>
          </p:nvPr>
        </p:nvSpPr>
        <p:spPr/>
        <p:txBody>
          <a:bodyPr/>
          <a:lstStyle/>
          <a:p>
            <a:pPr marL="0" indent="0">
              <a:buNone/>
            </a:pPr>
            <a:r>
              <a:rPr lang="en-GB" b="1" dirty="0" smtClean="0"/>
              <a:t>Sorting Sustainability Communication</a:t>
            </a:r>
          </a:p>
          <a:p>
            <a:pPr marL="502920" indent="-457200">
              <a:buFont typeface="+mj-lt"/>
              <a:buAutoNum type="arabicPeriod"/>
            </a:pPr>
            <a:r>
              <a:rPr lang="en-GB" dirty="0" smtClean="0"/>
              <a:t>MACRO: Sustainability as WORLDVIEW, Sustainable development ; political/policy perspective (definitions, SDGs., national policies …)</a:t>
            </a:r>
          </a:p>
          <a:p>
            <a:pPr marL="502920" indent="-457200">
              <a:buFont typeface="+mj-lt"/>
              <a:buAutoNum type="arabicPeriod"/>
            </a:pPr>
            <a:r>
              <a:rPr lang="en-GB" dirty="0" smtClean="0"/>
              <a:t>MESO: Sustainability as PRINCIPLE/org. perspective, communication </a:t>
            </a:r>
            <a:r>
              <a:rPr lang="en-GB" i="1" dirty="0" smtClean="0"/>
              <a:t>about</a:t>
            </a:r>
            <a:r>
              <a:rPr lang="en-GB" dirty="0" smtClean="0"/>
              <a:t> &amp; </a:t>
            </a:r>
            <a:r>
              <a:rPr lang="en-GB" i="1" dirty="0" smtClean="0"/>
              <a:t>of</a:t>
            </a:r>
            <a:r>
              <a:rPr lang="en-GB" dirty="0" smtClean="0"/>
              <a:t> sustainability (activities…), communication </a:t>
            </a:r>
            <a:r>
              <a:rPr lang="en-GB" i="1" dirty="0" smtClean="0"/>
              <a:t>for</a:t>
            </a:r>
            <a:r>
              <a:rPr lang="en-GB" dirty="0" smtClean="0"/>
              <a:t> sustainability (contribution)</a:t>
            </a:r>
          </a:p>
          <a:p>
            <a:pPr marL="502920" indent="-457200">
              <a:buFont typeface="+mj-lt"/>
              <a:buAutoNum type="arabicPeriod"/>
            </a:pPr>
            <a:r>
              <a:rPr lang="en-GB" dirty="0" smtClean="0"/>
              <a:t>MICRO: Sustainability as LIFESTYLE: morality!!! Sustainable = good, proudness, advertisement, media comm.; sustainability as vehicle for communication</a:t>
            </a:r>
          </a:p>
          <a:p>
            <a:endParaRPr lang="en-GB" dirty="0"/>
          </a:p>
        </p:txBody>
      </p:sp>
    </p:spTree>
    <p:extLst>
      <p:ext uri="{BB962C8B-B14F-4D97-AF65-F5344CB8AC3E}">
        <p14:creationId xmlns:p14="http://schemas.microsoft.com/office/powerpoint/2010/main" val="993960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8C6464B-4F58-C34F-A744-C39749CC117F}"/>
              </a:ext>
            </a:extLst>
          </p:cNvPr>
          <p:cNvSpPr/>
          <p:nvPr/>
        </p:nvSpPr>
        <p:spPr>
          <a:xfrm>
            <a:off x="1199456" y="1340768"/>
            <a:ext cx="10992544" cy="1368152"/>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de-DE" dirty="0">
                <a:solidFill>
                  <a:schemeClr val="bg1"/>
                </a:solidFill>
              </a:rPr>
              <a:t>Learning </a:t>
            </a:r>
            <a:r>
              <a:rPr lang="de-DE" dirty="0" err="1">
                <a:solidFill>
                  <a:schemeClr val="bg1"/>
                </a:solidFill>
              </a:rPr>
              <a:t>outcomes</a:t>
            </a:r>
            <a:endParaRPr lang="de-DE" dirty="0">
              <a:solidFill>
                <a:schemeClr val="bg1"/>
              </a:solidFill>
            </a:endParaRPr>
          </a:p>
        </p:txBody>
      </p:sp>
      <p:sp>
        <p:nvSpPr>
          <p:cNvPr id="5123" name="Rectangle 3"/>
          <p:cNvSpPr>
            <a:spLocks noGrp="1" noChangeArrowheads="1"/>
          </p:cNvSpPr>
          <p:nvPr>
            <p:ph type="body" idx="1"/>
          </p:nvPr>
        </p:nvSpPr>
        <p:spPr>
          <a:xfrm>
            <a:off x="1199457" y="1484784"/>
            <a:ext cx="10753194" cy="4525200"/>
          </a:xfrm>
        </p:spPr>
        <p:txBody>
          <a:bodyPr>
            <a:noAutofit/>
          </a:bodyPr>
          <a:lstStyle/>
          <a:p>
            <a:pPr>
              <a:lnSpc>
                <a:spcPct val="90000"/>
              </a:lnSpc>
              <a:buFontTx/>
              <a:buNone/>
            </a:pPr>
            <a:r>
              <a:rPr lang="en-GB" sz="1400" b="1" dirty="0" smtClean="0">
                <a:solidFill>
                  <a:srgbClr val="95843F"/>
                </a:solidFill>
              </a:rPr>
              <a:t>Learning outcome 1: </a:t>
            </a:r>
          </a:p>
          <a:p>
            <a:pPr>
              <a:lnSpc>
                <a:spcPct val="90000"/>
              </a:lnSpc>
              <a:buFontTx/>
              <a:buNone/>
            </a:pPr>
            <a:r>
              <a:rPr lang="en-GB" sz="1400" b="1" dirty="0" smtClean="0"/>
              <a:t>Describe </a:t>
            </a:r>
            <a:r>
              <a:rPr lang="en-GB" sz="1400" dirty="0" smtClean="0"/>
              <a:t>the diverse nature of contemporary practices of sustainability communication on an individual, organizational and societal level, the relationship of strategic communication practices to other public communication practices, the role of stakeholders and publics and the communication practitioners in and outside of organizations (corporate, NGO, political and educational institutions etc.)</a:t>
            </a:r>
          </a:p>
          <a:p>
            <a:pPr>
              <a:lnSpc>
                <a:spcPct val="90000"/>
              </a:lnSpc>
              <a:buFontTx/>
              <a:buNone/>
            </a:pPr>
            <a:endParaRPr lang="en-GB" sz="1400" dirty="0" smtClean="0"/>
          </a:p>
          <a:p>
            <a:pPr>
              <a:lnSpc>
                <a:spcPct val="90000"/>
              </a:lnSpc>
              <a:buNone/>
            </a:pPr>
            <a:r>
              <a:rPr lang="en-GB" sz="1400" b="1" dirty="0" smtClean="0">
                <a:solidFill>
                  <a:srgbClr val="95843F"/>
                </a:solidFill>
              </a:rPr>
              <a:t>Learning outcome 2: </a:t>
            </a:r>
            <a:endParaRPr lang="en-GB" sz="1400" dirty="0" smtClean="0"/>
          </a:p>
          <a:p>
            <a:pPr>
              <a:lnSpc>
                <a:spcPct val="90000"/>
              </a:lnSpc>
              <a:buFontTx/>
              <a:buNone/>
            </a:pPr>
            <a:r>
              <a:rPr lang="en-GB" sz="1400" b="1" dirty="0" smtClean="0"/>
              <a:t>Develop </a:t>
            </a:r>
            <a:r>
              <a:rPr lang="en-GB" sz="1400" dirty="0" smtClean="0"/>
              <a:t>comprehensive and well-founded knowledge in sustainability communication as field of study, an understanding of how other disciplines relate to the field and an international perspective on the field.</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3: </a:t>
            </a:r>
          </a:p>
          <a:p>
            <a:pPr>
              <a:lnSpc>
                <a:spcPct val="90000"/>
              </a:lnSpc>
              <a:buFontTx/>
              <a:buNone/>
            </a:pPr>
            <a:r>
              <a:rPr lang="en-GB" sz="1400" b="1" dirty="0" smtClean="0"/>
              <a:t>Understand</a:t>
            </a:r>
            <a:r>
              <a:rPr lang="en-GB" sz="1400" dirty="0" smtClean="0"/>
              <a:t> the key elements of communication theories, strategies and tactics, and, thus, the character and operationalization of best practice sustainability communication planning frameworks.</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4: </a:t>
            </a:r>
            <a:endParaRPr lang="en-GB" sz="1400" dirty="0" smtClean="0"/>
          </a:p>
          <a:p>
            <a:pPr>
              <a:lnSpc>
                <a:spcPct val="90000"/>
              </a:lnSpc>
              <a:buFontTx/>
              <a:buNone/>
            </a:pPr>
            <a:r>
              <a:rPr lang="en-GB" sz="1400" b="1" dirty="0" smtClean="0"/>
              <a:t>Advance</a:t>
            </a:r>
            <a:r>
              <a:rPr lang="en-GB" sz="1400" dirty="0" smtClean="0"/>
              <a:t> your understanding of social and civic responsibility and develop an appreciation of the philosophical and social context of sustainability communication. Advance your knowledge and respect of ethics and ethical </a:t>
            </a:r>
            <a:r>
              <a:rPr lang="en-GB" sz="1400" dirty="0" err="1" smtClean="0"/>
              <a:t>standrads</a:t>
            </a:r>
            <a:r>
              <a:rPr lang="en-GB" sz="1400" dirty="0" smtClean="0"/>
              <a:t> in relation to communication of, about and for sustainability.</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5: </a:t>
            </a:r>
          </a:p>
          <a:p>
            <a:pPr>
              <a:lnSpc>
                <a:spcPct val="90000"/>
              </a:lnSpc>
              <a:buFontTx/>
              <a:buNone/>
            </a:pPr>
            <a:r>
              <a:rPr lang="en-GB" sz="1400" b="1" dirty="0" smtClean="0"/>
              <a:t>Anticipate and Interprete </a:t>
            </a:r>
            <a:r>
              <a:rPr lang="en-GB" sz="1400" dirty="0" smtClean="0"/>
              <a:t>current issues and challenges of a world in transformation and social change. Develop a deep understanding of and skills to create change, develop advocacy, leadership and authorship in and for sustainability communication.</a:t>
            </a:r>
          </a:p>
          <a:p>
            <a:pPr>
              <a:lnSpc>
                <a:spcPct val="90000"/>
              </a:lnSpc>
              <a:buFontTx/>
              <a:buNone/>
            </a:pPr>
            <a:endParaRPr lang="en-GB" sz="1400" dirty="0"/>
          </a:p>
        </p:txBody>
      </p:sp>
    </p:spTree>
    <p:extLst>
      <p:ext uri="{BB962C8B-B14F-4D97-AF65-F5344CB8AC3E}">
        <p14:creationId xmlns:p14="http://schemas.microsoft.com/office/powerpoint/2010/main" val="12371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ng 18">
            <a:extLst>
              <a:ext uri="{FF2B5EF4-FFF2-40B4-BE49-F238E27FC236}">
                <a16:creationId xmlns:a16="http://schemas.microsoft.com/office/drawing/2014/main" id="{DDAA5646-BB70-104A-8740-EEAB7B3F712E}"/>
              </a:ext>
            </a:extLst>
          </p:cNvPr>
          <p:cNvSpPr/>
          <p:nvPr/>
        </p:nvSpPr>
        <p:spPr>
          <a:xfrm>
            <a:off x="695328" y="2348880"/>
            <a:ext cx="4603100" cy="4104456"/>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OUTLOOK</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Disciplines</a:t>
            </a:r>
          </a:p>
          <a:p>
            <a:endParaRPr lang="en-AU" dirty="0"/>
          </a:p>
        </p:txBody>
      </p:sp>
      <p:sp>
        <p:nvSpPr>
          <p:cNvPr id="20" name="Textfeld 19">
            <a:extLst>
              <a:ext uri="{FF2B5EF4-FFF2-40B4-BE49-F238E27FC236}">
                <a16:creationId xmlns:a16="http://schemas.microsoft.com/office/drawing/2014/main" id="{438B2A9E-9302-8D46-95AE-78D101F60752}"/>
              </a:ext>
            </a:extLst>
          </p:cNvPr>
          <p:cNvSpPr txBox="1"/>
          <p:nvPr/>
        </p:nvSpPr>
        <p:spPr>
          <a:xfrm>
            <a:off x="145823" y="2339588"/>
            <a:ext cx="1794198" cy="369332"/>
          </a:xfrm>
          <a:prstGeom prst="rect">
            <a:avLst/>
          </a:prstGeom>
          <a:noFill/>
        </p:spPr>
        <p:txBody>
          <a:bodyPr wrap="square" rtlCol="0">
            <a:spAutoFit/>
          </a:bodyPr>
          <a:lstStyle/>
          <a:p>
            <a:r>
              <a:rPr lang="en-AU" i="1" dirty="0">
                <a:solidFill>
                  <a:schemeClr val="tx2"/>
                </a:solidFill>
              </a:rPr>
              <a:t>Communication</a:t>
            </a:r>
          </a:p>
        </p:txBody>
      </p:sp>
      <p:sp>
        <p:nvSpPr>
          <p:cNvPr id="34" name="Oval 33">
            <a:extLst>
              <a:ext uri="{FF2B5EF4-FFF2-40B4-BE49-F238E27FC236}">
                <a16:creationId xmlns:a16="http://schemas.microsoft.com/office/drawing/2014/main" id="{E17ADF89-141F-5F40-AC52-5AC2466754E0}"/>
              </a:ext>
            </a:extLst>
          </p:cNvPr>
          <p:cNvSpPr/>
          <p:nvPr/>
        </p:nvSpPr>
        <p:spPr>
          <a:xfrm>
            <a:off x="587388"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6E3892AE-5BCC-8243-808C-2D3F82377D39}"/>
              </a:ext>
            </a:extLst>
          </p:cNvPr>
          <p:cNvSpPr/>
          <p:nvPr/>
        </p:nvSpPr>
        <p:spPr>
          <a:xfrm>
            <a:off x="1789116"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2EC06FA3-5DEB-CD4E-B6D9-513B0EA6438C}"/>
              </a:ext>
            </a:extLst>
          </p:cNvPr>
          <p:cNvSpPr/>
          <p:nvPr/>
        </p:nvSpPr>
        <p:spPr>
          <a:xfrm>
            <a:off x="2990844"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1788B9E6-0627-0048-999E-67E6A9E621FA}"/>
              </a:ext>
            </a:extLst>
          </p:cNvPr>
          <p:cNvSpPr/>
          <p:nvPr/>
        </p:nvSpPr>
        <p:spPr>
          <a:xfrm>
            <a:off x="4192572"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feld 37">
            <a:extLst>
              <a:ext uri="{FF2B5EF4-FFF2-40B4-BE49-F238E27FC236}">
                <a16:creationId xmlns:a16="http://schemas.microsoft.com/office/drawing/2014/main" id="{05A56CD4-6BAD-9A41-A0A1-6B126FDB792A}"/>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39" name="Textfeld 38">
            <a:extLst>
              <a:ext uri="{FF2B5EF4-FFF2-40B4-BE49-F238E27FC236}">
                <a16:creationId xmlns:a16="http://schemas.microsoft.com/office/drawing/2014/main" id="{1C3167E5-2463-424E-A44E-70A38642A494}"/>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40" name="Textfeld 39">
            <a:extLst>
              <a:ext uri="{FF2B5EF4-FFF2-40B4-BE49-F238E27FC236}">
                <a16:creationId xmlns:a16="http://schemas.microsoft.com/office/drawing/2014/main" id="{D5C0A94F-81E1-F245-AF35-3E1E6B89468C}"/>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41" name="Textfeld 40">
            <a:extLst>
              <a:ext uri="{FF2B5EF4-FFF2-40B4-BE49-F238E27FC236}">
                <a16:creationId xmlns:a16="http://schemas.microsoft.com/office/drawing/2014/main" id="{571B3096-5320-5340-AA6A-A022C479A6C0}"/>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graphicFrame>
        <p:nvGraphicFramePr>
          <p:cNvPr id="42" name="Inhaltsplatzhalter 3">
            <a:extLst>
              <a:ext uri="{FF2B5EF4-FFF2-40B4-BE49-F238E27FC236}">
                <a16:creationId xmlns:a16="http://schemas.microsoft.com/office/drawing/2014/main" id="{D4AFB525-821A-3645-B0E0-C80BD7D6FB99}"/>
              </a:ext>
            </a:extLst>
          </p:cNvPr>
          <p:cNvGraphicFramePr>
            <a:graphicFrameLocks/>
          </p:cNvGraphicFramePr>
          <p:nvPr>
            <p:extLst>
              <p:ext uri="{D42A27DB-BD31-4B8C-83A1-F6EECF244321}">
                <p14:modId xmlns:p14="http://schemas.microsoft.com/office/powerpoint/2010/main" val="1744213096"/>
              </p:ext>
            </p:extLst>
          </p:nvPr>
        </p:nvGraphicFramePr>
        <p:xfrm>
          <a:off x="3459388" y="1545879"/>
          <a:ext cx="107531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Dreieck 14">
            <a:extLst>
              <a:ext uri="{FF2B5EF4-FFF2-40B4-BE49-F238E27FC236}">
                <a16:creationId xmlns:a16="http://schemas.microsoft.com/office/drawing/2014/main" id="{82D7FB48-360A-574B-BD71-B1F7C6D5D429}"/>
              </a:ext>
            </a:extLst>
          </p:cNvPr>
          <p:cNvSpPr/>
          <p:nvPr/>
        </p:nvSpPr>
        <p:spPr>
          <a:xfrm>
            <a:off x="587388" y="3789040"/>
            <a:ext cx="46805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90381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Inhaltsplatzhalter 3">
            <a:extLst>
              <a:ext uri="{FF2B5EF4-FFF2-40B4-BE49-F238E27FC236}">
                <a16:creationId xmlns:a16="http://schemas.microsoft.com/office/drawing/2014/main" id="{3F681203-BBBF-5B47-B897-61D35F49D81F}"/>
              </a:ext>
            </a:extLst>
          </p:cNvPr>
          <p:cNvGraphicFramePr>
            <a:graphicFrameLocks/>
          </p:cNvGraphicFramePr>
          <p:nvPr>
            <p:extLst>
              <p:ext uri="{D42A27DB-BD31-4B8C-83A1-F6EECF244321}">
                <p14:modId xmlns:p14="http://schemas.microsoft.com/office/powerpoint/2010/main" val="2763984230"/>
              </p:ext>
            </p:extLst>
          </p:nvPr>
        </p:nvGraphicFramePr>
        <p:xfrm>
          <a:off x="3459388" y="1545879"/>
          <a:ext cx="1075319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ing 18">
            <a:extLst>
              <a:ext uri="{FF2B5EF4-FFF2-40B4-BE49-F238E27FC236}">
                <a16:creationId xmlns:a16="http://schemas.microsoft.com/office/drawing/2014/main" id="{DDAA5646-BB70-104A-8740-EEAB7B3F712E}"/>
              </a:ext>
            </a:extLst>
          </p:cNvPr>
          <p:cNvSpPr/>
          <p:nvPr/>
        </p:nvSpPr>
        <p:spPr>
          <a:xfrm>
            <a:off x="695328" y="2348880"/>
            <a:ext cx="4603100" cy="4104456"/>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OUTLOOK</a:t>
            </a:r>
          </a:p>
        </p:txBody>
      </p:sp>
      <p:sp>
        <p:nvSpPr>
          <p:cNvPr id="6" name="Inhaltsplatzhalter 5">
            <a:extLst>
              <a:ext uri="{FF2B5EF4-FFF2-40B4-BE49-F238E27FC236}">
                <a16:creationId xmlns:a16="http://schemas.microsoft.com/office/drawing/2014/main" id="{4084D8F5-9711-5D4D-B166-18F422F3691A}"/>
              </a:ext>
            </a:extLst>
          </p:cNvPr>
          <p:cNvSpPr>
            <a:spLocks noGrp="1"/>
          </p:cNvSpPr>
          <p:nvPr>
            <p:ph idx="1"/>
          </p:nvPr>
        </p:nvSpPr>
        <p:spPr/>
        <p:txBody>
          <a:bodyPr/>
          <a:lstStyle/>
          <a:p>
            <a:pPr marL="0" indent="0">
              <a:buNone/>
            </a:pPr>
            <a:r>
              <a:rPr lang="en-AU" b="1" dirty="0"/>
              <a:t>Disciplines</a:t>
            </a:r>
          </a:p>
          <a:p>
            <a:endParaRPr lang="en-AU" dirty="0"/>
          </a:p>
        </p:txBody>
      </p:sp>
      <p:sp>
        <p:nvSpPr>
          <p:cNvPr id="20" name="Textfeld 19">
            <a:extLst>
              <a:ext uri="{FF2B5EF4-FFF2-40B4-BE49-F238E27FC236}">
                <a16:creationId xmlns:a16="http://schemas.microsoft.com/office/drawing/2014/main" id="{438B2A9E-9302-8D46-95AE-78D101F60752}"/>
              </a:ext>
            </a:extLst>
          </p:cNvPr>
          <p:cNvSpPr txBox="1"/>
          <p:nvPr/>
        </p:nvSpPr>
        <p:spPr>
          <a:xfrm>
            <a:off x="145823" y="2339588"/>
            <a:ext cx="1794198" cy="369332"/>
          </a:xfrm>
          <a:prstGeom prst="rect">
            <a:avLst/>
          </a:prstGeom>
          <a:noFill/>
        </p:spPr>
        <p:txBody>
          <a:bodyPr wrap="square" rtlCol="0">
            <a:spAutoFit/>
          </a:bodyPr>
          <a:lstStyle/>
          <a:p>
            <a:r>
              <a:rPr lang="en-AU" i="1" dirty="0">
                <a:solidFill>
                  <a:schemeClr val="tx2"/>
                </a:solidFill>
              </a:rPr>
              <a:t>Communication</a:t>
            </a:r>
          </a:p>
        </p:txBody>
      </p:sp>
      <p:sp>
        <p:nvSpPr>
          <p:cNvPr id="34" name="Oval 33">
            <a:extLst>
              <a:ext uri="{FF2B5EF4-FFF2-40B4-BE49-F238E27FC236}">
                <a16:creationId xmlns:a16="http://schemas.microsoft.com/office/drawing/2014/main" id="{E17ADF89-141F-5F40-AC52-5AC2466754E0}"/>
              </a:ext>
            </a:extLst>
          </p:cNvPr>
          <p:cNvSpPr/>
          <p:nvPr/>
        </p:nvSpPr>
        <p:spPr>
          <a:xfrm>
            <a:off x="587388"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6E3892AE-5BCC-8243-808C-2D3F82377D39}"/>
              </a:ext>
            </a:extLst>
          </p:cNvPr>
          <p:cNvSpPr/>
          <p:nvPr/>
        </p:nvSpPr>
        <p:spPr>
          <a:xfrm>
            <a:off x="1789116"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2EC06FA3-5DEB-CD4E-B6D9-513B0EA6438C}"/>
              </a:ext>
            </a:extLst>
          </p:cNvPr>
          <p:cNvSpPr/>
          <p:nvPr/>
        </p:nvSpPr>
        <p:spPr>
          <a:xfrm>
            <a:off x="2990844"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1788B9E6-0627-0048-999E-67E6A9E621FA}"/>
              </a:ext>
            </a:extLst>
          </p:cNvPr>
          <p:cNvSpPr/>
          <p:nvPr/>
        </p:nvSpPr>
        <p:spPr>
          <a:xfrm>
            <a:off x="4192572" y="5550100"/>
            <a:ext cx="1224136" cy="1152128"/>
          </a:xfrm>
          <a:prstGeom prst="ellipse">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feld 37">
            <a:extLst>
              <a:ext uri="{FF2B5EF4-FFF2-40B4-BE49-F238E27FC236}">
                <a16:creationId xmlns:a16="http://schemas.microsoft.com/office/drawing/2014/main" id="{05A56CD4-6BAD-9A41-A0A1-6B126FDB792A}"/>
              </a:ext>
            </a:extLst>
          </p:cNvPr>
          <p:cNvSpPr txBox="1"/>
          <p:nvPr/>
        </p:nvSpPr>
        <p:spPr>
          <a:xfrm>
            <a:off x="533382" y="5915750"/>
            <a:ext cx="1584176" cy="369332"/>
          </a:xfrm>
          <a:prstGeom prst="rect">
            <a:avLst/>
          </a:prstGeom>
          <a:noFill/>
        </p:spPr>
        <p:txBody>
          <a:bodyPr wrap="square" rtlCol="0">
            <a:spAutoFit/>
          </a:bodyPr>
          <a:lstStyle/>
          <a:p>
            <a:r>
              <a:rPr lang="en-AU" dirty="0"/>
              <a:t>Discipline 1</a:t>
            </a:r>
          </a:p>
        </p:txBody>
      </p:sp>
      <p:sp>
        <p:nvSpPr>
          <p:cNvPr id="39" name="Textfeld 38">
            <a:extLst>
              <a:ext uri="{FF2B5EF4-FFF2-40B4-BE49-F238E27FC236}">
                <a16:creationId xmlns:a16="http://schemas.microsoft.com/office/drawing/2014/main" id="{1C3167E5-2463-424E-A44E-70A38642A494}"/>
              </a:ext>
            </a:extLst>
          </p:cNvPr>
          <p:cNvSpPr txBox="1"/>
          <p:nvPr/>
        </p:nvSpPr>
        <p:spPr>
          <a:xfrm>
            <a:off x="1771840" y="5915750"/>
            <a:ext cx="1584176" cy="369332"/>
          </a:xfrm>
          <a:prstGeom prst="rect">
            <a:avLst/>
          </a:prstGeom>
          <a:noFill/>
        </p:spPr>
        <p:txBody>
          <a:bodyPr wrap="square" rtlCol="0">
            <a:spAutoFit/>
          </a:bodyPr>
          <a:lstStyle/>
          <a:p>
            <a:r>
              <a:rPr lang="en-AU" dirty="0"/>
              <a:t>Discipline 2</a:t>
            </a:r>
          </a:p>
        </p:txBody>
      </p:sp>
      <p:sp>
        <p:nvSpPr>
          <p:cNvPr id="40" name="Textfeld 39">
            <a:extLst>
              <a:ext uri="{FF2B5EF4-FFF2-40B4-BE49-F238E27FC236}">
                <a16:creationId xmlns:a16="http://schemas.microsoft.com/office/drawing/2014/main" id="{D5C0A94F-81E1-F245-AF35-3E1E6B89468C}"/>
              </a:ext>
            </a:extLst>
          </p:cNvPr>
          <p:cNvSpPr txBox="1"/>
          <p:nvPr/>
        </p:nvSpPr>
        <p:spPr>
          <a:xfrm>
            <a:off x="3010298" y="5915750"/>
            <a:ext cx="1584176" cy="369332"/>
          </a:xfrm>
          <a:prstGeom prst="rect">
            <a:avLst/>
          </a:prstGeom>
          <a:noFill/>
        </p:spPr>
        <p:txBody>
          <a:bodyPr wrap="square" rtlCol="0">
            <a:spAutoFit/>
          </a:bodyPr>
          <a:lstStyle/>
          <a:p>
            <a:r>
              <a:rPr lang="en-AU" dirty="0"/>
              <a:t>Discipline 3</a:t>
            </a:r>
          </a:p>
        </p:txBody>
      </p:sp>
      <p:sp>
        <p:nvSpPr>
          <p:cNvPr id="41" name="Textfeld 40">
            <a:extLst>
              <a:ext uri="{FF2B5EF4-FFF2-40B4-BE49-F238E27FC236}">
                <a16:creationId xmlns:a16="http://schemas.microsoft.com/office/drawing/2014/main" id="{571B3096-5320-5340-AA6A-A022C479A6C0}"/>
              </a:ext>
            </a:extLst>
          </p:cNvPr>
          <p:cNvSpPr txBox="1"/>
          <p:nvPr/>
        </p:nvSpPr>
        <p:spPr>
          <a:xfrm>
            <a:off x="4248756" y="5915750"/>
            <a:ext cx="1584176" cy="369332"/>
          </a:xfrm>
          <a:prstGeom prst="rect">
            <a:avLst/>
          </a:prstGeom>
          <a:noFill/>
        </p:spPr>
        <p:txBody>
          <a:bodyPr wrap="square" rtlCol="0">
            <a:spAutoFit/>
          </a:bodyPr>
          <a:lstStyle/>
          <a:p>
            <a:r>
              <a:rPr lang="en-AU" dirty="0"/>
              <a:t>Discipline x</a:t>
            </a:r>
          </a:p>
        </p:txBody>
      </p:sp>
      <p:sp>
        <p:nvSpPr>
          <p:cNvPr id="21" name="Textfeld 20">
            <a:extLst>
              <a:ext uri="{FF2B5EF4-FFF2-40B4-BE49-F238E27FC236}">
                <a16:creationId xmlns:a16="http://schemas.microsoft.com/office/drawing/2014/main" id="{5A0E02B2-659A-E948-86B0-E5A815E8CFDA}"/>
              </a:ext>
            </a:extLst>
          </p:cNvPr>
          <p:cNvSpPr txBox="1"/>
          <p:nvPr/>
        </p:nvSpPr>
        <p:spPr>
          <a:xfrm>
            <a:off x="6095999" y="1916832"/>
            <a:ext cx="5950177" cy="2800767"/>
          </a:xfrm>
          <a:prstGeom prst="rect">
            <a:avLst/>
          </a:prstGeom>
          <a:noFill/>
        </p:spPr>
        <p:txBody>
          <a:bodyPr wrap="square" rtlCol="0">
            <a:spAutoFit/>
          </a:bodyPr>
          <a:lstStyle/>
          <a:p>
            <a:r>
              <a:rPr lang="en-AU" sz="2200" dirty="0">
                <a:latin typeface="Verdana" panose="020B0604030504040204" pitchFamily="34" charset="0"/>
                <a:ea typeface="Verdana" panose="020B0604030504040204" pitchFamily="34" charset="0"/>
                <a:cs typeface="Verdana" panose="020B0604030504040204" pitchFamily="34" charset="0"/>
              </a:rPr>
              <a:t>Episode 2.02: Science Communication / Risk Communication</a:t>
            </a:r>
          </a:p>
          <a:p>
            <a:endParaRPr lang="en-AU" sz="2200" dirty="0">
              <a:latin typeface="Verdana" panose="020B0604030504040204" pitchFamily="34" charset="0"/>
              <a:ea typeface="Verdana" panose="020B0604030504040204" pitchFamily="34" charset="0"/>
              <a:cs typeface="Verdana" panose="020B0604030504040204" pitchFamily="34" charset="0"/>
            </a:endParaRPr>
          </a:p>
          <a:p>
            <a:r>
              <a:rPr lang="en-AU" sz="2200" dirty="0">
                <a:latin typeface="Verdana" panose="020B0604030504040204" pitchFamily="34" charset="0"/>
                <a:ea typeface="Verdana" panose="020B0604030504040204" pitchFamily="34" charset="0"/>
                <a:cs typeface="Verdana" panose="020B0604030504040204" pitchFamily="34" charset="0"/>
              </a:rPr>
              <a:t>Episode 2.03: Sustainability studies &amp; Environmental Communication</a:t>
            </a:r>
          </a:p>
          <a:p>
            <a:endParaRPr lang="en-AU" sz="2200" dirty="0">
              <a:latin typeface="Verdana" panose="020B0604030504040204" pitchFamily="34" charset="0"/>
              <a:ea typeface="Verdana" panose="020B0604030504040204" pitchFamily="34" charset="0"/>
              <a:cs typeface="Verdana" panose="020B0604030504040204" pitchFamily="34" charset="0"/>
            </a:endParaRPr>
          </a:p>
          <a:p>
            <a:r>
              <a:rPr lang="en-AU" sz="2200" dirty="0">
                <a:latin typeface="Verdana" panose="020B0604030504040204" pitchFamily="34" charset="0"/>
                <a:ea typeface="Verdana" panose="020B0604030504040204" pitchFamily="34" charset="0"/>
                <a:cs typeface="Verdana" panose="020B0604030504040204" pitchFamily="34" charset="0"/>
              </a:rPr>
              <a:t>Episode 2.04: CSR / CSR Communication</a:t>
            </a:r>
          </a:p>
        </p:txBody>
      </p:sp>
      <p:sp>
        <p:nvSpPr>
          <p:cNvPr id="15" name="Dreieck 14">
            <a:extLst>
              <a:ext uri="{FF2B5EF4-FFF2-40B4-BE49-F238E27FC236}">
                <a16:creationId xmlns:a16="http://schemas.microsoft.com/office/drawing/2014/main" id="{C64ED6C9-52D7-4544-B0F1-F5D2B321E1D7}"/>
              </a:ext>
            </a:extLst>
          </p:cNvPr>
          <p:cNvSpPr/>
          <p:nvPr/>
        </p:nvSpPr>
        <p:spPr>
          <a:xfrm>
            <a:off x="587388" y="3789040"/>
            <a:ext cx="468052"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9606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GB" dirty="0" smtClean="0">
                <a:solidFill>
                  <a:schemeClr val="bg1"/>
                </a:solidFill>
              </a:rPr>
              <a:t>Reflection</a:t>
            </a:r>
            <a:endParaRPr lang="en-GB" dirty="0">
              <a:solidFill>
                <a:schemeClr val="bg1"/>
              </a:solidFill>
            </a:endParaRP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457200" indent="-457200">
              <a:lnSpc>
                <a:spcPct val="90000"/>
              </a:lnSpc>
              <a:buFont typeface="+mj-lt"/>
              <a:buAutoNum type="arabicPeriod"/>
            </a:pPr>
            <a:r>
              <a:rPr lang="en-GB" dirty="0" smtClean="0"/>
              <a:t>Try to identify sustainability communication in your cultural, social, political and media context:</a:t>
            </a:r>
          </a:p>
          <a:p>
            <a:pPr lvl="1" indent="-342900">
              <a:lnSpc>
                <a:spcPct val="90000"/>
              </a:lnSpc>
              <a:buFont typeface="Courier New" panose="02070309020205020404" pitchFamily="49" charset="0"/>
              <a:buChar char="o"/>
            </a:pPr>
            <a:r>
              <a:rPr lang="en-GB" dirty="0" smtClean="0"/>
              <a:t>Where is sustainability explicitly communicated? </a:t>
            </a:r>
          </a:p>
          <a:p>
            <a:pPr lvl="1" indent="-342900">
              <a:lnSpc>
                <a:spcPct val="90000"/>
              </a:lnSpc>
              <a:buFont typeface="Courier New" panose="02070309020205020404" pitchFamily="49" charset="0"/>
              <a:buChar char="o"/>
            </a:pPr>
            <a:r>
              <a:rPr lang="en-GB" dirty="0" smtClean="0"/>
              <a:t>Where is sustainability used as „label“?</a:t>
            </a:r>
          </a:p>
          <a:p>
            <a:pPr lvl="1" indent="-342900">
              <a:lnSpc>
                <a:spcPct val="90000"/>
              </a:lnSpc>
              <a:buFont typeface="Courier New" panose="02070309020205020404" pitchFamily="49" charset="0"/>
              <a:buChar char="o"/>
            </a:pPr>
            <a:r>
              <a:rPr lang="en-GB" dirty="0" smtClean="0"/>
              <a:t>Doe you talk about „sustainability“ with your family / friends? If so, related to which issues?</a:t>
            </a:r>
          </a:p>
          <a:p>
            <a:pPr lvl="1" indent="-342900">
              <a:lnSpc>
                <a:spcPct val="90000"/>
              </a:lnSpc>
              <a:buFont typeface="Courier New" panose="02070309020205020404" pitchFamily="49" charset="0"/>
              <a:buChar char="o"/>
            </a:pPr>
            <a:endParaRPr lang="en-GB" dirty="0" smtClean="0"/>
          </a:p>
          <a:p>
            <a:pPr marL="457200" indent="-457200">
              <a:lnSpc>
                <a:spcPct val="90000"/>
              </a:lnSpc>
              <a:buFont typeface="+mj-lt"/>
              <a:buAutoNum type="arabicPeriod"/>
            </a:pPr>
            <a:r>
              <a:rPr lang="en-GB" dirty="0" smtClean="0"/>
              <a:t>Make yourself familiar with the SDGS:</a:t>
            </a:r>
          </a:p>
          <a:p>
            <a:pPr lvl="1">
              <a:lnSpc>
                <a:spcPct val="90000"/>
              </a:lnSpc>
              <a:buFont typeface="Courier New" panose="02070309020205020404" pitchFamily="49" charset="0"/>
              <a:buChar char="o"/>
            </a:pPr>
            <a:r>
              <a:rPr lang="en-GB" dirty="0" smtClean="0"/>
              <a:t>Why isn‘t there a goal for communication?</a:t>
            </a:r>
          </a:p>
          <a:p>
            <a:pPr lvl="1">
              <a:lnSpc>
                <a:spcPct val="90000"/>
              </a:lnSpc>
              <a:buFont typeface="Courier New" panose="02070309020205020404" pitchFamily="49" charset="0"/>
              <a:buChar char="o"/>
            </a:pPr>
            <a:r>
              <a:rPr lang="en-GB" dirty="0" smtClean="0"/>
              <a:t>If you would be involved in creating SDG #18, what would it be about?</a:t>
            </a:r>
          </a:p>
          <a:p>
            <a:pPr lvl="1">
              <a:lnSpc>
                <a:spcPct val="90000"/>
              </a:lnSpc>
              <a:buFont typeface="Courier New" panose="02070309020205020404" pitchFamily="49" charset="0"/>
              <a:buChar char="o"/>
            </a:pPr>
            <a:r>
              <a:rPr lang="en-GB" dirty="0" smtClean="0"/>
              <a:t>How could communication be captured?</a:t>
            </a:r>
          </a:p>
          <a:p>
            <a:pPr marL="457200" indent="-457200">
              <a:lnSpc>
                <a:spcPct val="90000"/>
              </a:lnSpc>
              <a:buFont typeface="+mj-lt"/>
              <a:buAutoNum type="arabicPeriod"/>
            </a:pPr>
            <a:endParaRPr lang="en-GB" dirty="0" smtClean="0"/>
          </a:p>
          <a:p>
            <a:pPr marL="457200" indent="-457200">
              <a:lnSpc>
                <a:spcPct val="90000"/>
              </a:lnSpc>
              <a:buFont typeface="+mj-lt"/>
              <a:buAutoNum type="arabicPeriod"/>
            </a:pPr>
            <a:r>
              <a:rPr lang="en-GB" dirty="0" smtClean="0"/>
              <a:t>Evaluate the SDGs related to their potential to be used for/in communication. </a:t>
            </a:r>
            <a:endParaRPr lang="en-GB" dirty="0"/>
          </a:p>
        </p:txBody>
      </p:sp>
    </p:spTree>
    <p:extLst>
      <p:ext uri="{BB962C8B-B14F-4D97-AF65-F5344CB8AC3E}">
        <p14:creationId xmlns:p14="http://schemas.microsoft.com/office/powerpoint/2010/main" val="370941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GB" dirty="0" smtClean="0">
                <a:solidFill>
                  <a:schemeClr val="bg1"/>
                </a:solidFill>
              </a:rPr>
              <a:t>Overview</a:t>
            </a:r>
            <a:endParaRPr lang="en-GB" dirty="0">
              <a:solidFill>
                <a:schemeClr val="bg1"/>
              </a:solidFill>
            </a:endParaRPr>
          </a:p>
        </p:txBody>
      </p:sp>
      <p:sp>
        <p:nvSpPr>
          <p:cNvPr id="26627" name="Rectangle 4"/>
          <p:cNvSpPr>
            <a:spLocks noGrp="1" noChangeArrowheads="1"/>
          </p:cNvSpPr>
          <p:nvPr>
            <p:ph type="body" idx="1"/>
          </p:nvPr>
        </p:nvSpPr>
        <p:spPr>
          <a:xfrm>
            <a:off x="1199455" y="1617682"/>
            <a:ext cx="10753195" cy="4525963"/>
          </a:xfrm>
        </p:spPr>
        <p:txBody>
          <a:bodyPr>
            <a:normAutofit fontScale="92500" lnSpcReduction="10000"/>
          </a:bodyPr>
          <a:lstStyle/>
          <a:p>
            <a:pPr marL="457200" indent="-457200">
              <a:spcBef>
                <a:spcPts val="1200"/>
              </a:spcBef>
              <a:buAutoNum type="alphaUcPeriod"/>
            </a:pPr>
            <a:r>
              <a:rPr lang="en-GB" dirty="0" smtClean="0"/>
              <a:t>Current developments </a:t>
            </a:r>
          </a:p>
          <a:p>
            <a:pPr marL="857250" lvl="1" indent="-457200">
              <a:spcBef>
                <a:spcPts val="1200"/>
              </a:spcBef>
              <a:buFont typeface="Arial" panose="020B0604020202020204" pitchFamily="34" charset="0"/>
              <a:buChar char="•"/>
            </a:pPr>
            <a:r>
              <a:rPr lang="en-GB" dirty="0" smtClean="0"/>
              <a:t>Crises</a:t>
            </a:r>
          </a:p>
          <a:p>
            <a:pPr marL="857250" lvl="1" indent="-457200">
              <a:spcBef>
                <a:spcPts val="1200"/>
              </a:spcBef>
              <a:buFont typeface="Arial" panose="020B0604020202020204" pitchFamily="34" charset="0"/>
              <a:buChar char="•"/>
            </a:pPr>
            <a:r>
              <a:rPr lang="en-GB" dirty="0" smtClean="0"/>
              <a:t>Inter- / transdisciplinary responses needed</a:t>
            </a:r>
          </a:p>
          <a:p>
            <a:pPr marL="0" indent="0">
              <a:spcBef>
                <a:spcPts val="1200"/>
              </a:spcBef>
              <a:buNone/>
            </a:pPr>
            <a:r>
              <a:rPr lang="en-GB" dirty="0" smtClean="0"/>
              <a:t>B. Where is Sustainability communicated?</a:t>
            </a:r>
          </a:p>
          <a:p>
            <a:pPr lvl="1">
              <a:spcBef>
                <a:spcPts val="1200"/>
              </a:spcBef>
              <a:buFont typeface="Arial" panose="020B0604020202020204" pitchFamily="34" charset="0"/>
              <a:buChar char="•"/>
            </a:pPr>
            <a:r>
              <a:rPr lang="en-GB" dirty="0" smtClean="0"/>
              <a:t>Political Communication</a:t>
            </a:r>
          </a:p>
          <a:p>
            <a:pPr lvl="1">
              <a:spcBef>
                <a:spcPts val="1200"/>
              </a:spcBef>
              <a:buFont typeface="Arial" panose="020B0604020202020204" pitchFamily="34" charset="0"/>
              <a:buChar char="•"/>
            </a:pPr>
            <a:r>
              <a:rPr lang="en-GB" dirty="0" smtClean="0"/>
              <a:t>Corporate Communication</a:t>
            </a:r>
          </a:p>
          <a:p>
            <a:pPr lvl="1">
              <a:spcBef>
                <a:spcPts val="1200"/>
              </a:spcBef>
              <a:buFont typeface="Arial" panose="020B0604020202020204" pitchFamily="34" charset="0"/>
              <a:buChar char="•"/>
            </a:pPr>
            <a:r>
              <a:rPr lang="en-GB" dirty="0" smtClean="0"/>
              <a:t>Individual Communicators (sustainability influencers)</a:t>
            </a:r>
          </a:p>
          <a:p>
            <a:pPr marL="0" indent="0">
              <a:spcBef>
                <a:spcPts val="1200"/>
              </a:spcBef>
              <a:buNone/>
            </a:pPr>
            <a:r>
              <a:rPr lang="en-GB" dirty="0" smtClean="0"/>
              <a:t>C. Communication phenomena on three levels:</a:t>
            </a:r>
          </a:p>
          <a:p>
            <a:pPr lvl="1">
              <a:spcBef>
                <a:spcPts val="1200"/>
              </a:spcBef>
              <a:buFont typeface="Arial" panose="020B0604020202020204" pitchFamily="34" charset="0"/>
              <a:buChar char="•"/>
            </a:pPr>
            <a:r>
              <a:rPr lang="en-GB" dirty="0" smtClean="0"/>
              <a:t>Macro level</a:t>
            </a:r>
          </a:p>
          <a:p>
            <a:pPr lvl="1">
              <a:spcBef>
                <a:spcPts val="1200"/>
              </a:spcBef>
              <a:buFont typeface="Arial" panose="020B0604020202020204" pitchFamily="34" charset="0"/>
              <a:buChar char="•"/>
            </a:pPr>
            <a:r>
              <a:rPr lang="en-GB" dirty="0" smtClean="0"/>
              <a:t>Meso level</a:t>
            </a:r>
          </a:p>
          <a:p>
            <a:pPr lvl="1">
              <a:spcBef>
                <a:spcPts val="1200"/>
              </a:spcBef>
              <a:buFont typeface="Arial" panose="020B0604020202020204" pitchFamily="34" charset="0"/>
              <a:buChar char="•"/>
            </a:pPr>
            <a:r>
              <a:rPr lang="en-GB" dirty="0" smtClean="0"/>
              <a:t>Micro level</a:t>
            </a:r>
            <a:endParaRPr lang="en-GB" dirty="0"/>
          </a:p>
        </p:txBody>
      </p:sp>
    </p:spTree>
    <p:extLst>
      <p:ext uri="{BB962C8B-B14F-4D97-AF65-F5344CB8AC3E}">
        <p14:creationId xmlns:p14="http://schemas.microsoft.com/office/powerpoint/2010/main" val="3177701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9" name="Textfeld 8">
            <a:extLst>
              <a:ext uri="{FF2B5EF4-FFF2-40B4-BE49-F238E27FC236}">
                <a16:creationId xmlns:a16="http://schemas.microsoft.com/office/drawing/2014/main" id="{5F950ABC-BBDA-E341-AD21-2112D12E8118}"/>
              </a:ext>
            </a:extLst>
          </p:cNvPr>
          <p:cNvSpPr txBox="1"/>
          <p:nvPr/>
        </p:nvSpPr>
        <p:spPr>
          <a:xfrm rot="16200000">
            <a:off x="-1187259" y="4321074"/>
            <a:ext cx="4443589" cy="246221"/>
          </a:xfrm>
          <a:prstGeom prst="rect">
            <a:avLst/>
          </a:prstGeom>
          <a:noFill/>
        </p:spPr>
        <p:txBody>
          <a:bodyPr wrap="square" rtlCol="0">
            <a:spAutoFit/>
          </a:bodyPr>
          <a:lstStyle/>
          <a:p>
            <a:r>
              <a:rPr lang="en-AU" sz="1000" dirty="0"/>
              <a:t>Source: </a:t>
            </a:r>
            <a:r>
              <a:rPr lang="en-AU" sz="1000" dirty="0" smtClean="0"/>
              <a:t>Photo by Milo Miloezger on Unsplash</a:t>
            </a:r>
            <a:endParaRPr lang="en-AU" sz="1000" dirty="0"/>
          </a:p>
        </p:txBody>
      </p:sp>
      <p:pic>
        <p:nvPicPr>
          <p:cNvPr id="4" name="Grafik 3"/>
          <p:cNvPicPr>
            <a:picLocks noChangeAspect="1"/>
          </p:cNvPicPr>
          <p:nvPr/>
        </p:nvPicPr>
        <p:blipFill>
          <a:blip r:embed="rId3"/>
          <a:stretch>
            <a:fillRect/>
          </a:stretch>
        </p:blipFill>
        <p:spPr>
          <a:xfrm>
            <a:off x="1151139" y="1310969"/>
            <a:ext cx="8081794" cy="5355010"/>
          </a:xfrm>
          <a:prstGeom prst="rect">
            <a:avLst/>
          </a:prstGeom>
        </p:spPr>
      </p:pic>
    </p:spTree>
    <p:extLst>
      <p:ext uri="{BB962C8B-B14F-4D97-AF65-F5344CB8AC3E}">
        <p14:creationId xmlns:p14="http://schemas.microsoft.com/office/powerpoint/2010/main" val="4357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9" name="Textfeld 8">
            <a:extLst>
              <a:ext uri="{FF2B5EF4-FFF2-40B4-BE49-F238E27FC236}">
                <a16:creationId xmlns:a16="http://schemas.microsoft.com/office/drawing/2014/main" id="{5F950ABC-BBDA-E341-AD21-2112D12E8118}"/>
              </a:ext>
            </a:extLst>
          </p:cNvPr>
          <p:cNvSpPr txBox="1"/>
          <p:nvPr/>
        </p:nvSpPr>
        <p:spPr>
          <a:xfrm rot="16200000">
            <a:off x="-1171951" y="3921005"/>
            <a:ext cx="4443589" cy="246221"/>
          </a:xfrm>
          <a:prstGeom prst="rect">
            <a:avLst/>
          </a:prstGeom>
          <a:noFill/>
        </p:spPr>
        <p:txBody>
          <a:bodyPr wrap="square" rtlCol="0">
            <a:spAutoFit/>
          </a:bodyPr>
          <a:lstStyle/>
          <a:p>
            <a:r>
              <a:rPr lang="en-AU" sz="1000" dirty="0"/>
              <a:t>Source: </a:t>
            </a:r>
            <a:r>
              <a:rPr lang="en-AU" sz="1000" dirty="0" smtClean="0"/>
              <a:t>Photo by Matt Howard on Unsplash</a:t>
            </a:r>
            <a:endParaRPr lang="en-AU" sz="1000" dirty="0"/>
          </a:p>
        </p:txBody>
      </p:sp>
      <p:pic>
        <p:nvPicPr>
          <p:cNvPr id="3" name="Grafik 2"/>
          <p:cNvPicPr>
            <a:picLocks noChangeAspect="1"/>
          </p:cNvPicPr>
          <p:nvPr/>
        </p:nvPicPr>
        <p:blipFill>
          <a:blip r:embed="rId3"/>
          <a:stretch>
            <a:fillRect/>
          </a:stretch>
        </p:blipFill>
        <p:spPr>
          <a:xfrm>
            <a:off x="1199456" y="1412776"/>
            <a:ext cx="8622507" cy="4853134"/>
          </a:xfrm>
          <a:prstGeom prst="rect">
            <a:avLst/>
          </a:prstGeom>
        </p:spPr>
      </p:pic>
    </p:spTree>
    <p:extLst>
      <p:ext uri="{BB962C8B-B14F-4D97-AF65-F5344CB8AC3E}">
        <p14:creationId xmlns:p14="http://schemas.microsoft.com/office/powerpoint/2010/main" val="60198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9" name="Textfeld 8">
            <a:extLst>
              <a:ext uri="{FF2B5EF4-FFF2-40B4-BE49-F238E27FC236}">
                <a16:creationId xmlns:a16="http://schemas.microsoft.com/office/drawing/2014/main" id="{5F950ABC-BBDA-E341-AD21-2112D12E8118}"/>
              </a:ext>
            </a:extLst>
          </p:cNvPr>
          <p:cNvSpPr txBox="1"/>
          <p:nvPr/>
        </p:nvSpPr>
        <p:spPr>
          <a:xfrm rot="16200000">
            <a:off x="-1178945" y="4087524"/>
            <a:ext cx="4443589" cy="246221"/>
          </a:xfrm>
          <a:prstGeom prst="rect">
            <a:avLst/>
          </a:prstGeom>
          <a:noFill/>
        </p:spPr>
        <p:txBody>
          <a:bodyPr wrap="square" rtlCol="0">
            <a:spAutoFit/>
          </a:bodyPr>
          <a:lstStyle/>
          <a:p>
            <a:r>
              <a:rPr lang="en-AU" sz="1000" dirty="0"/>
              <a:t>Source: </a:t>
            </a:r>
            <a:r>
              <a:rPr lang="en-AU" sz="1000" dirty="0" smtClean="0"/>
              <a:t>Photo by </a:t>
            </a:r>
            <a:r>
              <a:rPr lang="en-AU" sz="1000" dirty="0" err="1" smtClean="0"/>
              <a:t>isafmedia</a:t>
            </a:r>
            <a:r>
              <a:rPr lang="en-AU" sz="1000" dirty="0" smtClean="0"/>
              <a:t> on </a:t>
            </a:r>
            <a:r>
              <a:rPr lang="en-AU" sz="1000" dirty="0" err="1" smtClean="0"/>
              <a:t>flickr</a:t>
            </a:r>
            <a:r>
              <a:rPr lang="en-AU" sz="1000" dirty="0" smtClean="0"/>
              <a:t>, </a:t>
            </a:r>
            <a:r>
              <a:rPr lang="en-AU" sz="1000" dirty="0" err="1" smtClean="0"/>
              <a:t>Liicence</a:t>
            </a:r>
            <a:r>
              <a:rPr lang="en-AU" sz="1000" dirty="0" smtClean="0"/>
              <a:t>: CC-By-2.0</a:t>
            </a:r>
            <a:endParaRPr lang="en-AU" sz="1000" dirty="0"/>
          </a:p>
        </p:txBody>
      </p:sp>
      <p:pic>
        <p:nvPicPr>
          <p:cNvPr id="3" name="Grafik 2"/>
          <p:cNvPicPr>
            <a:picLocks noChangeAspect="1"/>
          </p:cNvPicPr>
          <p:nvPr/>
        </p:nvPicPr>
        <p:blipFill>
          <a:blip r:embed="rId3"/>
          <a:stretch>
            <a:fillRect/>
          </a:stretch>
        </p:blipFill>
        <p:spPr>
          <a:xfrm>
            <a:off x="1199456" y="1340768"/>
            <a:ext cx="9145016" cy="5117279"/>
          </a:xfrm>
          <a:prstGeom prst="rect">
            <a:avLst/>
          </a:prstGeom>
        </p:spPr>
      </p:pic>
    </p:spTree>
    <p:extLst>
      <p:ext uri="{BB962C8B-B14F-4D97-AF65-F5344CB8AC3E}">
        <p14:creationId xmlns:p14="http://schemas.microsoft.com/office/powerpoint/2010/main" val="1827247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97E43-DC23-B044-99E7-CB8B639DE916}"/>
              </a:ext>
            </a:extLst>
          </p:cNvPr>
          <p:cNvSpPr>
            <a:spLocks noGrp="1"/>
          </p:cNvSpPr>
          <p:nvPr>
            <p:ph type="title"/>
          </p:nvPr>
        </p:nvSpPr>
        <p:spPr/>
        <p:txBody>
          <a:bodyPr/>
          <a:lstStyle/>
          <a:p>
            <a:r>
              <a:rPr lang="en-AU" dirty="0"/>
              <a:t>A. Current developments</a:t>
            </a:r>
          </a:p>
        </p:txBody>
      </p:sp>
      <p:sp>
        <p:nvSpPr>
          <p:cNvPr id="9" name="Textfeld 8">
            <a:extLst>
              <a:ext uri="{FF2B5EF4-FFF2-40B4-BE49-F238E27FC236}">
                <a16:creationId xmlns:a16="http://schemas.microsoft.com/office/drawing/2014/main" id="{5F950ABC-BBDA-E341-AD21-2112D12E8118}"/>
              </a:ext>
            </a:extLst>
          </p:cNvPr>
          <p:cNvSpPr txBox="1"/>
          <p:nvPr/>
        </p:nvSpPr>
        <p:spPr>
          <a:xfrm rot="16200000">
            <a:off x="-1155360" y="3757645"/>
            <a:ext cx="4443589" cy="246221"/>
          </a:xfrm>
          <a:prstGeom prst="rect">
            <a:avLst/>
          </a:prstGeom>
          <a:noFill/>
        </p:spPr>
        <p:txBody>
          <a:bodyPr wrap="square" rtlCol="0">
            <a:spAutoFit/>
          </a:bodyPr>
          <a:lstStyle/>
          <a:p>
            <a:r>
              <a:rPr lang="en-AU" sz="1000" dirty="0"/>
              <a:t>Source: </a:t>
            </a:r>
            <a:r>
              <a:rPr lang="en-AU" sz="1000" dirty="0" smtClean="0"/>
              <a:t>Photo by Fusion Medical Animation on Unsplash</a:t>
            </a:r>
            <a:endParaRPr lang="en-AU" sz="1000" dirty="0"/>
          </a:p>
        </p:txBody>
      </p:sp>
      <p:pic>
        <p:nvPicPr>
          <p:cNvPr id="3" name="Grafik 2"/>
          <p:cNvPicPr>
            <a:picLocks noChangeAspect="1"/>
          </p:cNvPicPr>
          <p:nvPr/>
        </p:nvPicPr>
        <p:blipFill>
          <a:blip r:embed="rId3"/>
          <a:stretch>
            <a:fillRect/>
          </a:stretch>
        </p:blipFill>
        <p:spPr>
          <a:xfrm>
            <a:off x="1189545" y="1340768"/>
            <a:ext cx="8416008" cy="4734005"/>
          </a:xfrm>
          <a:prstGeom prst="rect">
            <a:avLst/>
          </a:prstGeom>
        </p:spPr>
      </p:pic>
    </p:spTree>
    <p:extLst>
      <p:ext uri="{BB962C8B-B14F-4D97-AF65-F5344CB8AC3E}">
        <p14:creationId xmlns:p14="http://schemas.microsoft.com/office/powerpoint/2010/main" val="423458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5BFEA-5509-6649-829F-450FAAFEEF77}"/>
              </a:ext>
            </a:extLst>
          </p:cNvPr>
          <p:cNvSpPr>
            <a:spLocks noGrp="1"/>
          </p:cNvSpPr>
          <p:nvPr>
            <p:ph type="title"/>
          </p:nvPr>
        </p:nvSpPr>
        <p:spPr/>
        <p:txBody>
          <a:bodyPr/>
          <a:lstStyle/>
          <a:p>
            <a:r>
              <a:rPr lang="en-AU" dirty="0"/>
              <a:t>A. Current developments</a:t>
            </a:r>
          </a:p>
        </p:txBody>
      </p:sp>
      <p:pic>
        <p:nvPicPr>
          <p:cNvPr id="6" name="Inhaltsplatzhalter 5" descr="Ein Bild, das Wand, drinnen enthält.&#10;&#10;Automatisch generierte Beschreibung">
            <a:extLst>
              <a:ext uri="{FF2B5EF4-FFF2-40B4-BE49-F238E27FC236}">
                <a16:creationId xmlns:a16="http://schemas.microsoft.com/office/drawing/2014/main" id="{D49DD317-D23B-134A-93C8-7213B2697D43}"/>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8367" t="1794" r="-1614" b="29364"/>
          <a:stretch/>
        </p:blipFill>
        <p:spPr>
          <a:xfrm>
            <a:off x="1220970" y="1340768"/>
            <a:ext cx="5125494" cy="5045474"/>
          </a:xfrm>
        </p:spPr>
      </p:pic>
      <p:sp>
        <p:nvSpPr>
          <p:cNvPr id="5" name="Textfeld 4">
            <a:extLst>
              <a:ext uri="{FF2B5EF4-FFF2-40B4-BE49-F238E27FC236}">
                <a16:creationId xmlns:a16="http://schemas.microsoft.com/office/drawing/2014/main" id="{90DCC1C4-97CE-2D40-A3AB-8F120F220D55}"/>
              </a:ext>
            </a:extLst>
          </p:cNvPr>
          <p:cNvSpPr txBox="1"/>
          <p:nvPr/>
        </p:nvSpPr>
        <p:spPr>
          <a:xfrm rot="16200000">
            <a:off x="-899133" y="4329464"/>
            <a:ext cx="3867335" cy="246221"/>
          </a:xfrm>
          <a:prstGeom prst="rect">
            <a:avLst/>
          </a:prstGeom>
          <a:noFill/>
        </p:spPr>
        <p:txBody>
          <a:bodyPr wrap="square" rtlCol="0">
            <a:spAutoFit/>
          </a:bodyPr>
          <a:lstStyle/>
          <a:p>
            <a:r>
              <a:rPr lang="en-AU" sz="1000" dirty="0"/>
              <a:t>Source: private</a:t>
            </a:r>
          </a:p>
        </p:txBody>
      </p:sp>
    </p:spTree>
    <p:extLst>
      <p:ext uri="{BB962C8B-B14F-4D97-AF65-F5344CB8AC3E}">
        <p14:creationId xmlns:p14="http://schemas.microsoft.com/office/powerpoint/2010/main" val="1749017066"/>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1681</Words>
  <Application>Microsoft Office PowerPoint</Application>
  <PresentationFormat>Breitbild</PresentationFormat>
  <Paragraphs>288</Paragraphs>
  <Slides>32</Slides>
  <Notes>24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32</vt:i4>
      </vt:variant>
    </vt:vector>
  </HeadingPairs>
  <TitlesOfParts>
    <vt:vector size="38" baseType="lpstr">
      <vt:lpstr>Arial</vt:lpstr>
      <vt:lpstr>Bahnschrift Condensed</vt:lpstr>
      <vt:lpstr>Calibri</vt:lpstr>
      <vt:lpstr>Courier New</vt:lpstr>
      <vt:lpstr>Verdana</vt:lpstr>
      <vt:lpstr>Larissa-Design</vt:lpstr>
      <vt:lpstr>Disciplines / Key Terminology</vt:lpstr>
      <vt:lpstr>Where are we?</vt:lpstr>
      <vt:lpstr>Learning outcomes</vt:lpstr>
      <vt:lpstr>Overview</vt:lpstr>
      <vt:lpstr>A. Current developments</vt:lpstr>
      <vt:lpstr>A. Current developments</vt:lpstr>
      <vt:lpstr>A. Current developments</vt:lpstr>
      <vt:lpstr>A. Current developments</vt:lpstr>
      <vt:lpstr>A. Current developments</vt:lpstr>
      <vt:lpstr>A. Current developments</vt:lpstr>
      <vt:lpstr>A. Current developments</vt:lpstr>
      <vt:lpstr>A. Current developments</vt:lpstr>
      <vt:lpstr>A. Current developments</vt:lpstr>
      <vt:lpstr>A. Current developments</vt:lpstr>
      <vt:lpstr>A. Current developments</vt:lpstr>
      <vt:lpstr>A. Current developments</vt:lpstr>
      <vt:lpstr>A. Current developments</vt:lpstr>
      <vt:lpstr>B. Where is Sustainability communicated?</vt:lpstr>
      <vt:lpstr>A. Where is Sustainability communicated?</vt:lpstr>
      <vt:lpstr>1. Political Communication</vt:lpstr>
      <vt:lpstr>1. Political Communication</vt:lpstr>
      <vt:lpstr>2. Corporate Communication</vt:lpstr>
      <vt:lpstr>2. Corporate Communication</vt:lpstr>
      <vt:lpstr>3. Public Communication / Media</vt:lpstr>
      <vt:lpstr>4. Social Media / Individual Communication</vt:lpstr>
      <vt:lpstr>4. Social Media / Individual Communication</vt:lpstr>
      <vt:lpstr>C. Communication Phenomena on three levels </vt:lpstr>
      <vt:lpstr>C. Communication Phenomena on three levels </vt:lpstr>
      <vt:lpstr>C. Communication Phenomena on three levels </vt:lpstr>
      <vt:lpstr>OUTLOOK</vt:lpstr>
      <vt:lpstr>OUTLOOK</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404</cp:revision>
  <dcterms:created xsi:type="dcterms:W3CDTF">2011-07-07T10:45:47Z</dcterms:created>
  <dcterms:modified xsi:type="dcterms:W3CDTF">2023-08-29T08:05:20Z</dcterms:modified>
</cp:coreProperties>
</file>