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61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8" autoAdjust="0"/>
    <p:restoredTop sz="94660"/>
  </p:normalViewPr>
  <p:slideViewPr>
    <p:cSldViewPr snapToGrid="0">
      <p:cViewPr varScale="1">
        <p:scale>
          <a:sx n="80" d="100"/>
          <a:sy n="80" d="100"/>
        </p:scale>
        <p:origin x="306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7177F-DE33-425F-A75B-AC7AFD49F900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C5CB-DF4F-4429-B7A7-C573E5A36C8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2886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7177F-DE33-425F-A75B-AC7AFD49F900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C5CB-DF4F-4429-B7A7-C573E5A36C8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7922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7177F-DE33-425F-A75B-AC7AFD49F900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C5CB-DF4F-4429-B7A7-C573E5A36C8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0317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7177F-DE33-425F-A75B-AC7AFD49F900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C5CB-DF4F-4429-B7A7-C573E5A36C8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5261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7177F-DE33-425F-A75B-AC7AFD49F900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C5CB-DF4F-4429-B7A7-C573E5A36C8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0173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7177F-DE33-425F-A75B-AC7AFD49F900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C5CB-DF4F-4429-B7A7-C573E5A36C8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8486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7177F-DE33-425F-A75B-AC7AFD49F900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C5CB-DF4F-4429-B7A7-C573E5A36C8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8539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7177F-DE33-425F-A75B-AC7AFD49F900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C5CB-DF4F-4429-B7A7-C573E5A36C8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7329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7177F-DE33-425F-A75B-AC7AFD49F900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C5CB-DF4F-4429-B7A7-C573E5A36C8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8884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7177F-DE33-425F-A75B-AC7AFD49F900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C5CB-DF4F-4429-B7A7-C573E5A36C8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346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7177F-DE33-425F-A75B-AC7AFD49F900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C5CB-DF4F-4429-B7A7-C573E5A36C8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69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7177F-DE33-425F-A75B-AC7AFD49F900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CC5CB-DF4F-4429-B7A7-C573E5A36C8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9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A66A0E15-58AF-48FF-AE31-130A043C76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327372" y="190983"/>
            <a:ext cx="1442689" cy="658762"/>
          </a:xfrm>
          <a:prstGeom prst="rect">
            <a:avLst/>
          </a:prstGeom>
        </p:spPr>
      </p:pic>
      <p:pic>
        <p:nvPicPr>
          <p:cNvPr id="7" name="Grafik 5">
            <a:extLst>
              <a:ext uri="{FF2B5EF4-FFF2-40B4-BE49-F238E27FC236}">
                <a16:creationId xmlns:a16="http://schemas.microsoft.com/office/drawing/2014/main" id="{E6E9BF3D-3B5A-4B75-B40B-F3472AEA40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4696036" y="290757"/>
            <a:ext cx="1710721" cy="658763"/>
          </a:xfrm>
          <a:prstGeom prst="rect">
            <a:avLst/>
          </a:prstGeom>
        </p:spPr>
      </p:pic>
      <p:sp>
        <p:nvSpPr>
          <p:cNvPr id="13" name="Rechteck 17">
            <a:extLst>
              <a:ext uri="{FF2B5EF4-FFF2-40B4-BE49-F238E27FC236}">
                <a16:creationId xmlns:a16="http://schemas.microsoft.com/office/drawing/2014/main" id="{9F577B85-4121-48FB-A51F-89B27BD146AB}"/>
              </a:ext>
            </a:extLst>
          </p:cNvPr>
          <p:cNvSpPr/>
          <p:nvPr/>
        </p:nvSpPr>
        <p:spPr bwMode="auto">
          <a:xfrm>
            <a:off x="0" y="1135507"/>
            <a:ext cx="5735782" cy="844748"/>
          </a:xfrm>
          <a:prstGeom prst="rect">
            <a:avLst/>
          </a:prstGeom>
          <a:solidFill>
            <a:srgbClr val="0066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2400">
              <a:latin typeface="Verdana"/>
            </a:endParaRPr>
          </a:p>
        </p:txBody>
      </p:sp>
      <p:sp>
        <p:nvSpPr>
          <p:cNvPr id="15" name="Rechteck 19">
            <a:extLst>
              <a:ext uri="{FF2B5EF4-FFF2-40B4-BE49-F238E27FC236}">
                <a16:creationId xmlns:a16="http://schemas.microsoft.com/office/drawing/2014/main" id="{4D417AD4-A7F0-4041-8ECC-88B2EDFEA941}"/>
              </a:ext>
            </a:extLst>
          </p:cNvPr>
          <p:cNvSpPr/>
          <p:nvPr/>
        </p:nvSpPr>
        <p:spPr bwMode="auto">
          <a:xfrm>
            <a:off x="5195072" y="1135506"/>
            <a:ext cx="540710" cy="844749"/>
          </a:xfrm>
          <a:prstGeom prst="rect">
            <a:avLst/>
          </a:prstGeom>
          <a:solidFill>
            <a:srgbClr val="BEBC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800"/>
          </a:p>
        </p:txBody>
      </p:sp>
      <p:sp>
        <p:nvSpPr>
          <p:cNvPr id="17" name="Rechteck 10">
            <a:extLst>
              <a:ext uri="{FF2B5EF4-FFF2-40B4-BE49-F238E27FC236}">
                <a16:creationId xmlns:a16="http://schemas.microsoft.com/office/drawing/2014/main" id="{EECFE9FB-6393-4D1E-AB8F-85EBE3CDD5EA}"/>
              </a:ext>
            </a:extLst>
          </p:cNvPr>
          <p:cNvSpPr/>
          <p:nvPr/>
        </p:nvSpPr>
        <p:spPr bwMode="auto">
          <a:xfrm>
            <a:off x="1" y="1734532"/>
            <a:ext cx="5195072" cy="245723"/>
          </a:xfrm>
          <a:prstGeom prst="rect">
            <a:avLst/>
          </a:prstGeom>
          <a:solidFill>
            <a:schemeClr val="bg1">
              <a:lumMod val="9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800"/>
          </a:p>
        </p:txBody>
      </p:sp>
      <p:sp>
        <p:nvSpPr>
          <p:cNvPr id="18" name="Titel 1">
            <a:extLst>
              <a:ext uri="{FF2B5EF4-FFF2-40B4-BE49-F238E27FC236}">
                <a16:creationId xmlns:a16="http://schemas.microsoft.com/office/drawing/2014/main" id="{1B1ADE5D-096E-461C-A406-520674401A46}"/>
              </a:ext>
            </a:extLst>
          </p:cNvPr>
          <p:cNvSpPr txBox="1">
            <a:spLocks/>
          </p:cNvSpPr>
          <p:nvPr/>
        </p:nvSpPr>
        <p:spPr>
          <a:xfrm>
            <a:off x="-1" y="1135505"/>
            <a:ext cx="5195071" cy="57040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Arbeitsblatt zu Episode </a:t>
            </a:r>
            <a:r>
              <a:rPr lang="de-DE" sz="2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8.3</a:t>
            </a:r>
            <a:endParaRPr lang="de-DE" sz="24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6" name="Inhaltsplatzhalter 2">
            <a:extLst>
              <a:ext uri="{FF2B5EF4-FFF2-40B4-BE49-F238E27FC236}">
                <a16:creationId xmlns:a16="http://schemas.microsoft.com/office/drawing/2014/main" id="{FC47FB7F-6107-49B4-B1FB-460A0B968AAD}"/>
              </a:ext>
            </a:extLst>
          </p:cNvPr>
          <p:cNvSpPr txBox="1">
            <a:spLocks/>
          </p:cNvSpPr>
          <p:nvPr/>
        </p:nvSpPr>
        <p:spPr>
          <a:xfrm>
            <a:off x="834554" y="3686185"/>
            <a:ext cx="5200158" cy="2149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AutoNum type="arabicPeriod"/>
            </a:pPr>
            <a:r>
              <a:rPr lang="de-DE" dirty="0" smtClean="0"/>
              <a:t>Nehmen Sie Kontakt mit einer Aktivistin oder einem Aktivisten auf, zum Beispiel aus Ihrem eigenen Umfeld, auf einer Demo o.Ä.</a:t>
            </a:r>
          </a:p>
          <a:p>
            <a:pPr marL="342900" indent="-342900" algn="l">
              <a:buAutoNum type="arabicPeriod"/>
            </a:pPr>
            <a:endParaRPr lang="de-DE" dirty="0"/>
          </a:p>
          <a:p>
            <a:pPr marL="342900" indent="-342900" algn="l">
              <a:buAutoNum type="arabicPeriod"/>
            </a:pPr>
            <a:r>
              <a:rPr lang="de-DE" dirty="0" smtClean="0"/>
              <a:t>Führen Sie ein Interview mit der Person. Nutzen Sie dafür die Leitfragen auf diesem Arbeitsblatt und notieren Sie dort die Antworten.</a:t>
            </a:r>
          </a:p>
          <a:p>
            <a:pPr algn="l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30121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A66A0E15-58AF-48FF-AE31-130A043C76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327372" y="190983"/>
            <a:ext cx="1442689" cy="658762"/>
          </a:xfrm>
          <a:prstGeom prst="rect">
            <a:avLst/>
          </a:prstGeom>
        </p:spPr>
      </p:pic>
      <p:pic>
        <p:nvPicPr>
          <p:cNvPr id="7" name="Grafik 5">
            <a:extLst>
              <a:ext uri="{FF2B5EF4-FFF2-40B4-BE49-F238E27FC236}">
                <a16:creationId xmlns:a16="http://schemas.microsoft.com/office/drawing/2014/main" id="{E6E9BF3D-3B5A-4B75-B40B-F3472AEA40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4696036" y="290757"/>
            <a:ext cx="1710721" cy="658763"/>
          </a:xfrm>
          <a:prstGeom prst="rect">
            <a:avLst/>
          </a:prstGeom>
        </p:spPr>
      </p:pic>
      <p:sp>
        <p:nvSpPr>
          <p:cNvPr id="13" name="Rechteck 17">
            <a:extLst>
              <a:ext uri="{FF2B5EF4-FFF2-40B4-BE49-F238E27FC236}">
                <a16:creationId xmlns:a16="http://schemas.microsoft.com/office/drawing/2014/main" id="{9F577B85-4121-48FB-A51F-89B27BD146AB}"/>
              </a:ext>
            </a:extLst>
          </p:cNvPr>
          <p:cNvSpPr/>
          <p:nvPr/>
        </p:nvSpPr>
        <p:spPr bwMode="auto">
          <a:xfrm>
            <a:off x="0" y="1135507"/>
            <a:ext cx="5735782" cy="844748"/>
          </a:xfrm>
          <a:prstGeom prst="rect">
            <a:avLst/>
          </a:prstGeom>
          <a:solidFill>
            <a:srgbClr val="0066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2400">
              <a:latin typeface="Verdana"/>
            </a:endParaRPr>
          </a:p>
        </p:txBody>
      </p:sp>
      <p:sp>
        <p:nvSpPr>
          <p:cNvPr id="15" name="Rechteck 19">
            <a:extLst>
              <a:ext uri="{FF2B5EF4-FFF2-40B4-BE49-F238E27FC236}">
                <a16:creationId xmlns:a16="http://schemas.microsoft.com/office/drawing/2014/main" id="{4D417AD4-A7F0-4041-8ECC-88B2EDFEA941}"/>
              </a:ext>
            </a:extLst>
          </p:cNvPr>
          <p:cNvSpPr/>
          <p:nvPr/>
        </p:nvSpPr>
        <p:spPr bwMode="auto">
          <a:xfrm>
            <a:off x="5195072" y="1135506"/>
            <a:ext cx="540710" cy="844749"/>
          </a:xfrm>
          <a:prstGeom prst="rect">
            <a:avLst/>
          </a:prstGeom>
          <a:solidFill>
            <a:srgbClr val="BEBC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800"/>
          </a:p>
        </p:txBody>
      </p:sp>
      <p:sp>
        <p:nvSpPr>
          <p:cNvPr id="17" name="Rechteck 10">
            <a:extLst>
              <a:ext uri="{FF2B5EF4-FFF2-40B4-BE49-F238E27FC236}">
                <a16:creationId xmlns:a16="http://schemas.microsoft.com/office/drawing/2014/main" id="{EECFE9FB-6393-4D1E-AB8F-85EBE3CDD5EA}"/>
              </a:ext>
            </a:extLst>
          </p:cNvPr>
          <p:cNvSpPr/>
          <p:nvPr/>
        </p:nvSpPr>
        <p:spPr bwMode="auto">
          <a:xfrm>
            <a:off x="1" y="1734532"/>
            <a:ext cx="5195072" cy="245723"/>
          </a:xfrm>
          <a:prstGeom prst="rect">
            <a:avLst/>
          </a:prstGeom>
          <a:solidFill>
            <a:schemeClr val="bg1">
              <a:lumMod val="9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800"/>
          </a:p>
        </p:txBody>
      </p:sp>
      <p:sp>
        <p:nvSpPr>
          <p:cNvPr id="18" name="Titel 1">
            <a:extLst>
              <a:ext uri="{FF2B5EF4-FFF2-40B4-BE49-F238E27FC236}">
                <a16:creationId xmlns:a16="http://schemas.microsoft.com/office/drawing/2014/main" id="{1B1ADE5D-096E-461C-A406-520674401A46}"/>
              </a:ext>
            </a:extLst>
          </p:cNvPr>
          <p:cNvSpPr txBox="1">
            <a:spLocks/>
          </p:cNvSpPr>
          <p:nvPr/>
        </p:nvSpPr>
        <p:spPr>
          <a:xfrm>
            <a:off x="-1" y="1135505"/>
            <a:ext cx="5195071" cy="57040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Arbeitsblatt zu Episode </a:t>
            </a:r>
            <a:r>
              <a:rPr lang="de-DE" sz="2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8.3</a:t>
            </a:r>
            <a:endParaRPr lang="de-DE" sz="24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6" name="Inhaltsplatzhalter 2">
            <a:extLst>
              <a:ext uri="{FF2B5EF4-FFF2-40B4-BE49-F238E27FC236}">
                <a16:creationId xmlns:a16="http://schemas.microsoft.com/office/drawing/2014/main" id="{FC47FB7F-6107-49B4-B1FB-460A0B968AAD}"/>
              </a:ext>
            </a:extLst>
          </p:cNvPr>
          <p:cNvSpPr txBox="1">
            <a:spLocks/>
          </p:cNvSpPr>
          <p:nvPr/>
        </p:nvSpPr>
        <p:spPr>
          <a:xfrm>
            <a:off x="0" y="2579281"/>
            <a:ext cx="6858000" cy="9339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400" b="1" dirty="0" smtClean="0"/>
              <a:t>Leitfaden für Interview mit Aktivist*in</a:t>
            </a:r>
            <a:endParaRPr lang="de-DE" sz="2400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37673" y="3513221"/>
            <a:ext cx="5582653" cy="55324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1800" dirty="0" smtClean="0"/>
              <a:t>1. Einleitung</a:t>
            </a:r>
          </a:p>
          <a:p>
            <a:pPr marL="0" indent="0">
              <a:buNone/>
            </a:pPr>
            <a:endParaRPr lang="de-DE" sz="1800" dirty="0" smtClean="0"/>
          </a:p>
          <a:p>
            <a:pPr marL="0" indent="0">
              <a:buNone/>
            </a:pPr>
            <a:r>
              <a:rPr lang="de-DE" sz="1400" dirty="0" smtClean="0"/>
              <a:t>1a) In welcher Umwelt- und Klimaschutzgruppe engagierst Du </a:t>
            </a:r>
            <a:r>
              <a:rPr lang="de-DE" sz="1400" dirty="0"/>
              <a:t>D</a:t>
            </a:r>
            <a:r>
              <a:rPr lang="de-DE" sz="1400" dirty="0" smtClean="0"/>
              <a:t>ich?</a:t>
            </a:r>
          </a:p>
          <a:p>
            <a:pPr marL="0" indent="0">
              <a:buNone/>
            </a:pPr>
            <a:endParaRPr lang="de-DE" sz="1400" dirty="0" smtClean="0"/>
          </a:p>
          <a:p>
            <a:pPr marL="0" indent="0">
              <a:buNone/>
            </a:pPr>
            <a:endParaRPr lang="de-DE" sz="1400" dirty="0"/>
          </a:p>
          <a:p>
            <a:pPr marL="0" indent="0">
              <a:buNone/>
            </a:pPr>
            <a:endParaRPr lang="de-DE" sz="1400" dirty="0" smtClean="0"/>
          </a:p>
          <a:p>
            <a:pPr marL="0" indent="0">
              <a:buNone/>
            </a:pPr>
            <a:r>
              <a:rPr lang="de-DE" sz="1400" i="1" dirty="0" smtClean="0"/>
              <a:t>Falls mehrere Gruppen genannt werden, sollen die Gesprächspartner*innen sich auf eine Gruppe einigen.</a:t>
            </a:r>
          </a:p>
          <a:p>
            <a:pPr marL="0" indent="0">
              <a:buNone/>
            </a:pPr>
            <a:endParaRPr lang="de-DE" sz="1400" i="1" dirty="0"/>
          </a:p>
          <a:p>
            <a:pPr marL="0" indent="0">
              <a:buNone/>
            </a:pPr>
            <a:r>
              <a:rPr lang="de-DE" sz="1400" dirty="0" smtClean="0"/>
              <a:t>1b) Wie lange bist Du in der Gruppe aktiv?</a:t>
            </a:r>
          </a:p>
          <a:p>
            <a:pPr marL="0" indent="0">
              <a:buNone/>
            </a:pPr>
            <a:endParaRPr lang="de-DE" sz="1400" dirty="0"/>
          </a:p>
          <a:p>
            <a:pPr marL="0" indent="0">
              <a:buNone/>
            </a:pPr>
            <a:endParaRPr lang="de-DE" sz="1400" dirty="0" smtClean="0"/>
          </a:p>
          <a:p>
            <a:pPr marL="0" indent="0">
              <a:buNone/>
            </a:pPr>
            <a:endParaRPr lang="de-DE" sz="1400" dirty="0" smtClean="0"/>
          </a:p>
          <a:p>
            <a:pPr marL="0" indent="0">
              <a:buNone/>
            </a:pPr>
            <a:r>
              <a:rPr lang="de-DE" sz="1400" dirty="0" smtClean="0"/>
              <a:t>1c) Welche Ziele verfolgt die Gruppe und was ist Deine Rolle dort?</a:t>
            </a:r>
            <a:endParaRPr lang="de-DE" sz="1400" dirty="0"/>
          </a:p>
          <a:p>
            <a:pPr marL="0" indent="0">
              <a:buNone/>
            </a:pPr>
            <a:endParaRPr lang="de-DE" sz="1400" dirty="0"/>
          </a:p>
        </p:txBody>
      </p:sp>
    </p:spTree>
    <p:extLst>
      <p:ext uri="{BB962C8B-B14F-4D97-AF65-F5344CB8AC3E}">
        <p14:creationId xmlns:p14="http://schemas.microsoft.com/office/powerpoint/2010/main" val="1043248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A66A0E15-58AF-48FF-AE31-130A043C76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327372" y="190983"/>
            <a:ext cx="1442689" cy="658762"/>
          </a:xfrm>
          <a:prstGeom prst="rect">
            <a:avLst/>
          </a:prstGeom>
        </p:spPr>
      </p:pic>
      <p:pic>
        <p:nvPicPr>
          <p:cNvPr id="7" name="Grafik 5">
            <a:extLst>
              <a:ext uri="{FF2B5EF4-FFF2-40B4-BE49-F238E27FC236}">
                <a16:creationId xmlns:a16="http://schemas.microsoft.com/office/drawing/2014/main" id="{E6E9BF3D-3B5A-4B75-B40B-F3472AEA40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4696036" y="290757"/>
            <a:ext cx="1710721" cy="658763"/>
          </a:xfrm>
          <a:prstGeom prst="rect">
            <a:avLst/>
          </a:prstGeom>
        </p:spPr>
      </p:pic>
      <p:sp>
        <p:nvSpPr>
          <p:cNvPr id="13" name="Rechteck 17">
            <a:extLst>
              <a:ext uri="{FF2B5EF4-FFF2-40B4-BE49-F238E27FC236}">
                <a16:creationId xmlns:a16="http://schemas.microsoft.com/office/drawing/2014/main" id="{9F577B85-4121-48FB-A51F-89B27BD146AB}"/>
              </a:ext>
            </a:extLst>
          </p:cNvPr>
          <p:cNvSpPr/>
          <p:nvPr/>
        </p:nvSpPr>
        <p:spPr bwMode="auto">
          <a:xfrm>
            <a:off x="0" y="1135507"/>
            <a:ext cx="5735782" cy="844748"/>
          </a:xfrm>
          <a:prstGeom prst="rect">
            <a:avLst/>
          </a:prstGeom>
          <a:solidFill>
            <a:srgbClr val="0066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2400">
              <a:latin typeface="Verdana"/>
            </a:endParaRPr>
          </a:p>
        </p:txBody>
      </p:sp>
      <p:sp>
        <p:nvSpPr>
          <p:cNvPr id="15" name="Rechteck 19">
            <a:extLst>
              <a:ext uri="{FF2B5EF4-FFF2-40B4-BE49-F238E27FC236}">
                <a16:creationId xmlns:a16="http://schemas.microsoft.com/office/drawing/2014/main" id="{4D417AD4-A7F0-4041-8ECC-88B2EDFEA941}"/>
              </a:ext>
            </a:extLst>
          </p:cNvPr>
          <p:cNvSpPr/>
          <p:nvPr/>
        </p:nvSpPr>
        <p:spPr bwMode="auto">
          <a:xfrm>
            <a:off x="5195072" y="1135506"/>
            <a:ext cx="540710" cy="844749"/>
          </a:xfrm>
          <a:prstGeom prst="rect">
            <a:avLst/>
          </a:prstGeom>
          <a:solidFill>
            <a:srgbClr val="BEBC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800"/>
          </a:p>
        </p:txBody>
      </p:sp>
      <p:sp>
        <p:nvSpPr>
          <p:cNvPr id="17" name="Rechteck 10">
            <a:extLst>
              <a:ext uri="{FF2B5EF4-FFF2-40B4-BE49-F238E27FC236}">
                <a16:creationId xmlns:a16="http://schemas.microsoft.com/office/drawing/2014/main" id="{EECFE9FB-6393-4D1E-AB8F-85EBE3CDD5EA}"/>
              </a:ext>
            </a:extLst>
          </p:cNvPr>
          <p:cNvSpPr/>
          <p:nvPr/>
        </p:nvSpPr>
        <p:spPr bwMode="auto">
          <a:xfrm>
            <a:off x="1" y="1734532"/>
            <a:ext cx="5195072" cy="245723"/>
          </a:xfrm>
          <a:prstGeom prst="rect">
            <a:avLst/>
          </a:prstGeom>
          <a:solidFill>
            <a:schemeClr val="bg1">
              <a:lumMod val="9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800"/>
          </a:p>
        </p:txBody>
      </p:sp>
      <p:sp>
        <p:nvSpPr>
          <p:cNvPr id="18" name="Titel 1">
            <a:extLst>
              <a:ext uri="{FF2B5EF4-FFF2-40B4-BE49-F238E27FC236}">
                <a16:creationId xmlns:a16="http://schemas.microsoft.com/office/drawing/2014/main" id="{1B1ADE5D-096E-461C-A406-520674401A46}"/>
              </a:ext>
            </a:extLst>
          </p:cNvPr>
          <p:cNvSpPr txBox="1">
            <a:spLocks/>
          </p:cNvSpPr>
          <p:nvPr/>
        </p:nvSpPr>
        <p:spPr>
          <a:xfrm>
            <a:off x="-1" y="1135505"/>
            <a:ext cx="5195071" cy="57040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Arbeitsblatt zu Episode </a:t>
            </a:r>
            <a:r>
              <a:rPr lang="de-DE" sz="2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8.3</a:t>
            </a:r>
            <a:endParaRPr lang="de-DE" sz="24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37673" y="2579280"/>
            <a:ext cx="5582653" cy="68844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1800" dirty="0"/>
              <a:t>2</a:t>
            </a:r>
            <a:r>
              <a:rPr lang="de-DE" sz="1800" dirty="0" smtClean="0"/>
              <a:t>. Soziale Identität</a:t>
            </a:r>
          </a:p>
          <a:p>
            <a:pPr marL="0" indent="0">
              <a:buNone/>
            </a:pPr>
            <a:endParaRPr lang="de-DE" sz="1800" dirty="0" smtClean="0"/>
          </a:p>
          <a:p>
            <a:pPr marL="0" indent="0">
              <a:buNone/>
            </a:pPr>
            <a:r>
              <a:rPr lang="de-DE" sz="1400" dirty="0"/>
              <a:t>2</a:t>
            </a:r>
            <a:r>
              <a:rPr lang="de-DE" sz="1400" dirty="0" smtClean="0"/>
              <a:t>a) Was war der Auslöser für Dich persönlich, Dich dieser Gruppe anzuschließen?</a:t>
            </a:r>
          </a:p>
          <a:p>
            <a:pPr marL="0" indent="0">
              <a:buNone/>
            </a:pPr>
            <a:endParaRPr lang="de-DE" sz="1400" dirty="0"/>
          </a:p>
          <a:p>
            <a:pPr marL="0" indent="0">
              <a:buNone/>
            </a:pPr>
            <a:endParaRPr lang="de-DE" sz="1400" dirty="0" smtClean="0"/>
          </a:p>
          <a:p>
            <a:pPr marL="0" indent="0">
              <a:buNone/>
            </a:pPr>
            <a:endParaRPr lang="de-DE" sz="1400" i="1" dirty="0" smtClean="0"/>
          </a:p>
          <a:p>
            <a:pPr marL="0" indent="0">
              <a:buNone/>
            </a:pPr>
            <a:endParaRPr lang="de-DE" sz="1400" i="1" dirty="0"/>
          </a:p>
          <a:p>
            <a:pPr marL="0" indent="0">
              <a:buNone/>
            </a:pPr>
            <a:endParaRPr lang="de-DE" sz="1400" i="1" dirty="0"/>
          </a:p>
          <a:p>
            <a:pPr marL="0" indent="0">
              <a:buNone/>
            </a:pPr>
            <a:r>
              <a:rPr lang="de-DE" sz="1400" dirty="0"/>
              <a:t>2</a:t>
            </a:r>
            <a:r>
              <a:rPr lang="de-DE" sz="1400" dirty="0" smtClean="0"/>
              <a:t>b) Inwiefern identifizierst Du Dich mit Deiner Gruppe?</a:t>
            </a:r>
          </a:p>
          <a:p>
            <a:pPr marL="0" indent="0">
              <a:buNone/>
            </a:pPr>
            <a:endParaRPr lang="de-DE" sz="1400" dirty="0"/>
          </a:p>
          <a:p>
            <a:pPr marL="0" indent="0">
              <a:buNone/>
            </a:pPr>
            <a:endParaRPr lang="de-DE" sz="1400" dirty="0" smtClean="0"/>
          </a:p>
          <a:p>
            <a:pPr marL="0" indent="0">
              <a:buNone/>
            </a:pPr>
            <a:endParaRPr lang="de-DE" sz="1400" dirty="0"/>
          </a:p>
          <a:p>
            <a:pPr marL="0" indent="0">
              <a:buNone/>
            </a:pPr>
            <a:endParaRPr lang="de-DE" sz="1400" dirty="0" smtClean="0"/>
          </a:p>
          <a:p>
            <a:pPr marL="0" indent="0">
              <a:buNone/>
            </a:pPr>
            <a:endParaRPr lang="de-DE" sz="1400" dirty="0" smtClean="0"/>
          </a:p>
          <a:p>
            <a:pPr marL="0" indent="0">
              <a:buNone/>
            </a:pPr>
            <a:r>
              <a:rPr lang="de-DE" sz="1400" dirty="0"/>
              <a:t>2</a:t>
            </a:r>
            <a:r>
              <a:rPr lang="de-DE" sz="1400" dirty="0" smtClean="0"/>
              <a:t>c) Inwieweit ist es wichtig für Dich, Dich mit Gruppen, in denen Du Dich engagierst, identifizieren zu können?</a:t>
            </a:r>
            <a:endParaRPr lang="de-DE" sz="1400" dirty="0"/>
          </a:p>
          <a:p>
            <a:pPr marL="0" indent="0">
              <a:buNone/>
            </a:pPr>
            <a:endParaRPr lang="de-DE" sz="1400" dirty="0"/>
          </a:p>
        </p:txBody>
      </p:sp>
    </p:spTree>
    <p:extLst>
      <p:ext uri="{BB962C8B-B14F-4D97-AF65-F5344CB8AC3E}">
        <p14:creationId xmlns:p14="http://schemas.microsoft.com/office/powerpoint/2010/main" val="80478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A66A0E15-58AF-48FF-AE31-130A043C76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327372" y="190983"/>
            <a:ext cx="1442689" cy="658762"/>
          </a:xfrm>
          <a:prstGeom prst="rect">
            <a:avLst/>
          </a:prstGeom>
        </p:spPr>
      </p:pic>
      <p:pic>
        <p:nvPicPr>
          <p:cNvPr id="7" name="Grafik 5">
            <a:extLst>
              <a:ext uri="{FF2B5EF4-FFF2-40B4-BE49-F238E27FC236}">
                <a16:creationId xmlns:a16="http://schemas.microsoft.com/office/drawing/2014/main" id="{E6E9BF3D-3B5A-4B75-B40B-F3472AEA40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4696036" y="290757"/>
            <a:ext cx="1710721" cy="658763"/>
          </a:xfrm>
          <a:prstGeom prst="rect">
            <a:avLst/>
          </a:prstGeom>
        </p:spPr>
      </p:pic>
      <p:sp>
        <p:nvSpPr>
          <p:cNvPr id="13" name="Rechteck 17">
            <a:extLst>
              <a:ext uri="{FF2B5EF4-FFF2-40B4-BE49-F238E27FC236}">
                <a16:creationId xmlns:a16="http://schemas.microsoft.com/office/drawing/2014/main" id="{9F577B85-4121-48FB-A51F-89B27BD146AB}"/>
              </a:ext>
            </a:extLst>
          </p:cNvPr>
          <p:cNvSpPr/>
          <p:nvPr/>
        </p:nvSpPr>
        <p:spPr bwMode="auto">
          <a:xfrm>
            <a:off x="0" y="1135507"/>
            <a:ext cx="5735782" cy="844748"/>
          </a:xfrm>
          <a:prstGeom prst="rect">
            <a:avLst/>
          </a:prstGeom>
          <a:solidFill>
            <a:srgbClr val="0066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2400">
              <a:latin typeface="Verdana"/>
            </a:endParaRPr>
          </a:p>
        </p:txBody>
      </p:sp>
      <p:sp>
        <p:nvSpPr>
          <p:cNvPr id="15" name="Rechteck 19">
            <a:extLst>
              <a:ext uri="{FF2B5EF4-FFF2-40B4-BE49-F238E27FC236}">
                <a16:creationId xmlns:a16="http://schemas.microsoft.com/office/drawing/2014/main" id="{4D417AD4-A7F0-4041-8ECC-88B2EDFEA941}"/>
              </a:ext>
            </a:extLst>
          </p:cNvPr>
          <p:cNvSpPr/>
          <p:nvPr/>
        </p:nvSpPr>
        <p:spPr bwMode="auto">
          <a:xfrm>
            <a:off x="5195072" y="1135506"/>
            <a:ext cx="540710" cy="844749"/>
          </a:xfrm>
          <a:prstGeom prst="rect">
            <a:avLst/>
          </a:prstGeom>
          <a:solidFill>
            <a:srgbClr val="BEBC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800"/>
          </a:p>
        </p:txBody>
      </p:sp>
      <p:sp>
        <p:nvSpPr>
          <p:cNvPr id="17" name="Rechteck 10">
            <a:extLst>
              <a:ext uri="{FF2B5EF4-FFF2-40B4-BE49-F238E27FC236}">
                <a16:creationId xmlns:a16="http://schemas.microsoft.com/office/drawing/2014/main" id="{EECFE9FB-6393-4D1E-AB8F-85EBE3CDD5EA}"/>
              </a:ext>
            </a:extLst>
          </p:cNvPr>
          <p:cNvSpPr/>
          <p:nvPr/>
        </p:nvSpPr>
        <p:spPr bwMode="auto">
          <a:xfrm>
            <a:off x="1" y="1734532"/>
            <a:ext cx="5195072" cy="245723"/>
          </a:xfrm>
          <a:prstGeom prst="rect">
            <a:avLst/>
          </a:prstGeom>
          <a:solidFill>
            <a:schemeClr val="bg1">
              <a:lumMod val="9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800"/>
          </a:p>
        </p:txBody>
      </p:sp>
      <p:sp>
        <p:nvSpPr>
          <p:cNvPr id="18" name="Titel 1">
            <a:extLst>
              <a:ext uri="{FF2B5EF4-FFF2-40B4-BE49-F238E27FC236}">
                <a16:creationId xmlns:a16="http://schemas.microsoft.com/office/drawing/2014/main" id="{1B1ADE5D-096E-461C-A406-520674401A46}"/>
              </a:ext>
            </a:extLst>
          </p:cNvPr>
          <p:cNvSpPr txBox="1">
            <a:spLocks/>
          </p:cNvSpPr>
          <p:nvPr/>
        </p:nvSpPr>
        <p:spPr>
          <a:xfrm>
            <a:off x="-1" y="1135505"/>
            <a:ext cx="5195071" cy="57040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Arbeitsblatt zu Episode </a:t>
            </a:r>
            <a:r>
              <a:rPr lang="de-DE" sz="2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8.3</a:t>
            </a:r>
            <a:endParaRPr lang="de-DE" sz="24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37673" y="2579280"/>
            <a:ext cx="5582653" cy="68844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1800" dirty="0" smtClean="0"/>
              <a:t>3. Ungerechtigkeitsempfinden</a:t>
            </a:r>
          </a:p>
          <a:p>
            <a:pPr marL="0" indent="0">
              <a:buNone/>
            </a:pPr>
            <a:endParaRPr lang="de-DE" sz="1800" dirty="0" smtClean="0"/>
          </a:p>
          <a:p>
            <a:pPr marL="0" indent="0">
              <a:buNone/>
            </a:pPr>
            <a:endParaRPr lang="de-DE" sz="1400" dirty="0" smtClean="0"/>
          </a:p>
          <a:p>
            <a:pPr marL="0" indent="0">
              <a:buNone/>
            </a:pPr>
            <a:r>
              <a:rPr lang="de-DE" sz="1400" dirty="0" smtClean="0"/>
              <a:t>3) Ärgerst Du Dich über die Ungerechtigkeit, die die Klimakrise und Umweltprobleme mit sich bringen und welche Rolle spielt dieser Aspekt bei Deinem Engagement in der Gruppe?</a:t>
            </a:r>
          </a:p>
        </p:txBody>
      </p:sp>
    </p:spTree>
    <p:extLst>
      <p:ext uri="{BB962C8B-B14F-4D97-AF65-F5344CB8AC3E}">
        <p14:creationId xmlns:p14="http://schemas.microsoft.com/office/powerpoint/2010/main" val="3007714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A66A0E15-58AF-48FF-AE31-130A043C76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327372" y="190983"/>
            <a:ext cx="1442689" cy="658762"/>
          </a:xfrm>
          <a:prstGeom prst="rect">
            <a:avLst/>
          </a:prstGeom>
        </p:spPr>
      </p:pic>
      <p:pic>
        <p:nvPicPr>
          <p:cNvPr id="7" name="Grafik 5">
            <a:extLst>
              <a:ext uri="{FF2B5EF4-FFF2-40B4-BE49-F238E27FC236}">
                <a16:creationId xmlns:a16="http://schemas.microsoft.com/office/drawing/2014/main" id="{E6E9BF3D-3B5A-4B75-B40B-F3472AEA40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4696036" y="290757"/>
            <a:ext cx="1710721" cy="658763"/>
          </a:xfrm>
          <a:prstGeom prst="rect">
            <a:avLst/>
          </a:prstGeom>
        </p:spPr>
      </p:pic>
      <p:sp>
        <p:nvSpPr>
          <p:cNvPr id="13" name="Rechteck 17">
            <a:extLst>
              <a:ext uri="{FF2B5EF4-FFF2-40B4-BE49-F238E27FC236}">
                <a16:creationId xmlns:a16="http://schemas.microsoft.com/office/drawing/2014/main" id="{9F577B85-4121-48FB-A51F-89B27BD146AB}"/>
              </a:ext>
            </a:extLst>
          </p:cNvPr>
          <p:cNvSpPr/>
          <p:nvPr/>
        </p:nvSpPr>
        <p:spPr bwMode="auto">
          <a:xfrm>
            <a:off x="0" y="1135507"/>
            <a:ext cx="5735782" cy="844748"/>
          </a:xfrm>
          <a:prstGeom prst="rect">
            <a:avLst/>
          </a:prstGeom>
          <a:solidFill>
            <a:srgbClr val="0066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2400">
              <a:latin typeface="Verdana"/>
            </a:endParaRPr>
          </a:p>
        </p:txBody>
      </p:sp>
      <p:sp>
        <p:nvSpPr>
          <p:cNvPr id="15" name="Rechteck 19">
            <a:extLst>
              <a:ext uri="{FF2B5EF4-FFF2-40B4-BE49-F238E27FC236}">
                <a16:creationId xmlns:a16="http://schemas.microsoft.com/office/drawing/2014/main" id="{4D417AD4-A7F0-4041-8ECC-88B2EDFEA941}"/>
              </a:ext>
            </a:extLst>
          </p:cNvPr>
          <p:cNvSpPr/>
          <p:nvPr/>
        </p:nvSpPr>
        <p:spPr bwMode="auto">
          <a:xfrm>
            <a:off x="5195072" y="1135506"/>
            <a:ext cx="540710" cy="844749"/>
          </a:xfrm>
          <a:prstGeom prst="rect">
            <a:avLst/>
          </a:prstGeom>
          <a:solidFill>
            <a:srgbClr val="BEBC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800"/>
          </a:p>
        </p:txBody>
      </p:sp>
      <p:sp>
        <p:nvSpPr>
          <p:cNvPr id="17" name="Rechteck 10">
            <a:extLst>
              <a:ext uri="{FF2B5EF4-FFF2-40B4-BE49-F238E27FC236}">
                <a16:creationId xmlns:a16="http://schemas.microsoft.com/office/drawing/2014/main" id="{EECFE9FB-6393-4D1E-AB8F-85EBE3CDD5EA}"/>
              </a:ext>
            </a:extLst>
          </p:cNvPr>
          <p:cNvSpPr/>
          <p:nvPr/>
        </p:nvSpPr>
        <p:spPr bwMode="auto">
          <a:xfrm>
            <a:off x="1" y="1734532"/>
            <a:ext cx="5195072" cy="245723"/>
          </a:xfrm>
          <a:prstGeom prst="rect">
            <a:avLst/>
          </a:prstGeom>
          <a:solidFill>
            <a:schemeClr val="bg1">
              <a:lumMod val="9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800"/>
          </a:p>
        </p:txBody>
      </p:sp>
      <p:sp>
        <p:nvSpPr>
          <p:cNvPr id="18" name="Titel 1">
            <a:extLst>
              <a:ext uri="{FF2B5EF4-FFF2-40B4-BE49-F238E27FC236}">
                <a16:creationId xmlns:a16="http://schemas.microsoft.com/office/drawing/2014/main" id="{1B1ADE5D-096E-461C-A406-520674401A46}"/>
              </a:ext>
            </a:extLst>
          </p:cNvPr>
          <p:cNvSpPr txBox="1">
            <a:spLocks/>
          </p:cNvSpPr>
          <p:nvPr/>
        </p:nvSpPr>
        <p:spPr>
          <a:xfrm>
            <a:off x="-1" y="1135505"/>
            <a:ext cx="5195071" cy="57040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Arbeitsblatt zu Episode </a:t>
            </a:r>
            <a:r>
              <a:rPr lang="de-DE" sz="2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8.3</a:t>
            </a:r>
            <a:endParaRPr lang="de-DE" sz="24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37673" y="2579280"/>
            <a:ext cx="5582653" cy="68844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1800" dirty="0" smtClean="0"/>
              <a:t>4. Soziale Normen der Gruppe</a:t>
            </a:r>
          </a:p>
          <a:p>
            <a:pPr marL="0" indent="0">
              <a:buNone/>
            </a:pPr>
            <a:endParaRPr lang="de-DE" sz="1800" dirty="0" smtClean="0"/>
          </a:p>
          <a:p>
            <a:pPr marL="0" indent="0">
              <a:buNone/>
            </a:pPr>
            <a:r>
              <a:rPr lang="de-DE" sz="1400" dirty="0" smtClean="0"/>
              <a:t>4a) Sind Dir Normen innerhalb der Gruppe bewusst, die das Verhalten der Mitglieder beeinflussen?</a:t>
            </a:r>
          </a:p>
          <a:p>
            <a:pPr marL="0" indent="0">
              <a:buNone/>
            </a:pPr>
            <a:endParaRPr lang="de-DE" sz="1400" i="1" dirty="0" smtClean="0"/>
          </a:p>
          <a:p>
            <a:pPr marL="0" indent="0">
              <a:buNone/>
            </a:pPr>
            <a:r>
              <a:rPr lang="de-DE" sz="1400" i="1" dirty="0" smtClean="0"/>
              <a:t>(Mit Normen sind allgemeine, oft unausgesprochene Regeln gemeint, z.B. in der Kommunikation untereinander und nach außen, die Frage bezieht sich also nicht auf einzelne Entscheidungen oder Aktionen der Gruppe.)</a:t>
            </a:r>
            <a:endParaRPr lang="de-DE" sz="1400" i="1" dirty="0"/>
          </a:p>
          <a:p>
            <a:pPr marL="0" indent="0">
              <a:buNone/>
            </a:pPr>
            <a:endParaRPr lang="de-DE" sz="1400" i="1" dirty="0" smtClean="0"/>
          </a:p>
          <a:p>
            <a:pPr marL="0" indent="0">
              <a:buNone/>
            </a:pPr>
            <a:endParaRPr lang="de-DE" sz="1400" i="1" dirty="0"/>
          </a:p>
          <a:p>
            <a:pPr marL="0" indent="0">
              <a:buNone/>
            </a:pPr>
            <a:endParaRPr lang="de-DE" sz="1400" i="1" dirty="0" smtClean="0"/>
          </a:p>
          <a:p>
            <a:pPr marL="0" indent="0">
              <a:buNone/>
            </a:pPr>
            <a:endParaRPr lang="de-DE" sz="1400" i="1" dirty="0"/>
          </a:p>
          <a:p>
            <a:pPr marL="0" indent="0">
              <a:buNone/>
            </a:pPr>
            <a:r>
              <a:rPr lang="de-DE" sz="1400" dirty="0"/>
              <a:t>4</a:t>
            </a:r>
            <a:r>
              <a:rPr lang="de-DE" sz="1400" dirty="0" smtClean="0"/>
              <a:t>b) Sind auch Normen dabei, die Deinen persönlichen Normvorstellungen widersprechen?</a:t>
            </a:r>
          </a:p>
          <a:p>
            <a:pPr marL="0" indent="0">
              <a:buNone/>
            </a:pPr>
            <a:endParaRPr lang="de-DE" sz="1400" dirty="0"/>
          </a:p>
          <a:p>
            <a:pPr marL="0" indent="0">
              <a:buNone/>
            </a:pPr>
            <a:endParaRPr lang="de-DE" sz="1400" dirty="0" smtClean="0"/>
          </a:p>
          <a:p>
            <a:pPr marL="0" indent="0">
              <a:buNone/>
            </a:pPr>
            <a:endParaRPr lang="de-DE" sz="1400" dirty="0"/>
          </a:p>
          <a:p>
            <a:pPr marL="0" indent="0">
              <a:buNone/>
            </a:pPr>
            <a:endParaRPr lang="de-DE" sz="1400" dirty="0" smtClean="0"/>
          </a:p>
          <a:p>
            <a:pPr marL="0" indent="0">
              <a:buNone/>
            </a:pPr>
            <a:r>
              <a:rPr lang="de-DE" sz="1400" dirty="0" smtClean="0"/>
              <a:t>4c) Wie gehst Du mit solchen Normkonflikten um? </a:t>
            </a:r>
            <a:r>
              <a:rPr lang="de-DE" sz="1400" i="1" dirty="0" smtClean="0"/>
              <a:t>(Falls keine genannt wurden: Wie würdest Du mit solchen Normkonflikten umgehen?)</a:t>
            </a:r>
            <a:endParaRPr lang="de-DE" sz="1400" dirty="0" smtClean="0"/>
          </a:p>
          <a:p>
            <a:pPr marL="0" indent="0">
              <a:buNone/>
            </a:pPr>
            <a:endParaRPr lang="de-DE" sz="1400" dirty="0" smtClean="0"/>
          </a:p>
          <a:p>
            <a:pPr marL="0" indent="0">
              <a:buNone/>
            </a:pPr>
            <a:endParaRPr lang="de-DE" sz="1400" dirty="0"/>
          </a:p>
          <a:p>
            <a:pPr marL="0" indent="0">
              <a:buNone/>
            </a:pPr>
            <a:endParaRPr lang="de-DE" sz="1400" smtClean="0"/>
          </a:p>
          <a:p>
            <a:pPr marL="0" indent="0">
              <a:buNone/>
            </a:pPr>
            <a:endParaRPr lang="de-DE" sz="1400" dirty="0"/>
          </a:p>
        </p:txBody>
      </p:sp>
    </p:spTree>
    <p:extLst>
      <p:ext uri="{BB962C8B-B14F-4D97-AF65-F5344CB8AC3E}">
        <p14:creationId xmlns:p14="http://schemas.microsoft.com/office/powerpoint/2010/main" val="3722699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A66A0E15-58AF-48FF-AE31-130A043C76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327372" y="190983"/>
            <a:ext cx="1442689" cy="658762"/>
          </a:xfrm>
          <a:prstGeom prst="rect">
            <a:avLst/>
          </a:prstGeom>
        </p:spPr>
      </p:pic>
      <p:pic>
        <p:nvPicPr>
          <p:cNvPr id="7" name="Grafik 5">
            <a:extLst>
              <a:ext uri="{FF2B5EF4-FFF2-40B4-BE49-F238E27FC236}">
                <a16:creationId xmlns:a16="http://schemas.microsoft.com/office/drawing/2014/main" id="{E6E9BF3D-3B5A-4B75-B40B-F3472AEA40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4696036" y="290757"/>
            <a:ext cx="1710721" cy="658763"/>
          </a:xfrm>
          <a:prstGeom prst="rect">
            <a:avLst/>
          </a:prstGeom>
        </p:spPr>
      </p:pic>
      <p:sp>
        <p:nvSpPr>
          <p:cNvPr id="13" name="Rechteck 17">
            <a:extLst>
              <a:ext uri="{FF2B5EF4-FFF2-40B4-BE49-F238E27FC236}">
                <a16:creationId xmlns:a16="http://schemas.microsoft.com/office/drawing/2014/main" id="{9F577B85-4121-48FB-A51F-89B27BD146AB}"/>
              </a:ext>
            </a:extLst>
          </p:cNvPr>
          <p:cNvSpPr/>
          <p:nvPr/>
        </p:nvSpPr>
        <p:spPr bwMode="auto">
          <a:xfrm>
            <a:off x="0" y="1135507"/>
            <a:ext cx="5735782" cy="844748"/>
          </a:xfrm>
          <a:prstGeom prst="rect">
            <a:avLst/>
          </a:prstGeom>
          <a:solidFill>
            <a:srgbClr val="0066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2400">
              <a:latin typeface="Verdana"/>
            </a:endParaRPr>
          </a:p>
        </p:txBody>
      </p:sp>
      <p:sp>
        <p:nvSpPr>
          <p:cNvPr id="15" name="Rechteck 19">
            <a:extLst>
              <a:ext uri="{FF2B5EF4-FFF2-40B4-BE49-F238E27FC236}">
                <a16:creationId xmlns:a16="http://schemas.microsoft.com/office/drawing/2014/main" id="{4D417AD4-A7F0-4041-8ECC-88B2EDFEA941}"/>
              </a:ext>
            </a:extLst>
          </p:cNvPr>
          <p:cNvSpPr/>
          <p:nvPr/>
        </p:nvSpPr>
        <p:spPr bwMode="auto">
          <a:xfrm>
            <a:off x="5195072" y="1135506"/>
            <a:ext cx="540710" cy="844749"/>
          </a:xfrm>
          <a:prstGeom prst="rect">
            <a:avLst/>
          </a:prstGeom>
          <a:solidFill>
            <a:srgbClr val="BEBC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800"/>
          </a:p>
        </p:txBody>
      </p:sp>
      <p:sp>
        <p:nvSpPr>
          <p:cNvPr id="17" name="Rechteck 10">
            <a:extLst>
              <a:ext uri="{FF2B5EF4-FFF2-40B4-BE49-F238E27FC236}">
                <a16:creationId xmlns:a16="http://schemas.microsoft.com/office/drawing/2014/main" id="{EECFE9FB-6393-4D1E-AB8F-85EBE3CDD5EA}"/>
              </a:ext>
            </a:extLst>
          </p:cNvPr>
          <p:cNvSpPr/>
          <p:nvPr/>
        </p:nvSpPr>
        <p:spPr bwMode="auto">
          <a:xfrm>
            <a:off x="1" y="1734532"/>
            <a:ext cx="5195072" cy="245723"/>
          </a:xfrm>
          <a:prstGeom prst="rect">
            <a:avLst/>
          </a:prstGeom>
          <a:solidFill>
            <a:schemeClr val="bg1">
              <a:lumMod val="9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800"/>
          </a:p>
        </p:txBody>
      </p:sp>
      <p:sp>
        <p:nvSpPr>
          <p:cNvPr id="18" name="Titel 1">
            <a:extLst>
              <a:ext uri="{FF2B5EF4-FFF2-40B4-BE49-F238E27FC236}">
                <a16:creationId xmlns:a16="http://schemas.microsoft.com/office/drawing/2014/main" id="{1B1ADE5D-096E-461C-A406-520674401A46}"/>
              </a:ext>
            </a:extLst>
          </p:cNvPr>
          <p:cNvSpPr txBox="1">
            <a:spLocks/>
          </p:cNvSpPr>
          <p:nvPr/>
        </p:nvSpPr>
        <p:spPr>
          <a:xfrm>
            <a:off x="-1" y="1135505"/>
            <a:ext cx="5195071" cy="57040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Arbeitsblatt zu Episode </a:t>
            </a:r>
            <a:r>
              <a:rPr lang="de-DE" sz="2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8.3</a:t>
            </a:r>
            <a:endParaRPr lang="de-DE" sz="24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37673" y="2579280"/>
            <a:ext cx="5582653" cy="68844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1800" dirty="0" smtClean="0"/>
              <a:t>5. Wirksamkeitserwartungen</a:t>
            </a:r>
          </a:p>
          <a:p>
            <a:pPr marL="0" indent="0">
              <a:buNone/>
            </a:pPr>
            <a:endParaRPr lang="de-DE" sz="1800" dirty="0" smtClean="0"/>
          </a:p>
          <a:p>
            <a:pPr marL="0" indent="0">
              <a:buNone/>
            </a:pPr>
            <a:r>
              <a:rPr lang="de-DE" sz="1400" dirty="0" smtClean="0"/>
              <a:t>5a) Hast Du das Gefühl, durch Dein eigenes Handeln zu einer Lösung der Umweltkrise beitragen zu können? Falls ja, was genau kannst Du verändern?</a:t>
            </a:r>
          </a:p>
          <a:p>
            <a:pPr marL="0" indent="0">
              <a:buNone/>
            </a:pPr>
            <a:endParaRPr lang="de-DE" sz="1400" dirty="0"/>
          </a:p>
          <a:p>
            <a:pPr marL="0" indent="0">
              <a:buNone/>
            </a:pPr>
            <a:endParaRPr lang="de-DE" sz="1400" dirty="0" smtClean="0"/>
          </a:p>
          <a:p>
            <a:pPr marL="0" indent="0">
              <a:buNone/>
            </a:pPr>
            <a:endParaRPr lang="de-DE" sz="1400" i="1" dirty="0" smtClean="0"/>
          </a:p>
          <a:p>
            <a:pPr marL="0" indent="0">
              <a:buNone/>
            </a:pPr>
            <a:endParaRPr lang="de-DE" sz="1400" i="1" dirty="0"/>
          </a:p>
          <a:p>
            <a:pPr marL="0" indent="0">
              <a:buNone/>
            </a:pPr>
            <a:endParaRPr lang="de-DE" sz="1400" i="1" dirty="0"/>
          </a:p>
          <a:p>
            <a:pPr marL="0" indent="0">
              <a:buNone/>
            </a:pPr>
            <a:r>
              <a:rPr lang="de-DE" sz="1400" dirty="0" smtClean="0"/>
              <a:t>5b) Glaubst Du, dass deine Gruppe als Ganzes etwas zur Lösung der Umweltkrise beitragen kann?</a:t>
            </a:r>
          </a:p>
          <a:p>
            <a:pPr marL="0" indent="0">
              <a:buNone/>
            </a:pPr>
            <a:endParaRPr lang="de-DE" sz="1400" dirty="0"/>
          </a:p>
          <a:p>
            <a:pPr marL="0" indent="0">
              <a:buNone/>
            </a:pPr>
            <a:endParaRPr lang="de-DE" sz="1400" dirty="0" smtClean="0"/>
          </a:p>
          <a:p>
            <a:pPr marL="0" indent="0">
              <a:buNone/>
            </a:pPr>
            <a:endParaRPr lang="de-DE" sz="1400" dirty="0"/>
          </a:p>
          <a:p>
            <a:pPr marL="0" indent="0">
              <a:buNone/>
            </a:pPr>
            <a:endParaRPr lang="de-DE" sz="1400" dirty="0" smtClean="0"/>
          </a:p>
          <a:p>
            <a:pPr marL="0" indent="0">
              <a:buNone/>
            </a:pPr>
            <a:endParaRPr lang="de-DE" sz="1400" dirty="0" smtClean="0"/>
          </a:p>
          <a:p>
            <a:pPr marL="0" indent="0">
              <a:buNone/>
            </a:pPr>
            <a:r>
              <a:rPr lang="de-DE" sz="1400" dirty="0"/>
              <a:t>5</a:t>
            </a:r>
            <a:r>
              <a:rPr lang="de-DE" sz="1400" dirty="0" smtClean="0"/>
              <a:t>c) Glaubst Du, dass Dein Engagement dazu beiträgt, dass die Gruppe ihren Zielen näherkommt?</a:t>
            </a:r>
            <a:endParaRPr lang="de-DE" sz="1400" dirty="0"/>
          </a:p>
          <a:p>
            <a:pPr marL="0" indent="0">
              <a:buNone/>
            </a:pPr>
            <a:endParaRPr lang="de-DE" sz="1400" dirty="0"/>
          </a:p>
        </p:txBody>
      </p:sp>
    </p:spTree>
    <p:extLst>
      <p:ext uri="{BB962C8B-B14F-4D97-AF65-F5344CB8AC3E}">
        <p14:creationId xmlns:p14="http://schemas.microsoft.com/office/powerpoint/2010/main" val="1459265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A66A0E15-58AF-48FF-AE31-130A043C76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327372" y="190983"/>
            <a:ext cx="1442689" cy="658762"/>
          </a:xfrm>
          <a:prstGeom prst="rect">
            <a:avLst/>
          </a:prstGeom>
        </p:spPr>
      </p:pic>
      <p:pic>
        <p:nvPicPr>
          <p:cNvPr id="7" name="Grafik 5">
            <a:extLst>
              <a:ext uri="{FF2B5EF4-FFF2-40B4-BE49-F238E27FC236}">
                <a16:creationId xmlns:a16="http://schemas.microsoft.com/office/drawing/2014/main" id="{E6E9BF3D-3B5A-4B75-B40B-F3472AEA40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4696036" y="290757"/>
            <a:ext cx="1710721" cy="658763"/>
          </a:xfrm>
          <a:prstGeom prst="rect">
            <a:avLst/>
          </a:prstGeom>
        </p:spPr>
      </p:pic>
      <p:sp>
        <p:nvSpPr>
          <p:cNvPr id="13" name="Rechteck 17">
            <a:extLst>
              <a:ext uri="{FF2B5EF4-FFF2-40B4-BE49-F238E27FC236}">
                <a16:creationId xmlns:a16="http://schemas.microsoft.com/office/drawing/2014/main" id="{9F577B85-4121-48FB-A51F-89B27BD146AB}"/>
              </a:ext>
            </a:extLst>
          </p:cNvPr>
          <p:cNvSpPr/>
          <p:nvPr/>
        </p:nvSpPr>
        <p:spPr bwMode="auto">
          <a:xfrm>
            <a:off x="0" y="1135507"/>
            <a:ext cx="5735782" cy="844748"/>
          </a:xfrm>
          <a:prstGeom prst="rect">
            <a:avLst/>
          </a:prstGeom>
          <a:solidFill>
            <a:srgbClr val="0066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2400">
              <a:latin typeface="Verdana"/>
            </a:endParaRPr>
          </a:p>
        </p:txBody>
      </p:sp>
      <p:sp>
        <p:nvSpPr>
          <p:cNvPr id="15" name="Rechteck 19">
            <a:extLst>
              <a:ext uri="{FF2B5EF4-FFF2-40B4-BE49-F238E27FC236}">
                <a16:creationId xmlns:a16="http://schemas.microsoft.com/office/drawing/2014/main" id="{4D417AD4-A7F0-4041-8ECC-88B2EDFEA941}"/>
              </a:ext>
            </a:extLst>
          </p:cNvPr>
          <p:cNvSpPr/>
          <p:nvPr/>
        </p:nvSpPr>
        <p:spPr bwMode="auto">
          <a:xfrm>
            <a:off x="5195072" y="1135506"/>
            <a:ext cx="540710" cy="844749"/>
          </a:xfrm>
          <a:prstGeom prst="rect">
            <a:avLst/>
          </a:prstGeom>
          <a:solidFill>
            <a:srgbClr val="BEBC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800"/>
          </a:p>
        </p:txBody>
      </p:sp>
      <p:sp>
        <p:nvSpPr>
          <p:cNvPr id="17" name="Rechteck 10">
            <a:extLst>
              <a:ext uri="{FF2B5EF4-FFF2-40B4-BE49-F238E27FC236}">
                <a16:creationId xmlns:a16="http://schemas.microsoft.com/office/drawing/2014/main" id="{EECFE9FB-6393-4D1E-AB8F-85EBE3CDD5EA}"/>
              </a:ext>
            </a:extLst>
          </p:cNvPr>
          <p:cNvSpPr/>
          <p:nvPr/>
        </p:nvSpPr>
        <p:spPr bwMode="auto">
          <a:xfrm>
            <a:off x="1" y="1734532"/>
            <a:ext cx="5195072" cy="245723"/>
          </a:xfrm>
          <a:prstGeom prst="rect">
            <a:avLst/>
          </a:prstGeom>
          <a:solidFill>
            <a:schemeClr val="bg1">
              <a:lumMod val="9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800"/>
          </a:p>
        </p:txBody>
      </p:sp>
      <p:sp>
        <p:nvSpPr>
          <p:cNvPr id="18" name="Titel 1">
            <a:extLst>
              <a:ext uri="{FF2B5EF4-FFF2-40B4-BE49-F238E27FC236}">
                <a16:creationId xmlns:a16="http://schemas.microsoft.com/office/drawing/2014/main" id="{1B1ADE5D-096E-461C-A406-520674401A46}"/>
              </a:ext>
            </a:extLst>
          </p:cNvPr>
          <p:cNvSpPr txBox="1">
            <a:spLocks/>
          </p:cNvSpPr>
          <p:nvPr/>
        </p:nvSpPr>
        <p:spPr>
          <a:xfrm>
            <a:off x="-1" y="1135505"/>
            <a:ext cx="5195071" cy="57040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Arbeitsblatt zu Episode </a:t>
            </a:r>
            <a:r>
              <a:rPr lang="de-DE" sz="2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8.3</a:t>
            </a:r>
            <a:endParaRPr lang="de-DE" sz="24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37673" y="2579280"/>
            <a:ext cx="5582653" cy="68844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1800" dirty="0" smtClean="0"/>
              <a:t>6. Wirkung der Gruppenzugehörigkeit</a:t>
            </a:r>
          </a:p>
          <a:p>
            <a:pPr marL="0" indent="0">
              <a:buNone/>
            </a:pPr>
            <a:endParaRPr lang="de-DE" sz="1800" dirty="0" smtClean="0"/>
          </a:p>
          <a:p>
            <a:pPr marL="0" indent="0">
              <a:buNone/>
            </a:pPr>
            <a:r>
              <a:rPr lang="de-DE" sz="1400" dirty="0" smtClean="0"/>
              <a:t>6a) Hat sich durch das Engagement in der Gruppe etwas in Deinem Alltag verändert?</a:t>
            </a:r>
          </a:p>
          <a:p>
            <a:pPr marL="0" indent="0">
              <a:buNone/>
            </a:pPr>
            <a:endParaRPr lang="de-DE" sz="1400" dirty="0"/>
          </a:p>
          <a:p>
            <a:pPr marL="0" indent="0">
              <a:buNone/>
            </a:pPr>
            <a:endParaRPr lang="de-DE" sz="1400" dirty="0" smtClean="0"/>
          </a:p>
          <a:p>
            <a:pPr marL="0" indent="0">
              <a:buNone/>
            </a:pPr>
            <a:endParaRPr lang="de-DE" sz="1400" i="1" dirty="0" smtClean="0"/>
          </a:p>
          <a:p>
            <a:pPr marL="0" indent="0">
              <a:buNone/>
            </a:pPr>
            <a:endParaRPr lang="de-DE" sz="1400" i="1" dirty="0"/>
          </a:p>
          <a:p>
            <a:pPr marL="0" indent="0">
              <a:buNone/>
            </a:pPr>
            <a:endParaRPr lang="de-DE" sz="1400" i="1" dirty="0"/>
          </a:p>
          <a:p>
            <a:pPr marL="0" indent="0">
              <a:buNone/>
            </a:pPr>
            <a:r>
              <a:rPr lang="de-DE" sz="1400" dirty="0" smtClean="0"/>
              <a:t>6b) Bist Du durch die Gruppenzugehörigkeit gewissermaßen ein anderer Mensch geworden?</a:t>
            </a:r>
          </a:p>
          <a:p>
            <a:pPr marL="0" indent="0">
              <a:buNone/>
            </a:pPr>
            <a:endParaRPr lang="de-DE" sz="1400" dirty="0"/>
          </a:p>
          <a:p>
            <a:pPr marL="0" indent="0">
              <a:buNone/>
            </a:pPr>
            <a:endParaRPr lang="de-DE" sz="1400" dirty="0" smtClean="0"/>
          </a:p>
          <a:p>
            <a:pPr marL="0" indent="0">
              <a:buNone/>
            </a:pPr>
            <a:endParaRPr lang="de-DE" sz="1400" dirty="0"/>
          </a:p>
          <a:p>
            <a:pPr marL="0" indent="0">
              <a:buNone/>
            </a:pPr>
            <a:endParaRPr lang="de-DE" sz="1400" dirty="0" smtClean="0"/>
          </a:p>
          <a:p>
            <a:pPr marL="0" indent="0">
              <a:buNone/>
            </a:pPr>
            <a:endParaRPr lang="de-DE" sz="1400" dirty="0" smtClean="0"/>
          </a:p>
          <a:p>
            <a:pPr marL="0" indent="0">
              <a:buNone/>
            </a:pPr>
            <a:r>
              <a:rPr lang="de-DE" sz="1400" dirty="0" smtClean="0"/>
              <a:t>6c) Hat sich dadurch Dein Gefühl geändert, etwas gegen die Umwelt- und Klimakrise bewirken zu können?</a:t>
            </a:r>
            <a:endParaRPr lang="de-DE" sz="1400" dirty="0"/>
          </a:p>
          <a:p>
            <a:pPr marL="0" indent="0">
              <a:buNone/>
            </a:pPr>
            <a:endParaRPr lang="de-DE" sz="1400" dirty="0"/>
          </a:p>
        </p:txBody>
      </p:sp>
    </p:spTree>
    <p:extLst>
      <p:ext uri="{BB962C8B-B14F-4D97-AF65-F5344CB8AC3E}">
        <p14:creationId xmlns:p14="http://schemas.microsoft.com/office/powerpoint/2010/main" val="41203840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434</Words>
  <Application>Microsoft Office PowerPoint</Application>
  <PresentationFormat>A4-Papier (210 x 297 mm)</PresentationFormat>
  <Paragraphs>90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Verdana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Neubert, Sebastian Felix (CDE)</dc:creator>
  <cp:lastModifiedBy>Benedikt Seger</cp:lastModifiedBy>
  <cp:revision>9</cp:revision>
  <dcterms:created xsi:type="dcterms:W3CDTF">2020-09-22T15:13:35Z</dcterms:created>
  <dcterms:modified xsi:type="dcterms:W3CDTF">2020-09-23T10:51:59Z</dcterms:modified>
</cp:coreProperties>
</file>